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 id="2147483804" r:id="rId15"/>
    <p:sldMasterId id="2147483816" r:id="rId16"/>
    <p:sldMasterId id="2147483828" r:id="rId17"/>
    <p:sldMasterId id="2147483840" r:id="rId18"/>
    <p:sldMasterId id="2147483852" r:id="rId19"/>
    <p:sldMasterId id="2147483864" r:id="rId20"/>
    <p:sldMasterId id="2147483876" r:id="rId21"/>
    <p:sldMasterId id="2147483888" r:id="rId22"/>
    <p:sldMasterId id="2147483900" r:id="rId23"/>
    <p:sldMasterId id="2147483912" r:id="rId24"/>
    <p:sldMasterId id="2147483924" r:id="rId25"/>
    <p:sldMasterId id="2147483936" r:id="rId26"/>
    <p:sldMasterId id="2147483948" r:id="rId27"/>
    <p:sldMasterId id="2147483960" r:id="rId28"/>
    <p:sldMasterId id="2147483972" r:id="rId29"/>
    <p:sldMasterId id="2147483984" r:id="rId30"/>
    <p:sldMasterId id="2147483996" r:id="rId31"/>
    <p:sldMasterId id="2147484008" r:id="rId32"/>
    <p:sldMasterId id="2147484020" r:id="rId33"/>
    <p:sldMasterId id="2147484032" r:id="rId34"/>
    <p:sldMasterId id="2147484044" r:id="rId35"/>
    <p:sldMasterId id="2147484056" r:id="rId36"/>
    <p:sldMasterId id="2147484068" r:id="rId37"/>
    <p:sldMasterId id="2147484080" r:id="rId38"/>
  </p:sldMasterIdLst>
  <p:sldIdLst>
    <p:sldId id="256" r:id="rId39"/>
    <p:sldId id="262" r:id="rId40"/>
    <p:sldId id="1565" r:id="rId41"/>
    <p:sldId id="265" r:id="rId42"/>
    <p:sldId id="263" r:id="rId43"/>
    <p:sldId id="261" r:id="rId44"/>
    <p:sldId id="257" r:id="rId45"/>
    <p:sldId id="1566" r:id="rId46"/>
    <p:sldId id="1567" r:id="rId47"/>
    <p:sldId id="266" r:id="rId48"/>
    <p:sldId id="948" r:id="rId49"/>
    <p:sldId id="949" r:id="rId50"/>
    <p:sldId id="950" r:id="rId51"/>
    <p:sldId id="951" r:id="rId52"/>
    <p:sldId id="953" r:id="rId53"/>
    <p:sldId id="281" r:id="rId54"/>
    <p:sldId id="306" r:id="rId55"/>
    <p:sldId id="282" r:id="rId56"/>
    <p:sldId id="284" r:id="rId57"/>
    <p:sldId id="1176" r:id="rId58"/>
    <p:sldId id="1177" r:id="rId59"/>
    <p:sldId id="310" r:id="rId60"/>
    <p:sldId id="954" r:id="rId61"/>
    <p:sldId id="1178" r:id="rId62"/>
    <p:sldId id="1179" r:id="rId63"/>
    <p:sldId id="1180" r:id="rId64"/>
    <p:sldId id="1181" r:id="rId65"/>
    <p:sldId id="345" r:id="rId66"/>
    <p:sldId id="1568" r:id="rId67"/>
    <p:sldId id="1569" r:id="rId68"/>
    <p:sldId id="1575" r:id="rId69"/>
    <p:sldId id="1570" r:id="rId70"/>
    <p:sldId id="1571" r:id="rId71"/>
    <p:sldId id="397" r:id="rId72"/>
    <p:sldId id="1240" r:id="rId73"/>
    <p:sldId id="408" r:id="rId74"/>
    <p:sldId id="1200" r:id="rId75"/>
    <p:sldId id="1201" r:id="rId76"/>
    <p:sldId id="410" r:id="rId77"/>
    <p:sldId id="412" r:id="rId78"/>
    <p:sldId id="1202" r:id="rId79"/>
    <p:sldId id="409" r:id="rId80"/>
    <p:sldId id="414" r:id="rId81"/>
    <p:sldId id="415" r:id="rId82"/>
    <p:sldId id="1204" r:id="rId83"/>
    <p:sldId id="1205" r:id="rId84"/>
    <p:sldId id="1572" r:id="rId85"/>
    <p:sldId id="1573" r:id="rId86"/>
    <p:sldId id="1207" r:id="rId87"/>
    <p:sldId id="1574" r:id="rId88"/>
    <p:sldId id="419" r:id="rId89"/>
    <p:sldId id="416" r:id="rId90"/>
    <p:sldId id="1206" r:id="rId91"/>
    <p:sldId id="1203" r:id="rId92"/>
    <p:sldId id="1603" r:id="rId93"/>
    <p:sldId id="1243" r:id="rId94"/>
    <p:sldId id="577" r:id="rId95"/>
    <p:sldId id="578" r:id="rId96"/>
    <p:sldId id="1244" r:id="rId97"/>
    <p:sldId id="1219" r:id="rId98"/>
    <p:sldId id="1220" r:id="rId99"/>
    <p:sldId id="1222" r:id="rId100"/>
    <p:sldId id="1221" r:id="rId101"/>
    <p:sldId id="1223" r:id="rId102"/>
    <p:sldId id="1226" r:id="rId103"/>
    <p:sldId id="1224" r:id="rId104"/>
    <p:sldId id="1225" r:id="rId105"/>
    <p:sldId id="1228" r:id="rId106"/>
    <p:sldId id="1229" r:id="rId107"/>
    <p:sldId id="1576" r:id="rId108"/>
    <p:sldId id="1577" r:id="rId109"/>
    <p:sldId id="1578" r:id="rId110"/>
    <p:sldId id="1579" r:id="rId111"/>
    <p:sldId id="1604" r:id="rId112"/>
    <p:sldId id="1248" r:id="rId113"/>
    <p:sldId id="1249" r:id="rId114"/>
    <p:sldId id="1435" r:id="rId115"/>
    <p:sldId id="1251" r:id="rId116"/>
    <p:sldId id="1230" r:id="rId117"/>
    <p:sldId id="1231" r:id="rId118"/>
    <p:sldId id="1232" r:id="rId119"/>
    <p:sldId id="1233" r:id="rId120"/>
    <p:sldId id="1234" r:id="rId121"/>
    <p:sldId id="1235" r:id="rId122"/>
    <p:sldId id="1236" r:id="rId123"/>
    <p:sldId id="1237" r:id="rId124"/>
    <p:sldId id="1238" r:id="rId125"/>
    <p:sldId id="1581" r:id="rId126"/>
    <p:sldId id="1580" r:id="rId127"/>
    <p:sldId id="1582" r:id="rId128"/>
    <p:sldId id="1607" r:id="rId129"/>
    <p:sldId id="1255" r:id="rId130"/>
    <p:sldId id="1256" r:id="rId131"/>
    <p:sldId id="1288" r:id="rId132"/>
    <p:sldId id="1290" r:id="rId133"/>
    <p:sldId id="1291" r:id="rId134"/>
    <p:sldId id="1292" r:id="rId135"/>
    <p:sldId id="1293" r:id="rId136"/>
    <p:sldId id="1295" r:id="rId137"/>
    <p:sldId id="1296" r:id="rId138"/>
    <p:sldId id="1297" r:id="rId139"/>
    <p:sldId id="1298" r:id="rId140"/>
    <p:sldId id="1583" r:id="rId141"/>
    <p:sldId id="1605" r:id="rId142"/>
    <p:sldId id="1606" r:id="rId143"/>
    <p:sldId id="1300" r:id="rId144"/>
    <p:sldId id="1301" r:id="rId145"/>
    <p:sldId id="1627" r:id="rId146"/>
    <p:sldId id="1310" r:id="rId147"/>
    <p:sldId id="1311" r:id="rId148"/>
    <p:sldId id="1312" r:id="rId149"/>
    <p:sldId id="1313" r:id="rId150"/>
    <p:sldId id="1628" r:id="rId151"/>
    <p:sldId id="1629" r:id="rId152"/>
    <p:sldId id="1630" r:id="rId153"/>
    <p:sldId id="1314" r:id="rId154"/>
    <p:sldId id="1315" r:id="rId155"/>
    <p:sldId id="1316" r:id="rId156"/>
    <p:sldId id="1584" r:id="rId157"/>
    <p:sldId id="1632" r:id="rId158"/>
    <p:sldId id="1631" r:id="rId159"/>
    <p:sldId id="1585" r:id="rId160"/>
    <p:sldId id="1610" r:id="rId161"/>
    <p:sldId id="1317" r:id="rId162"/>
    <p:sldId id="1318" r:id="rId163"/>
    <p:sldId id="1564" r:id="rId164"/>
    <p:sldId id="1319" r:id="rId165"/>
    <p:sldId id="1320" r:id="rId166"/>
    <p:sldId id="1321" r:id="rId167"/>
    <p:sldId id="1322" r:id="rId168"/>
    <p:sldId id="1323" r:id="rId169"/>
    <p:sldId id="1586" r:id="rId170"/>
    <p:sldId id="1587" r:id="rId171"/>
    <p:sldId id="1623" r:id="rId172"/>
    <p:sldId id="1608" r:id="rId173"/>
    <p:sldId id="1324" r:id="rId174"/>
    <p:sldId id="1325" r:id="rId175"/>
    <p:sldId id="1326" r:id="rId176"/>
    <p:sldId id="1609" r:id="rId177"/>
    <p:sldId id="1327" r:id="rId178"/>
    <p:sldId id="1338" r:id="rId179"/>
    <p:sldId id="1328" r:id="rId180"/>
    <p:sldId id="1329" r:id="rId181"/>
    <p:sldId id="1330" r:id="rId182"/>
    <p:sldId id="1332" r:id="rId183"/>
    <p:sldId id="1333" r:id="rId184"/>
    <p:sldId id="1334" r:id="rId185"/>
    <p:sldId id="1335" r:id="rId186"/>
    <p:sldId id="1633" r:id="rId187"/>
    <p:sldId id="1336" r:id="rId188"/>
    <p:sldId id="1337" r:id="rId189"/>
    <p:sldId id="1622" r:id="rId190"/>
    <p:sldId id="1589" r:id="rId191"/>
    <p:sldId id="1611" r:id="rId192"/>
    <p:sldId id="1339" r:id="rId193"/>
    <p:sldId id="1340" r:id="rId194"/>
    <p:sldId id="1624" r:id="rId195"/>
    <p:sldId id="1350" r:id="rId196"/>
    <p:sldId id="1351" r:id="rId197"/>
    <p:sldId id="1352" r:id="rId198"/>
    <p:sldId id="1353" r:id="rId199"/>
    <p:sldId id="1354" r:id="rId200"/>
    <p:sldId id="1356" r:id="rId201"/>
    <p:sldId id="1355" r:id="rId202"/>
    <p:sldId id="1357" r:id="rId203"/>
    <p:sldId id="1358" r:id="rId204"/>
    <p:sldId id="1359" r:id="rId205"/>
    <p:sldId id="1360" r:id="rId206"/>
    <p:sldId id="1361" r:id="rId207"/>
    <p:sldId id="1590" r:id="rId208"/>
    <p:sldId id="1591" r:id="rId209"/>
    <p:sldId id="1625" r:id="rId210"/>
    <p:sldId id="1626" r:id="rId211"/>
    <p:sldId id="1612" r:id="rId212"/>
    <p:sldId id="1362" r:id="rId213"/>
    <p:sldId id="1363" r:id="rId214"/>
    <p:sldId id="1364" r:id="rId215"/>
    <p:sldId id="1366" r:id="rId216"/>
    <p:sldId id="1373" r:id="rId217"/>
    <p:sldId id="1374" r:id="rId218"/>
    <p:sldId id="1375" r:id="rId219"/>
    <p:sldId id="1376" r:id="rId220"/>
    <p:sldId id="1614" r:id="rId221"/>
    <p:sldId id="1615" r:id="rId222"/>
    <p:sldId id="1616" r:id="rId223"/>
    <p:sldId id="1377" r:id="rId224"/>
    <p:sldId id="1378" r:id="rId225"/>
    <p:sldId id="1379" r:id="rId226"/>
    <p:sldId id="1380" r:id="rId227"/>
    <p:sldId id="1381" r:id="rId228"/>
    <p:sldId id="1382" r:id="rId229"/>
    <p:sldId id="1383" r:id="rId230"/>
    <p:sldId id="1384" r:id="rId231"/>
    <p:sldId id="1594" r:id="rId232"/>
    <p:sldId id="1613" r:id="rId233"/>
    <p:sldId id="1596" r:id="rId234"/>
    <p:sldId id="1597" r:id="rId235"/>
    <p:sldId id="1593" r:id="rId236"/>
    <p:sldId id="1385" r:id="rId237"/>
    <p:sldId id="1387" r:id="rId238"/>
    <p:sldId id="1388" r:id="rId239"/>
    <p:sldId id="1389" r:id="rId240"/>
    <p:sldId id="1390" r:id="rId241"/>
    <p:sldId id="1394" r:id="rId242"/>
    <p:sldId id="1395" r:id="rId243"/>
    <p:sldId id="1396" r:id="rId244"/>
    <p:sldId id="1397" r:id="rId245"/>
    <p:sldId id="1398" r:id="rId246"/>
    <p:sldId id="1399" r:id="rId247"/>
    <p:sldId id="1400" r:id="rId248"/>
    <p:sldId id="1401" r:id="rId249"/>
    <p:sldId id="1402" r:id="rId250"/>
    <p:sldId id="1403" r:id="rId251"/>
    <p:sldId id="1404" r:id="rId252"/>
    <p:sldId id="1600" r:id="rId253"/>
    <p:sldId id="1601" r:id="rId254"/>
    <p:sldId id="1598" r:id="rId255"/>
    <p:sldId id="1599" r:id="rId256"/>
    <p:sldId id="1617" r:id="rId257"/>
    <p:sldId id="1405" r:id="rId258"/>
    <p:sldId id="1406" r:id="rId259"/>
    <p:sldId id="1407" r:id="rId260"/>
    <p:sldId id="1602" r:id="rId261"/>
    <p:sldId id="1420" r:id="rId262"/>
    <p:sldId id="1421" r:id="rId263"/>
    <p:sldId id="1408" r:id="rId264"/>
    <p:sldId id="1618" r:id="rId265"/>
    <p:sldId id="1409" r:id="rId266"/>
    <p:sldId id="1422" r:id="rId267"/>
    <p:sldId id="1423" r:id="rId268"/>
    <p:sldId id="1424" r:id="rId269"/>
    <p:sldId id="1425" r:id="rId270"/>
    <p:sldId id="1426" r:id="rId271"/>
    <p:sldId id="1427" r:id="rId272"/>
    <p:sldId id="1429" r:id="rId273"/>
    <p:sldId id="1428" r:id="rId274"/>
    <p:sldId id="1620" r:id="rId275"/>
    <p:sldId id="1621" r:id="rId276"/>
    <p:sldId id="1619" r:id="rId277"/>
    <p:sldId id="1417" r:id="rId278"/>
    <p:sldId id="1418" r:id="rId279"/>
    <p:sldId id="1419" r:id="rId280"/>
  </p:sldIdLst>
  <p:sldSz cx="9144000" cy="6858000" type="screen4x3"/>
  <p:notesSz cx="6858000" cy="9144000"/>
  <p:custDataLst>
    <p:tags r:id="rId284"/>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990" userDrawn="1">
          <p15:clr>
            <a:srgbClr val="A4A3A4"/>
          </p15:clr>
        </p15:guide>
        <p15:guide id="2" pos="31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108" d="100"/>
          <a:sy n="108" d="100"/>
        </p:scale>
        <p:origin x="-1680" y="-78"/>
      </p:cViewPr>
      <p:guideLst>
        <p:guide orient="horz" pos="1990"/>
        <p:guide pos="3139"/>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99" Type="http://schemas.openxmlformats.org/officeDocument/2006/relationships/slide" Target="slides/slide61.xml"/><Relationship Id="rId98" Type="http://schemas.openxmlformats.org/officeDocument/2006/relationships/slide" Target="slides/slide60.xml"/><Relationship Id="rId97" Type="http://schemas.openxmlformats.org/officeDocument/2006/relationships/slide" Target="slides/slide59.xml"/><Relationship Id="rId96" Type="http://schemas.openxmlformats.org/officeDocument/2006/relationships/slide" Target="slides/slide58.xml"/><Relationship Id="rId95" Type="http://schemas.openxmlformats.org/officeDocument/2006/relationships/slide" Target="slides/slide57.xml"/><Relationship Id="rId94" Type="http://schemas.openxmlformats.org/officeDocument/2006/relationships/slide" Target="slides/slide56.xml"/><Relationship Id="rId93" Type="http://schemas.openxmlformats.org/officeDocument/2006/relationships/slide" Target="slides/slide55.xml"/><Relationship Id="rId92" Type="http://schemas.openxmlformats.org/officeDocument/2006/relationships/slide" Target="slides/slide54.xml"/><Relationship Id="rId91" Type="http://schemas.openxmlformats.org/officeDocument/2006/relationships/slide" Target="slides/slide53.xml"/><Relationship Id="rId90" Type="http://schemas.openxmlformats.org/officeDocument/2006/relationships/slide" Target="slides/slide52.xml"/><Relationship Id="rId9" Type="http://schemas.openxmlformats.org/officeDocument/2006/relationships/slideMaster" Target="slideMasters/slideMaster8.xml"/><Relationship Id="rId89" Type="http://schemas.openxmlformats.org/officeDocument/2006/relationships/slide" Target="slides/slide51.xml"/><Relationship Id="rId88" Type="http://schemas.openxmlformats.org/officeDocument/2006/relationships/slide" Target="slides/slide50.xml"/><Relationship Id="rId87" Type="http://schemas.openxmlformats.org/officeDocument/2006/relationships/slide" Target="slides/slide49.xml"/><Relationship Id="rId86" Type="http://schemas.openxmlformats.org/officeDocument/2006/relationships/slide" Target="slides/slide48.xml"/><Relationship Id="rId85" Type="http://schemas.openxmlformats.org/officeDocument/2006/relationships/slide" Target="slides/slide47.xml"/><Relationship Id="rId84" Type="http://schemas.openxmlformats.org/officeDocument/2006/relationships/slide" Target="slides/slide46.xml"/><Relationship Id="rId83" Type="http://schemas.openxmlformats.org/officeDocument/2006/relationships/slide" Target="slides/slide45.xml"/><Relationship Id="rId82" Type="http://schemas.openxmlformats.org/officeDocument/2006/relationships/slide" Target="slides/slide44.xml"/><Relationship Id="rId81" Type="http://schemas.openxmlformats.org/officeDocument/2006/relationships/slide" Target="slides/slide43.xml"/><Relationship Id="rId80" Type="http://schemas.openxmlformats.org/officeDocument/2006/relationships/slide" Target="slides/slide42.xml"/><Relationship Id="rId8" Type="http://schemas.openxmlformats.org/officeDocument/2006/relationships/slideMaster" Target="slideMasters/slideMaster7.xml"/><Relationship Id="rId79" Type="http://schemas.openxmlformats.org/officeDocument/2006/relationships/slide" Target="slides/slide41.xml"/><Relationship Id="rId78" Type="http://schemas.openxmlformats.org/officeDocument/2006/relationships/slide" Target="slides/slide40.xml"/><Relationship Id="rId77" Type="http://schemas.openxmlformats.org/officeDocument/2006/relationships/slide" Target="slides/slide39.xml"/><Relationship Id="rId76" Type="http://schemas.openxmlformats.org/officeDocument/2006/relationships/slide" Target="slides/slide38.xml"/><Relationship Id="rId75" Type="http://schemas.openxmlformats.org/officeDocument/2006/relationships/slide" Target="slides/slide37.xml"/><Relationship Id="rId74" Type="http://schemas.openxmlformats.org/officeDocument/2006/relationships/slide" Target="slides/slide36.xml"/><Relationship Id="rId73" Type="http://schemas.openxmlformats.org/officeDocument/2006/relationships/slide" Target="slides/slide35.xml"/><Relationship Id="rId72" Type="http://schemas.openxmlformats.org/officeDocument/2006/relationships/slide" Target="slides/slide34.xml"/><Relationship Id="rId71" Type="http://schemas.openxmlformats.org/officeDocument/2006/relationships/slide" Target="slides/slide33.xml"/><Relationship Id="rId70" Type="http://schemas.openxmlformats.org/officeDocument/2006/relationships/slide" Target="slides/slide32.xml"/><Relationship Id="rId7" Type="http://schemas.openxmlformats.org/officeDocument/2006/relationships/slideMaster" Target="slideMasters/slideMaster6.xml"/><Relationship Id="rId69" Type="http://schemas.openxmlformats.org/officeDocument/2006/relationships/slide" Target="slides/slide31.xml"/><Relationship Id="rId68" Type="http://schemas.openxmlformats.org/officeDocument/2006/relationships/slide" Target="slides/slide30.xml"/><Relationship Id="rId67" Type="http://schemas.openxmlformats.org/officeDocument/2006/relationships/slide" Target="slides/slide29.xml"/><Relationship Id="rId66" Type="http://schemas.openxmlformats.org/officeDocument/2006/relationships/slide" Target="slides/slide28.xml"/><Relationship Id="rId65" Type="http://schemas.openxmlformats.org/officeDocument/2006/relationships/slide" Target="slides/slide27.xml"/><Relationship Id="rId64" Type="http://schemas.openxmlformats.org/officeDocument/2006/relationships/slide" Target="slides/slide26.xml"/><Relationship Id="rId63" Type="http://schemas.openxmlformats.org/officeDocument/2006/relationships/slide" Target="slides/slide25.xml"/><Relationship Id="rId62" Type="http://schemas.openxmlformats.org/officeDocument/2006/relationships/slide" Target="slides/slide24.xml"/><Relationship Id="rId61" Type="http://schemas.openxmlformats.org/officeDocument/2006/relationships/slide" Target="slides/slide23.xml"/><Relationship Id="rId60" Type="http://schemas.openxmlformats.org/officeDocument/2006/relationships/slide" Target="slides/slide22.xml"/><Relationship Id="rId6" Type="http://schemas.openxmlformats.org/officeDocument/2006/relationships/slideMaster" Target="slideMasters/slideMaster5.xml"/><Relationship Id="rId59" Type="http://schemas.openxmlformats.org/officeDocument/2006/relationships/slide" Target="slides/slide21.xml"/><Relationship Id="rId58" Type="http://schemas.openxmlformats.org/officeDocument/2006/relationships/slide" Target="slides/slide20.xml"/><Relationship Id="rId57" Type="http://schemas.openxmlformats.org/officeDocument/2006/relationships/slide" Target="slides/slide19.xml"/><Relationship Id="rId56" Type="http://schemas.openxmlformats.org/officeDocument/2006/relationships/slide" Target="slides/slide18.xml"/><Relationship Id="rId55" Type="http://schemas.openxmlformats.org/officeDocument/2006/relationships/slide" Target="slides/slide17.xml"/><Relationship Id="rId54" Type="http://schemas.openxmlformats.org/officeDocument/2006/relationships/slide" Target="slides/slide16.xml"/><Relationship Id="rId53" Type="http://schemas.openxmlformats.org/officeDocument/2006/relationships/slide" Target="slides/slide15.xml"/><Relationship Id="rId52" Type="http://schemas.openxmlformats.org/officeDocument/2006/relationships/slide" Target="slides/slide14.xml"/><Relationship Id="rId51" Type="http://schemas.openxmlformats.org/officeDocument/2006/relationships/slide" Target="slides/slide13.xml"/><Relationship Id="rId50" Type="http://schemas.openxmlformats.org/officeDocument/2006/relationships/slide" Target="slides/slide12.xml"/><Relationship Id="rId5" Type="http://schemas.openxmlformats.org/officeDocument/2006/relationships/slideMaster" Target="slideMasters/slideMaster4.xml"/><Relationship Id="rId49" Type="http://schemas.openxmlformats.org/officeDocument/2006/relationships/slide" Target="slides/slide11.xml"/><Relationship Id="rId48" Type="http://schemas.openxmlformats.org/officeDocument/2006/relationships/slide" Target="slides/slide10.xml"/><Relationship Id="rId47" Type="http://schemas.openxmlformats.org/officeDocument/2006/relationships/slide" Target="slides/slide9.xml"/><Relationship Id="rId46" Type="http://schemas.openxmlformats.org/officeDocument/2006/relationships/slide" Target="slides/slide8.xml"/><Relationship Id="rId45" Type="http://schemas.openxmlformats.org/officeDocument/2006/relationships/slide" Target="slides/slide7.xml"/><Relationship Id="rId44" Type="http://schemas.openxmlformats.org/officeDocument/2006/relationships/slide" Target="slides/slide6.xml"/><Relationship Id="rId43" Type="http://schemas.openxmlformats.org/officeDocument/2006/relationships/slide" Target="slides/slide5.xml"/><Relationship Id="rId42" Type="http://schemas.openxmlformats.org/officeDocument/2006/relationships/slide" Target="slides/slide4.xml"/><Relationship Id="rId41" Type="http://schemas.openxmlformats.org/officeDocument/2006/relationships/slide" Target="slides/slide3.xml"/><Relationship Id="rId40" Type="http://schemas.openxmlformats.org/officeDocument/2006/relationships/slide" Target="slides/slide2.xml"/><Relationship Id="rId4" Type="http://schemas.openxmlformats.org/officeDocument/2006/relationships/slideMaster" Target="slideMasters/slideMaster3.xml"/><Relationship Id="rId39" Type="http://schemas.openxmlformats.org/officeDocument/2006/relationships/slide" Target="slides/slide1.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4" Type="http://schemas.openxmlformats.org/officeDocument/2006/relationships/tags" Target="tags/tag57.xml"/><Relationship Id="rId283" Type="http://schemas.openxmlformats.org/officeDocument/2006/relationships/tableStyles" Target="tableStyles.xml"/><Relationship Id="rId282" Type="http://schemas.openxmlformats.org/officeDocument/2006/relationships/viewProps" Target="viewProps.xml"/><Relationship Id="rId281" Type="http://schemas.openxmlformats.org/officeDocument/2006/relationships/presProps" Target="presProps.xml"/><Relationship Id="rId280" Type="http://schemas.openxmlformats.org/officeDocument/2006/relationships/slide" Target="slides/slide242.xml"/><Relationship Id="rId28" Type="http://schemas.openxmlformats.org/officeDocument/2006/relationships/slideMaster" Target="slideMasters/slideMaster27.xml"/><Relationship Id="rId279" Type="http://schemas.openxmlformats.org/officeDocument/2006/relationships/slide" Target="slides/slide241.xml"/><Relationship Id="rId278" Type="http://schemas.openxmlformats.org/officeDocument/2006/relationships/slide" Target="slides/slide240.xml"/><Relationship Id="rId277" Type="http://schemas.openxmlformats.org/officeDocument/2006/relationships/slide" Target="slides/slide239.xml"/><Relationship Id="rId276" Type="http://schemas.openxmlformats.org/officeDocument/2006/relationships/slide" Target="slides/slide238.xml"/><Relationship Id="rId275" Type="http://schemas.openxmlformats.org/officeDocument/2006/relationships/slide" Target="slides/slide237.xml"/><Relationship Id="rId274" Type="http://schemas.openxmlformats.org/officeDocument/2006/relationships/slide" Target="slides/slide236.xml"/><Relationship Id="rId273" Type="http://schemas.openxmlformats.org/officeDocument/2006/relationships/slide" Target="slides/slide235.xml"/><Relationship Id="rId272" Type="http://schemas.openxmlformats.org/officeDocument/2006/relationships/slide" Target="slides/slide234.xml"/><Relationship Id="rId271" Type="http://schemas.openxmlformats.org/officeDocument/2006/relationships/slide" Target="slides/slide233.xml"/><Relationship Id="rId270" Type="http://schemas.openxmlformats.org/officeDocument/2006/relationships/slide" Target="slides/slide232.xml"/><Relationship Id="rId27" Type="http://schemas.openxmlformats.org/officeDocument/2006/relationships/slideMaster" Target="slideMasters/slideMaster26.xml"/><Relationship Id="rId269" Type="http://schemas.openxmlformats.org/officeDocument/2006/relationships/slide" Target="slides/slide231.xml"/><Relationship Id="rId268" Type="http://schemas.openxmlformats.org/officeDocument/2006/relationships/slide" Target="slides/slide230.xml"/><Relationship Id="rId267" Type="http://schemas.openxmlformats.org/officeDocument/2006/relationships/slide" Target="slides/slide229.xml"/><Relationship Id="rId266" Type="http://schemas.openxmlformats.org/officeDocument/2006/relationships/slide" Target="slides/slide228.xml"/><Relationship Id="rId265" Type="http://schemas.openxmlformats.org/officeDocument/2006/relationships/slide" Target="slides/slide227.xml"/><Relationship Id="rId264" Type="http://schemas.openxmlformats.org/officeDocument/2006/relationships/slide" Target="slides/slide226.xml"/><Relationship Id="rId263" Type="http://schemas.openxmlformats.org/officeDocument/2006/relationships/slide" Target="slides/slide225.xml"/><Relationship Id="rId262" Type="http://schemas.openxmlformats.org/officeDocument/2006/relationships/slide" Target="slides/slide224.xml"/><Relationship Id="rId261" Type="http://schemas.openxmlformats.org/officeDocument/2006/relationships/slide" Target="slides/slide223.xml"/><Relationship Id="rId260" Type="http://schemas.openxmlformats.org/officeDocument/2006/relationships/slide" Target="slides/slide222.xml"/><Relationship Id="rId26" Type="http://schemas.openxmlformats.org/officeDocument/2006/relationships/slideMaster" Target="slideMasters/slideMaster25.xml"/><Relationship Id="rId259" Type="http://schemas.openxmlformats.org/officeDocument/2006/relationships/slide" Target="slides/slide221.xml"/><Relationship Id="rId258" Type="http://schemas.openxmlformats.org/officeDocument/2006/relationships/slide" Target="slides/slide220.xml"/><Relationship Id="rId257" Type="http://schemas.openxmlformats.org/officeDocument/2006/relationships/slide" Target="slides/slide219.xml"/><Relationship Id="rId256" Type="http://schemas.openxmlformats.org/officeDocument/2006/relationships/slide" Target="slides/slide218.xml"/><Relationship Id="rId255" Type="http://schemas.openxmlformats.org/officeDocument/2006/relationships/slide" Target="slides/slide217.xml"/><Relationship Id="rId254" Type="http://schemas.openxmlformats.org/officeDocument/2006/relationships/slide" Target="slides/slide216.xml"/><Relationship Id="rId253" Type="http://schemas.openxmlformats.org/officeDocument/2006/relationships/slide" Target="slides/slide215.xml"/><Relationship Id="rId252" Type="http://schemas.openxmlformats.org/officeDocument/2006/relationships/slide" Target="slides/slide214.xml"/><Relationship Id="rId251" Type="http://schemas.openxmlformats.org/officeDocument/2006/relationships/slide" Target="slides/slide213.xml"/><Relationship Id="rId250" Type="http://schemas.openxmlformats.org/officeDocument/2006/relationships/slide" Target="slides/slide212.xml"/><Relationship Id="rId25" Type="http://schemas.openxmlformats.org/officeDocument/2006/relationships/slideMaster" Target="slideMasters/slideMaster24.xml"/><Relationship Id="rId249" Type="http://schemas.openxmlformats.org/officeDocument/2006/relationships/slide" Target="slides/slide211.xml"/><Relationship Id="rId248" Type="http://schemas.openxmlformats.org/officeDocument/2006/relationships/slide" Target="slides/slide210.xml"/><Relationship Id="rId247" Type="http://schemas.openxmlformats.org/officeDocument/2006/relationships/slide" Target="slides/slide209.xml"/><Relationship Id="rId246" Type="http://schemas.openxmlformats.org/officeDocument/2006/relationships/slide" Target="slides/slide208.xml"/><Relationship Id="rId245" Type="http://schemas.openxmlformats.org/officeDocument/2006/relationships/slide" Target="slides/slide207.xml"/><Relationship Id="rId244" Type="http://schemas.openxmlformats.org/officeDocument/2006/relationships/slide" Target="slides/slide206.xml"/><Relationship Id="rId243" Type="http://schemas.openxmlformats.org/officeDocument/2006/relationships/slide" Target="slides/slide205.xml"/><Relationship Id="rId242" Type="http://schemas.openxmlformats.org/officeDocument/2006/relationships/slide" Target="slides/slide204.xml"/><Relationship Id="rId241" Type="http://schemas.openxmlformats.org/officeDocument/2006/relationships/slide" Target="slides/slide203.xml"/><Relationship Id="rId240" Type="http://schemas.openxmlformats.org/officeDocument/2006/relationships/slide" Target="slides/slide202.xml"/><Relationship Id="rId24" Type="http://schemas.openxmlformats.org/officeDocument/2006/relationships/slideMaster" Target="slideMasters/slideMaster23.xml"/><Relationship Id="rId239" Type="http://schemas.openxmlformats.org/officeDocument/2006/relationships/slide" Target="slides/slide201.xml"/><Relationship Id="rId238" Type="http://schemas.openxmlformats.org/officeDocument/2006/relationships/slide" Target="slides/slide200.xml"/><Relationship Id="rId237" Type="http://schemas.openxmlformats.org/officeDocument/2006/relationships/slide" Target="slides/slide199.xml"/><Relationship Id="rId236" Type="http://schemas.openxmlformats.org/officeDocument/2006/relationships/slide" Target="slides/slide198.xml"/><Relationship Id="rId235" Type="http://schemas.openxmlformats.org/officeDocument/2006/relationships/slide" Target="slides/slide197.xml"/><Relationship Id="rId234" Type="http://schemas.openxmlformats.org/officeDocument/2006/relationships/slide" Target="slides/slide196.xml"/><Relationship Id="rId233" Type="http://schemas.openxmlformats.org/officeDocument/2006/relationships/slide" Target="slides/slide195.xml"/><Relationship Id="rId232" Type="http://schemas.openxmlformats.org/officeDocument/2006/relationships/slide" Target="slides/slide194.xml"/><Relationship Id="rId231" Type="http://schemas.openxmlformats.org/officeDocument/2006/relationships/slide" Target="slides/slide193.xml"/><Relationship Id="rId230" Type="http://schemas.openxmlformats.org/officeDocument/2006/relationships/slide" Target="slides/slide192.xml"/><Relationship Id="rId23" Type="http://schemas.openxmlformats.org/officeDocument/2006/relationships/slideMaster" Target="slideMasters/slideMaster22.xml"/><Relationship Id="rId229" Type="http://schemas.openxmlformats.org/officeDocument/2006/relationships/slide" Target="slides/slide191.xml"/><Relationship Id="rId228" Type="http://schemas.openxmlformats.org/officeDocument/2006/relationships/slide" Target="slides/slide190.xml"/><Relationship Id="rId227" Type="http://schemas.openxmlformats.org/officeDocument/2006/relationships/slide" Target="slides/slide189.xml"/><Relationship Id="rId226" Type="http://schemas.openxmlformats.org/officeDocument/2006/relationships/slide" Target="slides/slide188.xml"/><Relationship Id="rId225" Type="http://schemas.openxmlformats.org/officeDocument/2006/relationships/slide" Target="slides/slide187.xml"/><Relationship Id="rId224" Type="http://schemas.openxmlformats.org/officeDocument/2006/relationships/slide" Target="slides/slide186.xml"/><Relationship Id="rId223" Type="http://schemas.openxmlformats.org/officeDocument/2006/relationships/slide" Target="slides/slide185.xml"/><Relationship Id="rId222" Type="http://schemas.openxmlformats.org/officeDocument/2006/relationships/slide" Target="slides/slide184.xml"/><Relationship Id="rId221" Type="http://schemas.openxmlformats.org/officeDocument/2006/relationships/slide" Target="slides/slide183.xml"/><Relationship Id="rId220" Type="http://schemas.openxmlformats.org/officeDocument/2006/relationships/slide" Target="slides/slide182.xml"/><Relationship Id="rId22" Type="http://schemas.openxmlformats.org/officeDocument/2006/relationships/slideMaster" Target="slideMasters/slideMaster21.xml"/><Relationship Id="rId219" Type="http://schemas.openxmlformats.org/officeDocument/2006/relationships/slide" Target="slides/slide181.xml"/><Relationship Id="rId218" Type="http://schemas.openxmlformats.org/officeDocument/2006/relationships/slide" Target="slides/slide180.xml"/><Relationship Id="rId217" Type="http://schemas.openxmlformats.org/officeDocument/2006/relationships/slide" Target="slides/slide179.xml"/><Relationship Id="rId216" Type="http://schemas.openxmlformats.org/officeDocument/2006/relationships/slide" Target="slides/slide178.xml"/><Relationship Id="rId215" Type="http://schemas.openxmlformats.org/officeDocument/2006/relationships/slide" Target="slides/slide177.xml"/><Relationship Id="rId214" Type="http://schemas.openxmlformats.org/officeDocument/2006/relationships/slide" Target="slides/slide176.xml"/><Relationship Id="rId213" Type="http://schemas.openxmlformats.org/officeDocument/2006/relationships/slide" Target="slides/slide175.xml"/><Relationship Id="rId212" Type="http://schemas.openxmlformats.org/officeDocument/2006/relationships/slide" Target="slides/slide174.xml"/><Relationship Id="rId211" Type="http://schemas.openxmlformats.org/officeDocument/2006/relationships/slide" Target="slides/slide173.xml"/><Relationship Id="rId210" Type="http://schemas.openxmlformats.org/officeDocument/2006/relationships/slide" Target="slides/slide172.xml"/><Relationship Id="rId21" Type="http://schemas.openxmlformats.org/officeDocument/2006/relationships/slideMaster" Target="slideMasters/slideMaster20.xml"/><Relationship Id="rId209" Type="http://schemas.openxmlformats.org/officeDocument/2006/relationships/slide" Target="slides/slide171.xml"/><Relationship Id="rId208" Type="http://schemas.openxmlformats.org/officeDocument/2006/relationships/slide" Target="slides/slide170.xml"/><Relationship Id="rId207" Type="http://schemas.openxmlformats.org/officeDocument/2006/relationships/slide" Target="slides/slide169.xml"/><Relationship Id="rId206" Type="http://schemas.openxmlformats.org/officeDocument/2006/relationships/slide" Target="slides/slide168.xml"/><Relationship Id="rId205" Type="http://schemas.openxmlformats.org/officeDocument/2006/relationships/slide" Target="slides/slide167.xml"/><Relationship Id="rId204" Type="http://schemas.openxmlformats.org/officeDocument/2006/relationships/slide" Target="slides/slide166.xml"/><Relationship Id="rId203" Type="http://schemas.openxmlformats.org/officeDocument/2006/relationships/slide" Target="slides/slide165.xml"/><Relationship Id="rId202" Type="http://schemas.openxmlformats.org/officeDocument/2006/relationships/slide" Target="slides/slide164.xml"/><Relationship Id="rId201" Type="http://schemas.openxmlformats.org/officeDocument/2006/relationships/slide" Target="slides/slide163.xml"/><Relationship Id="rId200" Type="http://schemas.openxmlformats.org/officeDocument/2006/relationships/slide" Target="slides/slide162.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61.xml"/><Relationship Id="rId198" Type="http://schemas.openxmlformats.org/officeDocument/2006/relationships/slide" Target="slides/slide160.xml"/><Relationship Id="rId197" Type="http://schemas.openxmlformats.org/officeDocument/2006/relationships/slide" Target="slides/slide159.xml"/><Relationship Id="rId196" Type="http://schemas.openxmlformats.org/officeDocument/2006/relationships/slide" Target="slides/slide158.xml"/><Relationship Id="rId195" Type="http://schemas.openxmlformats.org/officeDocument/2006/relationships/slide" Target="slides/slide157.xml"/><Relationship Id="rId194" Type="http://schemas.openxmlformats.org/officeDocument/2006/relationships/slide" Target="slides/slide156.xml"/><Relationship Id="rId193" Type="http://schemas.openxmlformats.org/officeDocument/2006/relationships/slide" Target="slides/slide155.xml"/><Relationship Id="rId192" Type="http://schemas.openxmlformats.org/officeDocument/2006/relationships/slide" Target="slides/slide154.xml"/><Relationship Id="rId191" Type="http://schemas.openxmlformats.org/officeDocument/2006/relationships/slide" Target="slides/slide153.xml"/><Relationship Id="rId190" Type="http://schemas.openxmlformats.org/officeDocument/2006/relationships/slide" Target="slides/slide152.xml"/><Relationship Id="rId19" Type="http://schemas.openxmlformats.org/officeDocument/2006/relationships/slideMaster" Target="slideMasters/slideMaster18.xml"/><Relationship Id="rId189" Type="http://schemas.openxmlformats.org/officeDocument/2006/relationships/slide" Target="slides/slide151.xml"/><Relationship Id="rId188" Type="http://schemas.openxmlformats.org/officeDocument/2006/relationships/slide" Target="slides/slide150.xml"/><Relationship Id="rId187" Type="http://schemas.openxmlformats.org/officeDocument/2006/relationships/slide" Target="slides/slide149.xml"/><Relationship Id="rId186" Type="http://schemas.openxmlformats.org/officeDocument/2006/relationships/slide" Target="slides/slide148.xml"/><Relationship Id="rId185" Type="http://schemas.openxmlformats.org/officeDocument/2006/relationships/slide" Target="slides/slide147.xml"/><Relationship Id="rId184" Type="http://schemas.openxmlformats.org/officeDocument/2006/relationships/slide" Target="slides/slide146.xml"/><Relationship Id="rId183" Type="http://schemas.openxmlformats.org/officeDocument/2006/relationships/slide" Target="slides/slide145.xml"/><Relationship Id="rId182" Type="http://schemas.openxmlformats.org/officeDocument/2006/relationships/slide" Target="slides/slide144.xml"/><Relationship Id="rId181" Type="http://schemas.openxmlformats.org/officeDocument/2006/relationships/slide" Target="slides/slide143.xml"/><Relationship Id="rId180" Type="http://schemas.openxmlformats.org/officeDocument/2006/relationships/slide" Target="slides/slide142.xml"/><Relationship Id="rId18" Type="http://schemas.openxmlformats.org/officeDocument/2006/relationships/slideMaster" Target="slideMasters/slideMaster17.xml"/><Relationship Id="rId179" Type="http://schemas.openxmlformats.org/officeDocument/2006/relationships/slide" Target="slides/slide141.xml"/><Relationship Id="rId178" Type="http://schemas.openxmlformats.org/officeDocument/2006/relationships/slide" Target="slides/slide140.xml"/><Relationship Id="rId177" Type="http://schemas.openxmlformats.org/officeDocument/2006/relationships/slide" Target="slides/slide139.xml"/><Relationship Id="rId176" Type="http://schemas.openxmlformats.org/officeDocument/2006/relationships/slide" Target="slides/slide138.xml"/><Relationship Id="rId175" Type="http://schemas.openxmlformats.org/officeDocument/2006/relationships/slide" Target="slides/slide137.xml"/><Relationship Id="rId174" Type="http://schemas.openxmlformats.org/officeDocument/2006/relationships/slide" Target="slides/slide136.xml"/><Relationship Id="rId173" Type="http://schemas.openxmlformats.org/officeDocument/2006/relationships/slide" Target="slides/slide135.xml"/><Relationship Id="rId172" Type="http://schemas.openxmlformats.org/officeDocument/2006/relationships/slide" Target="slides/slide134.xml"/><Relationship Id="rId171" Type="http://schemas.openxmlformats.org/officeDocument/2006/relationships/slide" Target="slides/slide133.xml"/><Relationship Id="rId170" Type="http://schemas.openxmlformats.org/officeDocument/2006/relationships/slide" Target="slides/slide132.xml"/><Relationship Id="rId17" Type="http://schemas.openxmlformats.org/officeDocument/2006/relationships/slideMaster" Target="slideMasters/slideMaster16.xml"/><Relationship Id="rId169" Type="http://schemas.openxmlformats.org/officeDocument/2006/relationships/slide" Target="slides/slide131.xml"/><Relationship Id="rId168" Type="http://schemas.openxmlformats.org/officeDocument/2006/relationships/slide" Target="slides/slide130.xml"/><Relationship Id="rId167" Type="http://schemas.openxmlformats.org/officeDocument/2006/relationships/slide" Target="slides/slide129.xml"/><Relationship Id="rId166" Type="http://schemas.openxmlformats.org/officeDocument/2006/relationships/slide" Target="slides/slide128.xml"/><Relationship Id="rId165" Type="http://schemas.openxmlformats.org/officeDocument/2006/relationships/slide" Target="slides/slide127.xml"/><Relationship Id="rId164" Type="http://schemas.openxmlformats.org/officeDocument/2006/relationships/slide" Target="slides/slide126.xml"/><Relationship Id="rId163" Type="http://schemas.openxmlformats.org/officeDocument/2006/relationships/slide" Target="slides/slide125.xml"/><Relationship Id="rId162" Type="http://schemas.openxmlformats.org/officeDocument/2006/relationships/slide" Target="slides/slide124.xml"/><Relationship Id="rId161" Type="http://schemas.openxmlformats.org/officeDocument/2006/relationships/slide" Target="slides/slide123.xml"/><Relationship Id="rId160" Type="http://schemas.openxmlformats.org/officeDocument/2006/relationships/slide" Target="slides/slide122.xml"/><Relationship Id="rId16" Type="http://schemas.openxmlformats.org/officeDocument/2006/relationships/slideMaster" Target="slideMasters/slideMaster15.xml"/><Relationship Id="rId159" Type="http://schemas.openxmlformats.org/officeDocument/2006/relationships/slide" Target="slides/slide121.xml"/><Relationship Id="rId158" Type="http://schemas.openxmlformats.org/officeDocument/2006/relationships/slide" Target="slides/slide120.xml"/><Relationship Id="rId157" Type="http://schemas.openxmlformats.org/officeDocument/2006/relationships/slide" Target="slides/slide119.xml"/><Relationship Id="rId156" Type="http://schemas.openxmlformats.org/officeDocument/2006/relationships/slide" Target="slides/slide118.xml"/><Relationship Id="rId155" Type="http://schemas.openxmlformats.org/officeDocument/2006/relationships/slide" Target="slides/slide117.xml"/><Relationship Id="rId154" Type="http://schemas.openxmlformats.org/officeDocument/2006/relationships/slide" Target="slides/slide116.xml"/><Relationship Id="rId153" Type="http://schemas.openxmlformats.org/officeDocument/2006/relationships/slide" Target="slides/slide115.xml"/><Relationship Id="rId152" Type="http://schemas.openxmlformats.org/officeDocument/2006/relationships/slide" Target="slides/slide114.xml"/><Relationship Id="rId151" Type="http://schemas.openxmlformats.org/officeDocument/2006/relationships/slide" Target="slides/slide113.xml"/><Relationship Id="rId150" Type="http://schemas.openxmlformats.org/officeDocument/2006/relationships/slide" Target="slides/slide112.xml"/><Relationship Id="rId15" Type="http://schemas.openxmlformats.org/officeDocument/2006/relationships/slideMaster" Target="slideMasters/slideMaster14.xml"/><Relationship Id="rId149" Type="http://schemas.openxmlformats.org/officeDocument/2006/relationships/slide" Target="slides/slide111.xml"/><Relationship Id="rId148" Type="http://schemas.openxmlformats.org/officeDocument/2006/relationships/slide" Target="slides/slide110.xml"/><Relationship Id="rId147" Type="http://schemas.openxmlformats.org/officeDocument/2006/relationships/slide" Target="slides/slide109.xml"/><Relationship Id="rId146" Type="http://schemas.openxmlformats.org/officeDocument/2006/relationships/slide" Target="slides/slide108.xml"/><Relationship Id="rId145" Type="http://schemas.openxmlformats.org/officeDocument/2006/relationships/slide" Target="slides/slide107.xml"/><Relationship Id="rId144" Type="http://schemas.openxmlformats.org/officeDocument/2006/relationships/slide" Target="slides/slide106.xml"/><Relationship Id="rId143" Type="http://schemas.openxmlformats.org/officeDocument/2006/relationships/slide" Target="slides/slide105.xml"/><Relationship Id="rId142" Type="http://schemas.openxmlformats.org/officeDocument/2006/relationships/slide" Target="slides/slide104.xml"/><Relationship Id="rId141" Type="http://schemas.openxmlformats.org/officeDocument/2006/relationships/slide" Target="slides/slide103.xml"/><Relationship Id="rId140" Type="http://schemas.openxmlformats.org/officeDocument/2006/relationships/slide" Target="slides/slide102.xml"/><Relationship Id="rId14" Type="http://schemas.openxmlformats.org/officeDocument/2006/relationships/slideMaster" Target="slideMasters/slideMaster13.xml"/><Relationship Id="rId139" Type="http://schemas.openxmlformats.org/officeDocument/2006/relationships/slide" Target="slides/slide101.xml"/><Relationship Id="rId138" Type="http://schemas.openxmlformats.org/officeDocument/2006/relationships/slide" Target="slides/slide100.xml"/><Relationship Id="rId137" Type="http://schemas.openxmlformats.org/officeDocument/2006/relationships/slide" Target="slides/slide99.xml"/><Relationship Id="rId136" Type="http://schemas.openxmlformats.org/officeDocument/2006/relationships/slide" Target="slides/slide98.xml"/><Relationship Id="rId135" Type="http://schemas.openxmlformats.org/officeDocument/2006/relationships/slide" Target="slides/slide97.xml"/><Relationship Id="rId134" Type="http://schemas.openxmlformats.org/officeDocument/2006/relationships/slide" Target="slides/slide96.xml"/><Relationship Id="rId133" Type="http://schemas.openxmlformats.org/officeDocument/2006/relationships/slide" Target="slides/slide95.xml"/><Relationship Id="rId132" Type="http://schemas.openxmlformats.org/officeDocument/2006/relationships/slide" Target="slides/slide94.xml"/><Relationship Id="rId131" Type="http://schemas.openxmlformats.org/officeDocument/2006/relationships/slide" Target="slides/slide93.xml"/><Relationship Id="rId130" Type="http://schemas.openxmlformats.org/officeDocument/2006/relationships/slide" Target="slides/slide92.xml"/><Relationship Id="rId13" Type="http://schemas.openxmlformats.org/officeDocument/2006/relationships/slideMaster" Target="slideMasters/slideMaster12.xml"/><Relationship Id="rId129" Type="http://schemas.openxmlformats.org/officeDocument/2006/relationships/slide" Target="slides/slide91.xml"/><Relationship Id="rId128" Type="http://schemas.openxmlformats.org/officeDocument/2006/relationships/slide" Target="slides/slide90.xml"/><Relationship Id="rId127" Type="http://schemas.openxmlformats.org/officeDocument/2006/relationships/slide" Target="slides/slide89.xml"/><Relationship Id="rId126" Type="http://schemas.openxmlformats.org/officeDocument/2006/relationships/slide" Target="slides/slide88.xml"/><Relationship Id="rId125" Type="http://schemas.openxmlformats.org/officeDocument/2006/relationships/slide" Target="slides/slide87.xml"/><Relationship Id="rId124" Type="http://schemas.openxmlformats.org/officeDocument/2006/relationships/slide" Target="slides/slide86.xml"/><Relationship Id="rId123" Type="http://schemas.openxmlformats.org/officeDocument/2006/relationships/slide" Target="slides/slide85.xml"/><Relationship Id="rId122" Type="http://schemas.openxmlformats.org/officeDocument/2006/relationships/slide" Target="slides/slide84.xml"/><Relationship Id="rId121" Type="http://schemas.openxmlformats.org/officeDocument/2006/relationships/slide" Target="slides/slide83.xml"/><Relationship Id="rId120" Type="http://schemas.openxmlformats.org/officeDocument/2006/relationships/slide" Target="slides/slide82.xml"/><Relationship Id="rId12" Type="http://schemas.openxmlformats.org/officeDocument/2006/relationships/slideMaster" Target="slideMasters/slideMaster11.xml"/><Relationship Id="rId119" Type="http://schemas.openxmlformats.org/officeDocument/2006/relationships/slide" Target="slides/slide81.xml"/><Relationship Id="rId118" Type="http://schemas.openxmlformats.org/officeDocument/2006/relationships/slide" Target="slides/slide80.xml"/><Relationship Id="rId117" Type="http://schemas.openxmlformats.org/officeDocument/2006/relationships/slide" Target="slides/slide79.xml"/><Relationship Id="rId116" Type="http://schemas.openxmlformats.org/officeDocument/2006/relationships/slide" Target="slides/slide78.xml"/><Relationship Id="rId115" Type="http://schemas.openxmlformats.org/officeDocument/2006/relationships/slide" Target="slides/slide77.xml"/><Relationship Id="rId114" Type="http://schemas.openxmlformats.org/officeDocument/2006/relationships/slide" Target="slides/slide76.xml"/><Relationship Id="rId113" Type="http://schemas.openxmlformats.org/officeDocument/2006/relationships/slide" Target="slides/slide75.xml"/><Relationship Id="rId112" Type="http://schemas.openxmlformats.org/officeDocument/2006/relationships/slide" Target="slides/slide74.xml"/><Relationship Id="rId111" Type="http://schemas.openxmlformats.org/officeDocument/2006/relationships/slide" Target="slides/slide73.xml"/><Relationship Id="rId110" Type="http://schemas.openxmlformats.org/officeDocument/2006/relationships/slide" Target="slides/slide72.xml"/><Relationship Id="rId11" Type="http://schemas.openxmlformats.org/officeDocument/2006/relationships/slideMaster" Target="slideMasters/slideMaster10.xml"/><Relationship Id="rId109" Type="http://schemas.openxmlformats.org/officeDocument/2006/relationships/slide" Target="slides/slide71.xml"/><Relationship Id="rId108" Type="http://schemas.openxmlformats.org/officeDocument/2006/relationships/slide" Target="slides/slide70.xml"/><Relationship Id="rId107" Type="http://schemas.openxmlformats.org/officeDocument/2006/relationships/slide" Target="slides/slide69.xml"/><Relationship Id="rId106" Type="http://schemas.openxmlformats.org/officeDocument/2006/relationships/slide" Target="slides/slide68.xml"/><Relationship Id="rId105" Type="http://schemas.openxmlformats.org/officeDocument/2006/relationships/slide" Target="slides/slide67.xml"/><Relationship Id="rId104" Type="http://schemas.openxmlformats.org/officeDocument/2006/relationships/slide" Target="slides/slide66.xml"/><Relationship Id="rId103" Type="http://schemas.openxmlformats.org/officeDocument/2006/relationships/slide" Target="slides/slide65.xml"/><Relationship Id="rId102" Type="http://schemas.openxmlformats.org/officeDocument/2006/relationships/slide" Target="slides/slide64.xml"/><Relationship Id="rId101" Type="http://schemas.openxmlformats.org/officeDocument/2006/relationships/slide" Target="slides/slide63.xml"/><Relationship Id="rId100" Type="http://schemas.openxmlformats.org/officeDocument/2006/relationships/slide" Target="slides/slide62.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transition advTm="1000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3" Type="http://schemas.openxmlformats.org/officeDocument/2006/relationships/theme" Target="../theme/theme10.xml"/><Relationship Id="rId12" Type="http://schemas.openxmlformats.org/officeDocument/2006/relationships/image" Target="../media/image1.jpe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3" Type="http://schemas.openxmlformats.org/officeDocument/2006/relationships/theme" Target="../theme/theme11.xml"/><Relationship Id="rId12" Type="http://schemas.openxmlformats.org/officeDocument/2006/relationships/image" Target="../media/image1.jpeg"/><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3" Type="http://schemas.openxmlformats.org/officeDocument/2006/relationships/theme" Target="../theme/theme12.xml"/><Relationship Id="rId12" Type="http://schemas.openxmlformats.org/officeDocument/2006/relationships/image" Target="../media/image1.jpeg"/><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3" Type="http://schemas.openxmlformats.org/officeDocument/2006/relationships/theme" Target="../theme/theme13.xml"/><Relationship Id="rId12" Type="http://schemas.openxmlformats.org/officeDocument/2006/relationships/image" Target="../media/image1.jpeg"/><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3" Type="http://schemas.openxmlformats.org/officeDocument/2006/relationships/theme" Target="../theme/theme14.xml"/><Relationship Id="rId12" Type="http://schemas.openxmlformats.org/officeDocument/2006/relationships/image" Target="../media/image1.jpeg"/><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3" Type="http://schemas.openxmlformats.org/officeDocument/2006/relationships/theme" Target="../theme/theme15.xml"/><Relationship Id="rId12" Type="http://schemas.openxmlformats.org/officeDocument/2006/relationships/image" Target="../media/image1.jpeg"/><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8" Type="http://schemas.openxmlformats.org/officeDocument/2006/relationships/slideLayout" Target="../slideLayouts/slideLayout173.xml"/><Relationship Id="rId7" Type="http://schemas.openxmlformats.org/officeDocument/2006/relationships/slideLayout" Target="../slideLayouts/slideLayout172.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4" Type="http://schemas.openxmlformats.org/officeDocument/2006/relationships/slideLayout" Target="../slideLayouts/slideLayout169.xml"/><Relationship Id="rId3" Type="http://schemas.openxmlformats.org/officeDocument/2006/relationships/slideLayout" Target="../slideLayouts/slideLayout168.xml"/><Relationship Id="rId2" Type="http://schemas.openxmlformats.org/officeDocument/2006/relationships/slideLayout" Target="../slideLayouts/slideLayout167.xml"/><Relationship Id="rId13" Type="http://schemas.openxmlformats.org/officeDocument/2006/relationships/theme" Target="../theme/theme16.xml"/><Relationship Id="rId12" Type="http://schemas.openxmlformats.org/officeDocument/2006/relationships/image" Target="../media/image1.jpeg"/><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8" Type="http://schemas.openxmlformats.org/officeDocument/2006/relationships/slideLayout" Target="../slideLayouts/slideLayout184.xml"/><Relationship Id="rId7" Type="http://schemas.openxmlformats.org/officeDocument/2006/relationships/slideLayout" Target="../slideLayouts/slideLayout183.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 Id="rId3" Type="http://schemas.openxmlformats.org/officeDocument/2006/relationships/slideLayout" Target="../slideLayouts/slideLayout179.xml"/><Relationship Id="rId2" Type="http://schemas.openxmlformats.org/officeDocument/2006/relationships/slideLayout" Target="../slideLayouts/slideLayout178.xml"/><Relationship Id="rId13" Type="http://schemas.openxmlformats.org/officeDocument/2006/relationships/theme" Target="../theme/theme17.xml"/><Relationship Id="rId12" Type="http://schemas.openxmlformats.org/officeDocument/2006/relationships/image" Target="../media/image1.jpeg"/><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3" Type="http://schemas.openxmlformats.org/officeDocument/2006/relationships/theme" Target="../theme/theme18.xml"/><Relationship Id="rId12" Type="http://schemas.openxmlformats.org/officeDocument/2006/relationships/image" Target="../media/image1.jpeg"/><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 Id="rId3" Type="http://schemas.openxmlformats.org/officeDocument/2006/relationships/slideLayout" Target="../slideLayouts/slideLayout201.xml"/><Relationship Id="rId2" Type="http://schemas.openxmlformats.org/officeDocument/2006/relationships/slideLayout" Target="../slideLayouts/slideLayout200.xml"/><Relationship Id="rId13" Type="http://schemas.openxmlformats.org/officeDocument/2006/relationships/theme" Target="../theme/theme19.xml"/><Relationship Id="rId12" Type="http://schemas.openxmlformats.org/officeDocument/2006/relationships/image" Target="../media/image1.jpeg"/><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18.xml"/><Relationship Id="rId8" Type="http://schemas.openxmlformats.org/officeDocument/2006/relationships/slideLayout" Target="../slideLayouts/slideLayout217.xml"/><Relationship Id="rId7" Type="http://schemas.openxmlformats.org/officeDocument/2006/relationships/slideLayout" Target="../slideLayouts/slideLayout216.xml"/><Relationship Id="rId6" Type="http://schemas.openxmlformats.org/officeDocument/2006/relationships/slideLayout" Target="../slideLayouts/slideLayout215.xml"/><Relationship Id="rId5" Type="http://schemas.openxmlformats.org/officeDocument/2006/relationships/slideLayout" Target="../slideLayouts/slideLayout214.xml"/><Relationship Id="rId4" Type="http://schemas.openxmlformats.org/officeDocument/2006/relationships/slideLayout" Target="../slideLayouts/slideLayout213.xml"/><Relationship Id="rId3" Type="http://schemas.openxmlformats.org/officeDocument/2006/relationships/slideLayout" Target="../slideLayouts/slideLayout212.xml"/><Relationship Id="rId2" Type="http://schemas.openxmlformats.org/officeDocument/2006/relationships/slideLayout" Target="../slideLayouts/slideLayout211.xml"/><Relationship Id="rId13" Type="http://schemas.openxmlformats.org/officeDocument/2006/relationships/theme" Target="../theme/theme20.xml"/><Relationship Id="rId12" Type="http://schemas.openxmlformats.org/officeDocument/2006/relationships/image" Target="../media/image1.jpeg"/><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3" Type="http://schemas.openxmlformats.org/officeDocument/2006/relationships/theme" Target="../theme/theme21.xml"/><Relationship Id="rId12" Type="http://schemas.openxmlformats.org/officeDocument/2006/relationships/image" Target="../media/image1.jpeg"/><Relationship Id="rId11" Type="http://schemas.openxmlformats.org/officeDocument/2006/relationships/slideLayout" Target="../slideLayouts/slideLayout231.xml"/><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40.xml"/><Relationship Id="rId8" Type="http://schemas.openxmlformats.org/officeDocument/2006/relationships/slideLayout" Target="../slideLayouts/slideLayout239.xml"/><Relationship Id="rId7" Type="http://schemas.openxmlformats.org/officeDocument/2006/relationships/slideLayout" Target="../slideLayouts/slideLayout238.xml"/><Relationship Id="rId6" Type="http://schemas.openxmlformats.org/officeDocument/2006/relationships/slideLayout" Target="../slideLayouts/slideLayout237.xml"/><Relationship Id="rId5" Type="http://schemas.openxmlformats.org/officeDocument/2006/relationships/slideLayout" Target="../slideLayouts/slideLayout236.xml"/><Relationship Id="rId4" Type="http://schemas.openxmlformats.org/officeDocument/2006/relationships/slideLayout" Target="../slideLayouts/slideLayout235.xml"/><Relationship Id="rId3" Type="http://schemas.openxmlformats.org/officeDocument/2006/relationships/slideLayout" Target="../slideLayouts/slideLayout234.xml"/><Relationship Id="rId2" Type="http://schemas.openxmlformats.org/officeDocument/2006/relationships/slideLayout" Target="../slideLayouts/slideLayout233.xml"/><Relationship Id="rId13" Type="http://schemas.openxmlformats.org/officeDocument/2006/relationships/theme" Target="../theme/theme22.xml"/><Relationship Id="rId12" Type="http://schemas.openxmlformats.org/officeDocument/2006/relationships/image" Target="../media/image1.jpeg"/><Relationship Id="rId11" Type="http://schemas.openxmlformats.org/officeDocument/2006/relationships/slideLayout" Target="../slideLayouts/slideLayout242.xml"/><Relationship Id="rId10" Type="http://schemas.openxmlformats.org/officeDocument/2006/relationships/slideLayout" Target="../slideLayouts/slideLayout241.xml"/><Relationship Id="rId1"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51.xml"/><Relationship Id="rId8" Type="http://schemas.openxmlformats.org/officeDocument/2006/relationships/slideLayout" Target="../slideLayouts/slideLayout250.xml"/><Relationship Id="rId7" Type="http://schemas.openxmlformats.org/officeDocument/2006/relationships/slideLayout" Target="../slideLayouts/slideLayout249.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3" Type="http://schemas.openxmlformats.org/officeDocument/2006/relationships/theme" Target="../theme/theme23.xml"/><Relationship Id="rId12" Type="http://schemas.openxmlformats.org/officeDocument/2006/relationships/image" Target="../media/image1.jpeg"/><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62.xml"/><Relationship Id="rId8" Type="http://schemas.openxmlformats.org/officeDocument/2006/relationships/slideLayout" Target="../slideLayouts/slideLayout261.xml"/><Relationship Id="rId7" Type="http://schemas.openxmlformats.org/officeDocument/2006/relationships/slideLayout" Target="../slideLayouts/slideLayout260.xml"/><Relationship Id="rId6" Type="http://schemas.openxmlformats.org/officeDocument/2006/relationships/slideLayout" Target="../slideLayouts/slideLayout259.xml"/><Relationship Id="rId5" Type="http://schemas.openxmlformats.org/officeDocument/2006/relationships/slideLayout" Target="../slideLayouts/slideLayout258.xml"/><Relationship Id="rId4" Type="http://schemas.openxmlformats.org/officeDocument/2006/relationships/slideLayout" Target="../slideLayouts/slideLayout257.xml"/><Relationship Id="rId3" Type="http://schemas.openxmlformats.org/officeDocument/2006/relationships/slideLayout" Target="../slideLayouts/slideLayout256.xml"/><Relationship Id="rId2" Type="http://schemas.openxmlformats.org/officeDocument/2006/relationships/slideLayout" Target="../slideLayouts/slideLayout255.xml"/><Relationship Id="rId13" Type="http://schemas.openxmlformats.org/officeDocument/2006/relationships/theme" Target="../theme/theme24.xml"/><Relationship Id="rId12" Type="http://schemas.openxmlformats.org/officeDocument/2006/relationships/image" Target="../media/image1.jpeg"/><Relationship Id="rId11" Type="http://schemas.openxmlformats.org/officeDocument/2006/relationships/slideLayout" Target="../slideLayouts/slideLayout264.xml"/><Relationship Id="rId10" Type="http://schemas.openxmlformats.org/officeDocument/2006/relationships/slideLayout" Target="../slideLayouts/slideLayout263.xml"/><Relationship Id="rId1" Type="http://schemas.openxmlformats.org/officeDocument/2006/relationships/slideLayout" Target="../slideLayouts/slideLayout254.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73.xml"/><Relationship Id="rId8" Type="http://schemas.openxmlformats.org/officeDocument/2006/relationships/slideLayout" Target="../slideLayouts/slideLayout272.xml"/><Relationship Id="rId7" Type="http://schemas.openxmlformats.org/officeDocument/2006/relationships/slideLayout" Target="../slideLayouts/slideLayout271.xml"/><Relationship Id="rId6" Type="http://schemas.openxmlformats.org/officeDocument/2006/relationships/slideLayout" Target="../slideLayouts/slideLayout270.xml"/><Relationship Id="rId5" Type="http://schemas.openxmlformats.org/officeDocument/2006/relationships/slideLayout" Target="../slideLayouts/slideLayout269.xml"/><Relationship Id="rId4" Type="http://schemas.openxmlformats.org/officeDocument/2006/relationships/slideLayout" Target="../slideLayouts/slideLayout268.xml"/><Relationship Id="rId3" Type="http://schemas.openxmlformats.org/officeDocument/2006/relationships/slideLayout" Target="../slideLayouts/slideLayout267.xml"/><Relationship Id="rId2" Type="http://schemas.openxmlformats.org/officeDocument/2006/relationships/slideLayout" Target="../slideLayouts/slideLayout266.xml"/><Relationship Id="rId13" Type="http://schemas.openxmlformats.org/officeDocument/2006/relationships/theme" Target="../theme/theme25.xml"/><Relationship Id="rId12" Type="http://schemas.openxmlformats.org/officeDocument/2006/relationships/image" Target="../media/image1.jpeg"/><Relationship Id="rId11" Type="http://schemas.openxmlformats.org/officeDocument/2006/relationships/slideLayout" Target="../slideLayouts/slideLayout275.xml"/><Relationship Id="rId10" Type="http://schemas.openxmlformats.org/officeDocument/2006/relationships/slideLayout" Target="../slideLayouts/slideLayout274.xml"/><Relationship Id="rId1"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84.xml"/><Relationship Id="rId8" Type="http://schemas.openxmlformats.org/officeDocument/2006/relationships/slideLayout" Target="../slideLayouts/slideLayout283.xml"/><Relationship Id="rId7" Type="http://schemas.openxmlformats.org/officeDocument/2006/relationships/slideLayout" Target="../slideLayouts/slideLayout282.xml"/><Relationship Id="rId6" Type="http://schemas.openxmlformats.org/officeDocument/2006/relationships/slideLayout" Target="../slideLayouts/slideLayout281.xml"/><Relationship Id="rId5" Type="http://schemas.openxmlformats.org/officeDocument/2006/relationships/slideLayout" Target="../slideLayouts/slideLayout280.xml"/><Relationship Id="rId4" Type="http://schemas.openxmlformats.org/officeDocument/2006/relationships/slideLayout" Target="../slideLayouts/slideLayout279.xml"/><Relationship Id="rId3" Type="http://schemas.openxmlformats.org/officeDocument/2006/relationships/slideLayout" Target="../slideLayouts/slideLayout278.xml"/><Relationship Id="rId2" Type="http://schemas.openxmlformats.org/officeDocument/2006/relationships/slideLayout" Target="../slideLayouts/slideLayout277.xml"/><Relationship Id="rId13" Type="http://schemas.openxmlformats.org/officeDocument/2006/relationships/theme" Target="../theme/theme26.xml"/><Relationship Id="rId12" Type="http://schemas.openxmlformats.org/officeDocument/2006/relationships/image" Target="../media/image1.jpeg"/><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 Type="http://schemas.openxmlformats.org/officeDocument/2006/relationships/slideLayout" Target="../slideLayouts/slideLayout27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3" Type="http://schemas.openxmlformats.org/officeDocument/2006/relationships/theme" Target="../theme/theme27.xml"/><Relationship Id="rId12" Type="http://schemas.openxmlformats.org/officeDocument/2006/relationships/image" Target="../media/image1.jpeg"/><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06.xml"/><Relationship Id="rId8" Type="http://schemas.openxmlformats.org/officeDocument/2006/relationships/slideLayout" Target="../slideLayouts/slideLayout305.xml"/><Relationship Id="rId7" Type="http://schemas.openxmlformats.org/officeDocument/2006/relationships/slideLayout" Target="../slideLayouts/slideLayout304.xml"/><Relationship Id="rId6" Type="http://schemas.openxmlformats.org/officeDocument/2006/relationships/slideLayout" Target="../slideLayouts/slideLayout303.xml"/><Relationship Id="rId5" Type="http://schemas.openxmlformats.org/officeDocument/2006/relationships/slideLayout" Target="../slideLayouts/slideLayout302.xml"/><Relationship Id="rId4" Type="http://schemas.openxmlformats.org/officeDocument/2006/relationships/slideLayout" Target="../slideLayouts/slideLayout301.xml"/><Relationship Id="rId3" Type="http://schemas.openxmlformats.org/officeDocument/2006/relationships/slideLayout" Target="../slideLayouts/slideLayout300.xml"/><Relationship Id="rId2" Type="http://schemas.openxmlformats.org/officeDocument/2006/relationships/slideLayout" Target="../slideLayouts/slideLayout299.xml"/><Relationship Id="rId13" Type="http://schemas.openxmlformats.org/officeDocument/2006/relationships/theme" Target="../theme/theme28.xml"/><Relationship Id="rId12" Type="http://schemas.openxmlformats.org/officeDocument/2006/relationships/image" Target="../media/image1.jpeg"/><Relationship Id="rId11" Type="http://schemas.openxmlformats.org/officeDocument/2006/relationships/slideLayout" Target="../slideLayouts/slideLayout308.xml"/><Relationship Id="rId10" Type="http://schemas.openxmlformats.org/officeDocument/2006/relationships/slideLayout" Target="../slideLayouts/slideLayout307.xml"/><Relationship Id="rId1" Type="http://schemas.openxmlformats.org/officeDocument/2006/relationships/slideLayout" Target="../slideLayouts/slideLayout298.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17.xml"/><Relationship Id="rId8" Type="http://schemas.openxmlformats.org/officeDocument/2006/relationships/slideLayout" Target="../slideLayouts/slideLayout316.xml"/><Relationship Id="rId7" Type="http://schemas.openxmlformats.org/officeDocument/2006/relationships/slideLayout" Target="../slideLayouts/slideLayout315.xml"/><Relationship Id="rId6" Type="http://schemas.openxmlformats.org/officeDocument/2006/relationships/slideLayout" Target="../slideLayouts/slideLayout314.xml"/><Relationship Id="rId5" Type="http://schemas.openxmlformats.org/officeDocument/2006/relationships/slideLayout" Target="../slideLayouts/slideLayout313.xml"/><Relationship Id="rId4" Type="http://schemas.openxmlformats.org/officeDocument/2006/relationships/slideLayout" Target="../slideLayouts/slideLayout312.xml"/><Relationship Id="rId3" Type="http://schemas.openxmlformats.org/officeDocument/2006/relationships/slideLayout" Target="../slideLayouts/slideLayout311.xml"/><Relationship Id="rId2" Type="http://schemas.openxmlformats.org/officeDocument/2006/relationships/slideLayout" Target="../slideLayouts/slideLayout310.xml"/><Relationship Id="rId13" Type="http://schemas.openxmlformats.org/officeDocument/2006/relationships/theme" Target="../theme/theme29.xml"/><Relationship Id="rId12" Type="http://schemas.openxmlformats.org/officeDocument/2006/relationships/image" Target="../media/image1.jpeg"/><Relationship Id="rId11" Type="http://schemas.openxmlformats.org/officeDocument/2006/relationships/slideLayout" Target="../slideLayouts/slideLayout319.xml"/><Relationship Id="rId10" Type="http://schemas.openxmlformats.org/officeDocument/2006/relationships/slideLayout" Target="../slideLayouts/slideLayout318.xml"/><Relationship Id="rId1" Type="http://schemas.openxmlformats.org/officeDocument/2006/relationships/slideLayout" Target="../slideLayouts/slideLayout30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28.xml"/><Relationship Id="rId8" Type="http://schemas.openxmlformats.org/officeDocument/2006/relationships/slideLayout" Target="../slideLayouts/slideLayout327.xml"/><Relationship Id="rId7" Type="http://schemas.openxmlformats.org/officeDocument/2006/relationships/slideLayout" Target="../slideLayouts/slideLayout326.xml"/><Relationship Id="rId6" Type="http://schemas.openxmlformats.org/officeDocument/2006/relationships/slideLayout" Target="../slideLayouts/slideLayout325.xml"/><Relationship Id="rId5" Type="http://schemas.openxmlformats.org/officeDocument/2006/relationships/slideLayout" Target="../slideLayouts/slideLayout324.xml"/><Relationship Id="rId4" Type="http://schemas.openxmlformats.org/officeDocument/2006/relationships/slideLayout" Target="../slideLayouts/slideLayout323.xml"/><Relationship Id="rId3" Type="http://schemas.openxmlformats.org/officeDocument/2006/relationships/slideLayout" Target="../slideLayouts/slideLayout322.xml"/><Relationship Id="rId2" Type="http://schemas.openxmlformats.org/officeDocument/2006/relationships/slideLayout" Target="../slideLayouts/slideLayout321.xml"/><Relationship Id="rId13" Type="http://schemas.openxmlformats.org/officeDocument/2006/relationships/theme" Target="../theme/theme30.xml"/><Relationship Id="rId12" Type="http://schemas.openxmlformats.org/officeDocument/2006/relationships/image" Target="../media/image1.jpeg"/><Relationship Id="rId11" Type="http://schemas.openxmlformats.org/officeDocument/2006/relationships/slideLayout" Target="../slideLayouts/slideLayout330.xml"/><Relationship Id="rId10" Type="http://schemas.openxmlformats.org/officeDocument/2006/relationships/slideLayout" Target="../slideLayouts/slideLayout329.xml"/><Relationship Id="rId1" Type="http://schemas.openxmlformats.org/officeDocument/2006/relationships/slideLayout" Target="../slideLayouts/slideLayout320.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3" Type="http://schemas.openxmlformats.org/officeDocument/2006/relationships/theme" Target="../theme/theme31.xml"/><Relationship Id="rId12" Type="http://schemas.openxmlformats.org/officeDocument/2006/relationships/image" Target="../media/image1.jpeg"/><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50.xml"/><Relationship Id="rId8" Type="http://schemas.openxmlformats.org/officeDocument/2006/relationships/slideLayout" Target="../slideLayouts/slideLayout349.xml"/><Relationship Id="rId7" Type="http://schemas.openxmlformats.org/officeDocument/2006/relationships/slideLayout" Target="../slideLayouts/slideLayout348.xml"/><Relationship Id="rId6" Type="http://schemas.openxmlformats.org/officeDocument/2006/relationships/slideLayout" Target="../slideLayouts/slideLayout347.xml"/><Relationship Id="rId5" Type="http://schemas.openxmlformats.org/officeDocument/2006/relationships/slideLayout" Target="../slideLayouts/slideLayout346.xml"/><Relationship Id="rId4" Type="http://schemas.openxmlformats.org/officeDocument/2006/relationships/slideLayout" Target="../slideLayouts/slideLayout345.xml"/><Relationship Id="rId3" Type="http://schemas.openxmlformats.org/officeDocument/2006/relationships/slideLayout" Target="../slideLayouts/slideLayout344.xml"/><Relationship Id="rId2" Type="http://schemas.openxmlformats.org/officeDocument/2006/relationships/slideLayout" Target="../slideLayouts/slideLayout343.xml"/><Relationship Id="rId13" Type="http://schemas.openxmlformats.org/officeDocument/2006/relationships/theme" Target="../theme/theme32.xml"/><Relationship Id="rId12" Type="http://schemas.openxmlformats.org/officeDocument/2006/relationships/image" Target="../media/image1.jpeg"/><Relationship Id="rId11" Type="http://schemas.openxmlformats.org/officeDocument/2006/relationships/slideLayout" Target="../slideLayouts/slideLayout352.xml"/><Relationship Id="rId10" Type="http://schemas.openxmlformats.org/officeDocument/2006/relationships/slideLayout" Target="../slideLayouts/slideLayout351.xml"/><Relationship Id="rId1" Type="http://schemas.openxmlformats.org/officeDocument/2006/relationships/slideLayout" Target="../slideLayouts/slideLayout342.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61.xml"/><Relationship Id="rId8" Type="http://schemas.openxmlformats.org/officeDocument/2006/relationships/slideLayout" Target="../slideLayouts/slideLayout360.xml"/><Relationship Id="rId7" Type="http://schemas.openxmlformats.org/officeDocument/2006/relationships/slideLayout" Target="../slideLayouts/slideLayout359.xml"/><Relationship Id="rId6" Type="http://schemas.openxmlformats.org/officeDocument/2006/relationships/slideLayout" Target="../slideLayouts/slideLayout358.xml"/><Relationship Id="rId5" Type="http://schemas.openxmlformats.org/officeDocument/2006/relationships/slideLayout" Target="../slideLayouts/slideLayout357.xml"/><Relationship Id="rId4" Type="http://schemas.openxmlformats.org/officeDocument/2006/relationships/slideLayout" Target="../slideLayouts/slideLayout356.xml"/><Relationship Id="rId3" Type="http://schemas.openxmlformats.org/officeDocument/2006/relationships/slideLayout" Target="../slideLayouts/slideLayout355.xml"/><Relationship Id="rId2" Type="http://schemas.openxmlformats.org/officeDocument/2006/relationships/slideLayout" Target="../slideLayouts/slideLayout354.xml"/><Relationship Id="rId13" Type="http://schemas.openxmlformats.org/officeDocument/2006/relationships/theme" Target="../theme/theme33.xml"/><Relationship Id="rId12" Type="http://schemas.openxmlformats.org/officeDocument/2006/relationships/image" Target="../media/image1.jpeg"/><Relationship Id="rId11" Type="http://schemas.openxmlformats.org/officeDocument/2006/relationships/slideLayout" Target="../slideLayouts/slideLayout363.xml"/><Relationship Id="rId10" Type="http://schemas.openxmlformats.org/officeDocument/2006/relationships/slideLayout" Target="../slideLayouts/slideLayout362.xml"/><Relationship Id="rId1" Type="http://schemas.openxmlformats.org/officeDocument/2006/relationships/slideLayout" Target="../slideLayouts/slideLayout353.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72.xml"/><Relationship Id="rId8" Type="http://schemas.openxmlformats.org/officeDocument/2006/relationships/slideLayout" Target="../slideLayouts/slideLayout371.xml"/><Relationship Id="rId7" Type="http://schemas.openxmlformats.org/officeDocument/2006/relationships/slideLayout" Target="../slideLayouts/slideLayout370.xml"/><Relationship Id="rId6" Type="http://schemas.openxmlformats.org/officeDocument/2006/relationships/slideLayout" Target="../slideLayouts/slideLayout369.xml"/><Relationship Id="rId5" Type="http://schemas.openxmlformats.org/officeDocument/2006/relationships/slideLayout" Target="../slideLayouts/slideLayout368.xml"/><Relationship Id="rId4" Type="http://schemas.openxmlformats.org/officeDocument/2006/relationships/slideLayout" Target="../slideLayouts/slideLayout367.xml"/><Relationship Id="rId3" Type="http://schemas.openxmlformats.org/officeDocument/2006/relationships/slideLayout" Target="../slideLayouts/slideLayout366.xml"/><Relationship Id="rId2" Type="http://schemas.openxmlformats.org/officeDocument/2006/relationships/slideLayout" Target="../slideLayouts/slideLayout365.xml"/><Relationship Id="rId13" Type="http://schemas.openxmlformats.org/officeDocument/2006/relationships/theme" Target="../theme/theme34.xml"/><Relationship Id="rId12" Type="http://schemas.openxmlformats.org/officeDocument/2006/relationships/image" Target="../media/image1.jpeg"/><Relationship Id="rId11" Type="http://schemas.openxmlformats.org/officeDocument/2006/relationships/slideLayout" Target="../slideLayouts/slideLayout374.xml"/><Relationship Id="rId10" Type="http://schemas.openxmlformats.org/officeDocument/2006/relationships/slideLayout" Target="../slideLayouts/slideLayout373.xml"/><Relationship Id="rId1" Type="http://schemas.openxmlformats.org/officeDocument/2006/relationships/slideLayout" Target="../slideLayouts/slideLayout364.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83.xml"/><Relationship Id="rId8" Type="http://schemas.openxmlformats.org/officeDocument/2006/relationships/slideLayout" Target="../slideLayouts/slideLayout382.xml"/><Relationship Id="rId7" Type="http://schemas.openxmlformats.org/officeDocument/2006/relationships/slideLayout" Target="../slideLayouts/slideLayout381.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 Id="rId3" Type="http://schemas.openxmlformats.org/officeDocument/2006/relationships/slideLayout" Target="../slideLayouts/slideLayout377.xml"/><Relationship Id="rId2" Type="http://schemas.openxmlformats.org/officeDocument/2006/relationships/slideLayout" Target="../slideLayouts/slideLayout376.xml"/><Relationship Id="rId13" Type="http://schemas.openxmlformats.org/officeDocument/2006/relationships/theme" Target="../theme/theme35.xml"/><Relationship Id="rId12" Type="http://schemas.openxmlformats.org/officeDocument/2006/relationships/image" Target="../media/image1.jpeg"/><Relationship Id="rId11" Type="http://schemas.openxmlformats.org/officeDocument/2006/relationships/slideLayout" Target="../slideLayouts/slideLayout385.xml"/><Relationship Id="rId10" Type="http://schemas.openxmlformats.org/officeDocument/2006/relationships/slideLayout" Target="../slideLayouts/slideLayout384.xml"/><Relationship Id="rId1" Type="http://schemas.openxmlformats.org/officeDocument/2006/relationships/slideLayout" Target="../slideLayouts/slideLayout375.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394.xml"/><Relationship Id="rId8" Type="http://schemas.openxmlformats.org/officeDocument/2006/relationships/slideLayout" Target="../slideLayouts/slideLayout393.xml"/><Relationship Id="rId7" Type="http://schemas.openxmlformats.org/officeDocument/2006/relationships/slideLayout" Target="../slideLayouts/slideLayout392.xml"/><Relationship Id="rId6" Type="http://schemas.openxmlformats.org/officeDocument/2006/relationships/slideLayout" Target="../slideLayouts/slideLayout391.xml"/><Relationship Id="rId5" Type="http://schemas.openxmlformats.org/officeDocument/2006/relationships/slideLayout" Target="../slideLayouts/slideLayout390.xml"/><Relationship Id="rId4" Type="http://schemas.openxmlformats.org/officeDocument/2006/relationships/slideLayout" Target="../slideLayouts/slideLayout389.xml"/><Relationship Id="rId3" Type="http://schemas.openxmlformats.org/officeDocument/2006/relationships/slideLayout" Target="../slideLayouts/slideLayout388.xml"/><Relationship Id="rId2" Type="http://schemas.openxmlformats.org/officeDocument/2006/relationships/slideLayout" Target="../slideLayouts/slideLayout387.xml"/><Relationship Id="rId13" Type="http://schemas.openxmlformats.org/officeDocument/2006/relationships/theme" Target="../theme/theme36.xml"/><Relationship Id="rId12" Type="http://schemas.openxmlformats.org/officeDocument/2006/relationships/image" Target="../media/image1.jpeg"/><Relationship Id="rId11" Type="http://schemas.openxmlformats.org/officeDocument/2006/relationships/slideLayout" Target="../slideLayouts/slideLayout396.xml"/><Relationship Id="rId10" Type="http://schemas.openxmlformats.org/officeDocument/2006/relationships/slideLayout" Target="../slideLayouts/slideLayout395.xml"/><Relationship Id="rId1" Type="http://schemas.openxmlformats.org/officeDocument/2006/relationships/slideLayout" Target="../slideLayouts/slideLayout38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05.xml"/><Relationship Id="rId8" Type="http://schemas.openxmlformats.org/officeDocument/2006/relationships/slideLayout" Target="../slideLayouts/slideLayout404.xml"/><Relationship Id="rId7" Type="http://schemas.openxmlformats.org/officeDocument/2006/relationships/slideLayout" Target="../slideLayouts/slideLayout403.xml"/><Relationship Id="rId6" Type="http://schemas.openxmlformats.org/officeDocument/2006/relationships/slideLayout" Target="../slideLayouts/slideLayout402.xml"/><Relationship Id="rId5" Type="http://schemas.openxmlformats.org/officeDocument/2006/relationships/slideLayout" Target="../slideLayouts/slideLayout401.xml"/><Relationship Id="rId4" Type="http://schemas.openxmlformats.org/officeDocument/2006/relationships/slideLayout" Target="../slideLayouts/slideLayout400.xml"/><Relationship Id="rId3" Type="http://schemas.openxmlformats.org/officeDocument/2006/relationships/slideLayout" Target="../slideLayouts/slideLayout399.xml"/><Relationship Id="rId2" Type="http://schemas.openxmlformats.org/officeDocument/2006/relationships/slideLayout" Target="../slideLayouts/slideLayout398.xml"/><Relationship Id="rId13" Type="http://schemas.openxmlformats.org/officeDocument/2006/relationships/theme" Target="../theme/theme37.xml"/><Relationship Id="rId12" Type="http://schemas.openxmlformats.org/officeDocument/2006/relationships/image" Target="../media/image1.jpeg"/><Relationship Id="rId11" Type="http://schemas.openxmlformats.org/officeDocument/2006/relationships/slideLayout" Target="../slideLayouts/slideLayout407.xml"/><Relationship Id="rId10" Type="http://schemas.openxmlformats.org/officeDocument/2006/relationships/slideLayout" Target="../slideLayouts/slideLayout406.xml"/><Relationship Id="rId1" Type="http://schemas.openxmlformats.org/officeDocument/2006/relationships/slideLayout" Target="../slideLayouts/slideLayout39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1.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1.jpe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3" Type="http://schemas.openxmlformats.org/officeDocument/2006/relationships/theme" Target="../theme/theme7.xml"/><Relationship Id="rId12" Type="http://schemas.openxmlformats.org/officeDocument/2006/relationships/image" Target="../media/image1.jpe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3" Type="http://schemas.openxmlformats.org/officeDocument/2006/relationships/theme" Target="../theme/theme8.xml"/><Relationship Id="rId12" Type="http://schemas.openxmlformats.org/officeDocument/2006/relationships/image" Target="../media/image1.jpe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3" Type="http://schemas.openxmlformats.org/officeDocument/2006/relationships/theme" Target="../theme/theme9.xml"/><Relationship Id="rId12" Type="http://schemas.openxmlformats.org/officeDocument/2006/relationships/image" Target="../media/image1.jpe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4098"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099"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3314"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3315"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4338"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4339"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5362"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5363"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638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6387"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7410"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7411"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8434"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8435"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9458"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9459"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0482"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483"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150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1507"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2530"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2531"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5122"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123"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3554"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3555"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4578"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4579"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5602"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5603"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662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6627"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7650"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7651"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8674"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8675"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9698"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9699"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0722"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0723"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174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1747"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2770"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2771"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614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6147"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3794"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3795"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4818"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4819"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5842"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5843"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68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6867"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7890"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7891"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8914"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8915"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9938"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9939"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40962"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0963"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7170"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171"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8194"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8195"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9218"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219"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0242"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43"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2290"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2291"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ct val="0"/>
              </a:spcBef>
              <a:spcAft>
                <a:spcPts val="0"/>
              </a:spcAft>
              <a:defRPr sz="1400">
                <a:latin typeface="+mn-lt"/>
                <a:ea typeface="宋体" panose="02010600030101010101" pitchFamily="2"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fontAlgn="auto">
              <a:spcBef>
                <a:spcPct val="0"/>
              </a:spcBef>
              <a:spcAft>
                <a:spcPts val="0"/>
              </a:spcAft>
              <a:defRPr sz="1400">
                <a:latin typeface="+mn-lt"/>
                <a:ea typeface="宋体" panose="02010600030101010101" pitchFamily="2" charset="-122"/>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advTm="10000"/>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99.xml"/><Relationship Id="rId2" Type="http://schemas.openxmlformats.org/officeDocument/2006/relationships/tags" Target="../tags/tag27.xml"/><Relationship Id="rId1"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99.xml"/><Relationship Id="rId2" Type="http://schemas.openxmlformats.org/officeDocument/2006/relationships/tags" Target="../tags/tag28.xml"/><Relationship Id="rId1" Type="http://schemas.openxmlformats.org/officeDocument/2006/relationships/image" Target="../media/image9.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99.xml"/><Relationship Id="rId3" Type="http://schemas.openxmlformats.org/officeDocument/2006/relationships/image" Target="../media/image47.emf"/><Relationship Id="rId2" Type="http://schemas.openxmlformats.org/officeDocument/2006/relationships/image" Target="../media/image54.png"/><Relationship Id="rId1" Type="http://schemas.openxmlformats.org/officeDocument/2006/relationships/image" Target="../media/image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9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99.xml"/><Relationship Id="rId1" Type="http://schemas.openxmlformats.org/officeDocument/2006/relationships/image" Target="../media/image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99.xml"/><Relationship Id="rId1" Type="http://schemas.openxmlformats.org/officeDocument/2006/relationships/image" Target="../media/image9.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9.pn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310.xml"/><Relationship Id="rId4" Type="http://schemas.openxmlformats.org/officeDocument/2006/relationships/tags" Target="../tags/tag30.xml"/><Relationship Id="rId3" Type="http://schemas.openxmlformats.org/officeDocument/2006/relationships/image" Target="../media/image23.png"/><Relationship Id="rId2" Type="http://schemas.openxmlformats.org/officeDocument/2006/relationships/tags" Target="../tags/tag29.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44.xml"/><Relationship Id="rId3"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310.xml"/><Relationship Id="rId1" Type="http://schemas.openxmlformats.org/officeDocument/2006/relationships/image" Target="../media/image9.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310.xml"/><Relationship Id="rId1" Type="http://schemas.openxmlformats.org/officeDocument/2006/relationships/image" Target="../media/image9.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310.xml"/><Relationship Id="rId3" Type="http://schemas.openxmlformats.org/officeDocument/2006/relationships/image" Target="../media/image56.png"/><Relationship Id="rId2" Type="http://schemas.openxmlformats.org/officeDocument/2006/relationships/tags" Target="../tags/tag31.xml"/><Relationship Id="rId1" Type="http://schemas.openxmlformats.org/officeDocument/2006/relationships/image" Target="../media/image9.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310.xml"/><Relationship Id="rId1" Type="http://schemas.openxmlformats.org/officeDocument/2006/relationships/image" Target="../media/image57.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10.xml"/><Relationship Id="rId1" Type="http://schemas.openxmlformats.org/officeDocument/2006/relationships/image" Target="../media/image58.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310.xml"/><Relationship Id="rId2" Type="http://schemas.openxmlformats.org/officeDocument/2006/relationships/image" Target="../media/image60.png"/><Relationship Id="rId1" Type="http://schemas.openxmlformats.org/officeDocument/2006/relationships/image" Target="../media/image9.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310.xml"/><Relationship Id="rId2" Type="http://schemas.openxmlformats.org/officeDocument/2006/relationships/image" Target="../media/image61.jpeg"/><Relationship Id="rId1" Type="http://schemas.openxmlformats.org/officeDocument/2006/relationships/image" Target="../media/image9.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310.xml"/><Relationship Id="rId1" Type="http://schemas.openxmlformats.org/officeDocument/2006/relationships/image" Target="../media/image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4.xml"/><Relationship Id="rId2" Type="http://schemas.openxmlformats.org/officeDocument/2006/relationships/image" Target="../media/image15.jpeg"/><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310.xml"/><Relationship Id="rId1" Type="http://schemas.openxmlformats.org/officeDocument/2006/relationships/image" Target="../media/image9.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310.xml"/><Relationship Id="rId1" Type="http://schemas.openxmlformats.org/officeDocument/2006/relationships/image" Target="../media/image9.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398.xml"/><Relationship Id="rId1" Type="http://schemas.openxmlformats.org/officeDocument/2006/relationships/image" Target="../media/image9.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310.xml"/><Relationship Id="rId2" Type="http://schemas.openxmlformats.org/officeDocument/2006/relationships/tags" Target="../tags/tag32.xml"/><Relationship Id="rId1"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310.xml"/><Relationship Id="rId2" Type="http://schemas.openxmlformats.org/officeDocument/2006/relationships/tags" Target="../tags/tag33.xml"/><Relationship Id="rId1" Type="http://schemas.openxmlformats.org/officeDocument/2006/relationships/image" Target="../media/image9.png"/></Relationships>
</file>

<file path=ppt/slides/_rels/slide129.xml.rels><?xml version="1.0" encoding="UTF-8" standalone="yes"?>
<Relationships xmlns="http://schemas.openxmlformats.org/package/2006/relationships"><Relationship Id="rId4" Type="http://schemas.openxmlformats.org/officeDocument/2006/relationships/slideLayout" Target="../slideLayouts/slideLayout321.xml"/><Relationship Id="rId3" Type="http://schemas.openxmlformats.org/officeDocument/2006/relationships/image" Target="../media/image64.jpeg"/><Relationship Id="rId2" Type="http://schemas.openxmlformats.org/officeDocument/2006/relationships/tags" Target="../tags/tag34.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44.xml"/><Relationship Id="rId1"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321.xml"/><Relationship Id="rId2" Type="http://schemas.openxmlformats.org/officeDocument/2006/relationships/tags" Target="../tags/tag35.xml"/><Relationship Id="rId1" Type="http://schemas.openxmlformats.org/officeDocument/2006/relationships/image" Target="../media/image9.png"/></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321.xml"/><Relationship Id="rId3" Type="http://schemas.openxmlformats.org/officeDocument/2006/relationships/image" Target="../media/image47.emf"/><Relationship Id="rId2" Type="http://schemas.openxmlformats.org/officeDocument/2006/relationships/image" Target="../media/image65.jpeg"/><Relationship Id="rId1" Type="http://schemas.openxmlformats.org/officeDocument/2006/relationships/image" Target="../media/image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2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2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321.xml"/><Relationship Id="rId1" Type="http://schemas.openxmlformats.org/officeDocument/2006/relationships/image" Target="../media/image9.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321.xml"/><Relationship Id="rId1" Type="http://schemas.openxmlformats.org/officeDocument/2006/relationships/image" Target="../media/image9.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321.xml"/><Relationship Id="rId1" Type="http://schemas.openxmlformats.org/officeDocument/2006/relationships/image" Target="../media/image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44.xml"/><Relationship Id="rId1" Type="http://schemas.openxmlformats.org/officeDocument/2006/relationships/image" Target="../media/image9.png"/></Relationships>
</file>

<file path=ppt/slides/_rels/slide140.xml.rels><?xml version="1.0" encoding="UTF-8" standalone="yes"?>
<Relationships xmlns="http://schemas.openxmlformats.org/package/2006/relationships"><Relationship Id="rId5" Type="http://schemas.openxmlformats.org/officeDocument/2006/relationships/slideLayout" Target="../slideLayouts/slideLayout332.xml"/><Relationship Id="rId4" Type="http://schemas.openxmlformats.org/officeDocument/2006/relationships/tags" Target="../tags/tag37.xml"/><Relationship Id="rId3" Type="http://schemas.openxmlformats.org/officeDocument/2006/relationships/image" Target="../media/image23.png"/><Relationship Id="rId2" Type="http://schemas.openxmlformats.org/officeDocument/2006/relationships/tags" Target="../tags/tag36.xml"/><Relationship Id="rId1" Type="http://schemas.openxmlformats.org/officeDocument/2006/relationships/image" Target="../media/image9.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image" Target="../media/image9.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332.xml"/><Relationship Id="rId2" Type="http://schemas.openxmlformats.org/officeDocument/2006/relationships/image" Target="../media/image66.jpeg"/><Relationship Id="rId1" Type="http://schemas.openxmlformats.org/officeDocument/2006/relationships/image" Target="../media/image9.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332.xml"/><Relationship Id="rId2" Type="http://schemas.openxmlformats.org/officeDocument/2006/relationships/image" Target="../media/image67.jpeg"/><Relationship Id="rId1" Type="http://schemas.openxmlformats.org/officeDocument/2006/relationships/image" Target="../media/image9.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image" Target="../media/image9.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image" Target="../media/image9.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image" Target="../media/image9.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332.xml"/><Relationship Id="rId2" Type="http://schemas.openxmlformats.org/officeDocument/2006/relationships/tags" Target="../tags/tag38.xml"/><Relationship Id="rId1" Type="http://schemas.openxmlformats.org/officeDocument/2006/relationships/image" Target="../media/image9.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332.xml"/><Relationship Id="rId2" Type="http://schemas.openxmlformats.org/officeDocument/2006/relationships/tags" Target="../tags/tag39.xml"/><Relationship Id="rId1" Type="http://schemas.openxmlformats.org/officeDocument/2006/relationships/image" Target="../media/image9.png"/></Relationships>
</file>

<file path=ppt/slides/_rels/slide1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4.xml"/><Relationship Id="rId2" Type="http://schemas.openxmlformats.org/officeDocument/2006/relationships/tags" Target="../tags/tag2.xml"/><Relationship Id="rId1" Type="http://schemas.openxmlformats.org/officeDocument/2006/relationships/image" Target="../media/image9.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332.xml"/><Relationship Id="rId2" Type="http://schemas.openxmlformats.org/officeDocument/2006/relationships/tags" Target="../tags/tag40.xml"/><Relationship Id="rId1" Type="http://schemas.openxmlformats.org/officeDocument/2006/relationships/image" Target="../media/image9.png"/></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332.xml"/><Relationship Id="rId3" Type="http://schemas.openxmlformats.org/officeDocument/2006/relationships/image" Target="../media/image70.png"/><Relationship Id="rId2" Type="http://schemas.openxmlformats.org/officeDocument/2006/relationships/image" Target="../media/image47.emf"/><Relationship Id="rId1" Type="http://schemas.openxmlformats.org/officeDocument/2006/relationships/image" Target="../media/image9.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337.xml"/><Relationship Id="rId1" Type="http://schemas.openxmlformats.org/officeDocument/2006/relationships/image" Target="../media/image7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image" Target="../media/image9.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image" Target="../media/image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158.xml.rels><?xml version="1.0" encoding="UTF-8" standalone="yes"?>
<Relationships xmlns="http://schemas.openxmlformats.org/package/2006/relationships"><Relationship Id="rId5" Type="http://schemas.openxmlformats.org/officeDocument/2006/relationships/slideLayout" Target="../slideLayouts/slideLayout343.xml"/><Relationship Id="rId4" Type="http://schemas.openxmlformats.org/officeDocument/2006/relationships/tags" Target="../tags/tag42.xml"/><Relationship Id="rId3" Type="http://schemas.openxmlformats.org/officeDocument/2006/relationships/image" Target="../media/image23.png"/><Relationship Id="rId2" Type="http://schemas.openxmlformats.org/officeDocument/2006/relationships/tags" Target="../tags/tag41.xml"/><Relationship Id="rId1" Type="http://schemas.openxmlformats.org/officeDocument/2006/relationships/image" Target="../media/image9.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9.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9.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9.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9.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343.xml"/><Relationship Id="rId2" Type="http://schemas.openxmlformats.org/officeDocument/2006/relationships/image" Target="../media/image72.jpeg"/><Relationship Id="rId1" Type="http://schemas.openxmlformats.org/officeDocument/2006/relationships/image" Target="../media/image9.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9.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343.xml"/><Relationship Id="rId2" Type="http://schemas.openxmlformats.org/officeDocument/2006/relationships/image" Target="../media/image73.jpeg"/><Relationship Id="rId1" Type="http://schemas.openxmlformats.org/officeDocument/2006/relationships/image" Target="../media/image9.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9.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343.xml"/><Relationship Id="rId2" Type="http://schemas.openxmlformats.org/officeDocument/2006/relationships/tags" Target="../tags/tag43.xml"/><Relationship Id="rId1" Type="http://schemas.openxmlformats.org/officeDocument/2006/relationships/image" Target="../media/image9.pn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343.xml"/><Relationship Id="rId2" Type="http://schemas.openxmlformats.org/officeDocument/2006/relationships/tags" Target="../tags/tag44.xml"/><Relationship Id="rId1" Type="http://schemas.openxmlformats.org/officeDocument/2006/relationships/image" Target="../media/image9.png"/></Relationships>
</file>

<file path=ppt/slides/_rels/slide169.xml.rels><?xml version="1.0" encoding="UTF-8" standalone="yes"?>
<Relationships xmlns="http://schemas.openxmlformats.org/package/2006/relationships"><Relationship Id="rId4" Type="http://schemas.openxmlformats.org/officeDocument/2006/relationships/slideLayout" Target="../slideLayouts/slideLayout343.xml"/><Relationship Id="rId3" Type="http://schemas.openxmlformats.org/officeDocument/2006/relationships/image" Target="../media/image74.png"/><Relationship Id="rId2" Type="http://schemas.openxmlformats.org/officeDocument/2006/relationships/image" Target="../media/image47.emf"/><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45.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75.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9.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9.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9.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354.xml"/><Relationship Id="rId2" Type="http://schemas.openxmlformats.org/officeDocument/2006/relationships/image" Target="../media/image12.png"/><Relationship Id="rId1" Type="http://schemas.openxmlformats.org/officeDocument/2006/relationships/image" Target="../media/image9.png"/></Relationships>
</file>

<file path=ppt/slides/_rels/slide179.xml.rels><?xml version="1.0" encoding="UTF-8" standalone="yes"?>
<Relationships xmlns="http://schemas.openxmlformats.org/package/2006/relationships"><Relationship Id="rId5" Type="http://schemas.openxmlformats.org/officeDocument/2006/relationships/slideLayout" Target="../slideLayouts/slideLayout354.xml"/><Relationship Id="rId4" Type="http://schemas.openxmlformats.org/officeDocument/2006/relationships/tags" Target="../tags/tag46.xml"/><Relationship Id="rId3" Type="http://schemas.openxmlformats.org/officeDocument/2006/relationships/image" Target="../media/image23.png"/><Relationship Id="rId2" Type="http://schemas.openxmlformats.org/officeDocument/2006/relationships/tags" Target="../tags/tag45.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354.xml"/><Relationship Id="rId1" Type="http://schemas.openxmlformats.org/officeDocument/2006/relationships/image" Target="../media/image9.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354.xml"/><Relationship Id="rId1" Type="http://schemas.openxmlformats.org/officeDocument/2006/relationships/image" Target="../media/image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359.xml"/><Relationship Id="rId2" Type="http://schemas.openxmlformats.org/officeDocument/2006/relationships/image" Target="../media/image78.png"/><Relationship Id="rId1" Type="http://schemas.openxmlformats.org/officeDocument/2006/relationships/image" Target="../media/image77.pn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359.xml"/><Relationship Id="rId1" Type="http://schemas.openxmlformats.org/officeDocument/2006/relationships/image" Target="../media/image79.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354.xml"/><Relationship Id="rId1" Type="http://schemas.openxmlformats.org/officeDocument/2006/relationships/image" Target="../media/image9.png"/></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354.xml"/><Relationship Id="rId2" Type="http://schemas.openxmlformats.org/officeDocument/2006/relationships/image" Target="../media/image80.png"/><Relationship Id="rId1" Type="http://schemas.openxmlformats.org/officeDocument/2006/relationships/image" Target="../media/image9.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354.xml"/><Relationship Id="rId1" Type="http://schemas.openxmlformats.org/officeDocument/2006/relationships/image" Target="../media/image9.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354.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tags" Target="../tags/tag3.xml"/><Relationship Id="rId1" Type="http://schemas.openxmlformats.org/officeDocument/2006/relationships/image" Target="../media/image9.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354.xml"/><Relationship Id="rId1" Type="http://schemas.openxmlformats.org/officeDocument/2006/relationships/image" Target="../media/image9.png"/></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354.xml"/><Relationship Id="rId2" Type="http://schemas.openxmlformats.org/officeDocument/2006/relationships/tags" Target="../tags/tag47.xml"/><Relationship Id="rId1" Type="http://schemas.openxmlformats.org/officeDocument/2006/relationships/image" Target="../media/image9.png"/></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354.xml"/><Relationship Id="rId2" Type="http://schemas.openxmlformats.org/officeDocument/2006/relationships/tags" Target="../tags/tag48.xml"/><Relationship Id="rId1" Type="http://schemas.openxmlformats.org/officeDocument/2006/relationships/image" Target="../media/image9.png"/></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354.xml"/><Relationship Id="rId2" Type="http://schemas.openxmlformats.org/officeDocument/2006/relationships/image" Target="../media/image81.jpeg"/><Relationship Id="rId1" Type="http://schemas.openxmlformats.org/officeDocument/2006/relationships/image" Target="../media/image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354.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55.xml"/><Relationship Id="rId3" Type="http://schemas.openxmlformats.org/officeDocument/2006/relationships/image" Target="../media/image18.jpeg"/><Relationship Id="rId2" Type="http://schemas.openxmlformats.org/officeDocument/2006/relationships/tags" Target="../tags/tag4.xml"/><Relationship Id="rId1" Type="http://schemas.openxmlformats.org/officeDocument/2006/relationships/image" Target="../media/image9.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354.xml"/><Relationship Id="rId1" Type="http://schemas.openxmlformats.org/officeDocument/2006/relationships/image" Target="../media/image9.png"/></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354.xml"/><Relationship Id="rId2" Type="http://schemas.openxmlformats.org/officeDocument/2006/relationships/tags" Target="../tags/tag49.xml"/><Relationship Id="rId1" Type="http://schemas.openxmlformats.org/officeDocument/2006/relationships/image" Target="../media/image9.png"/></Relationships>
</file>

<file path=ppt/slides/_rels/slide202.xml.rels><?xml version="1.0" encoding="UTF-8" standalone="yes"?>
<Relationships xmlns="http://schemas.openxmlformats.org/package/2006/relationships"><Relationship Id="rId5" Type="http://schemas.openxmlformats.org/officeDocument/2006/relationships/slideLayout" Target="../slideLayouts/slideLayout354.xml"/><Relationship Id="rId4" Type="http://schemas.openxmlformats.org/officeDocument/2006/relationships/tags" Target="../tags/tag51.xml"/><Relationship Id="rId3" Type="http://schemas.openxmlformats.org/officeDocument/2006/relationships/image" Target="../media/image23.png"/><Relationship Id="rId2" Type="http://schemas.openxmlformats.org/officeDocument/2006/relationships/tags" Target="../tags/tag50.xml"/><Relationship Id="rId1" Type="http://schemas.openxmlformats.org/officeDocument/2006/relationships/image" Target="../media/image9.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354.xml"/><Relationship Id="rId1" Type="http://schemas.openxmlformats.org/officeDocument/2006/relationships/image" Target="../media/image9.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05.xml.rels><?xml version="1.0" encoding="UTF-8" standalone="yes"?>
<Relationships xmlns="http://schemas.openxmlformats.org/package/2006/relationships"><Relationship Id="rId4" Type="http://schemas.openxmlformats.org/officeDocument/2006/relationships/slideLayout" Target="../slideLayouts/slideLayout365.xml"/><Relationship Id="rId3" Type="http://schemas.openxmlformats.org/officeDocument/2006/relationships/image" Target="../media/image83.wmf"/><Relationship Id="rId2" Type="http://schemas.openxmlformats.org/officeDocument/2006/relationships/image" Target="../media/image82.jpeg"/><Relationship Id="rId1" Type="http://schemas.openxmlformats.org/officeDocument/2006/relationships/image" Target="../media/image9.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365.xml"/><Relationship Id="rId2" Type="http://schemas.openxmlformats.org/officeDocument/2006/relationships/image" Target="../media/image84.jpeg"/><Relationship Id="rId1" Type="http://schemas.openxmlformats.org/officeDocument/2006/relationships/image" Target="../media/image9.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09.xml.rels><?xml version="1.0" encoding="UTF-8" standalone="yes"?>
<Relationships xmlns="http://schemas.openxmlformats.org/package/2006/relationships"><Relationship Id="rId4" Type="http://schemas.openxmlformats.org/officeDocument/2006/relationships/slideLayout" Target="../slideLayouts/slideLayout365.xml"/><Relationship Id="rId3" Type="http://schemas.openxmlformats.org/officeDocument/2006/relationships/image" Target="../media/image86.png"/><Relationship Id="rId2" Type="http://schemas.openxmlformats.org/officeDocument/2006/relationships/image" Target="../media/image85.emf"/><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55.xml"/><Relationship Id="rId3" Type="http://schemas.openxmlformats.org/officeDocument/2006/relationships/image" Target="../media/image19.jpeg"/><Relationship Id="rId2" Type="http://schemas.openxmlformats.org/officeDocument/2006/relationships/tags" Target="../tags/tag5.xml"/><Relationship Id="rId1" Type="http://schemas.openxmlformats.org/officeDocument/2006/relationships/image" Target="../media/image9.png"/></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365.xml"/><Relationship Id="rId2" Type="http://schemas.openxmlformats.org/officeDocument/2006/relationships/tags" Target="../tags/tag52.xml"/><Relationship Id="rId1" Type="http://schemas.openxmlformats.org/officeDocument/2006/relationships/image" Target="../media/image9.png"/></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365.xml"/><Relationship Id="rId2" Type="http://schemas.openxmlformats.org/officeDocument/2006/relationships/tags" Target="../tags/tag53.xml"/><Relationship Id="rId1" Type="http://schemas.openxmlformats.org/officeDocument/2006/relationships/image" Target="../media/image9.png"/></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365.xml"/><Relationship Id="rId2" Type="http://schemas.openxmlformats.org/officeDocument/2006/relationships/image" Target="../media/image87.jpeg"/><Relationship Id="rId1" Type="http://schemas.openxmlformats.org/officeDocument/2006/relationships/image" Target="../media/image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20.jpeg"/><Relationship Id="rId2" Type="http://schemas.openxmlformats.org/officeDocument/2006/relationships/tags" Target="../tags/tag6.xml"/><Relationship Id="rId1" Type="http://schemas.openxmlformats.org/officeDocument/2006/relationships/image" Target="../media/image9.png"/></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tags" Target="../tags/tag5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376.xml"/><Relationship Id="rId2" Type="http://schemas.openxmlformats.org/officeDocument/2006/relationships/image" Target="../media/image12.png"/><Relationship Id="rId1" Type="http://schemas.openxmlformats.org/officeDocument/2006/relationships/image" Target="../media/image9.png"/></Relationships>
</file>

<file path=ppt/slides/_rels/slide225.xml.rels><?xml version="1.0" encoding="UTF-8" standalone="yes"?>
<Relationships xmlns="http://schemas.openxmlformats.org/package/2006/relationships"><Relationship Id="rId5" Type="http://schemas.openxmlformats.org/officeDocument/2006/relationships/slideLayout" Target="../slideLayouts/slideLayout376.xml"/><Relationship Id="rId4" Type="http://schemas.openxmlformats.org/officeDocument/2006/relationships/tags" Target="../tags/tag56.xml"/><Relationship Id="rId3" Type="http://schemas.openxmlformats.org/officeDocument/2006/relationships/image" Target="../media/image23.png"/><Relationship Id="rId2" Type="http://schemas.openxmlformats.org/officeDocument/2006/relationships/tags" Target="../tags/tag55.xml"/><Relationship Id="rId1" Type="http://schemas.openxmlformats.org/officeDocument/2006/relationships/image" Target="../media/image9.pn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376.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44.xml"/><Relationship Id="rId1" Type="http://schemas.openxmlformats.org/officeDocument/2006/relationships/image" Target="../media/image9.png"/></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376.xml"/><Relationship Id="rId1" Type="http://schemas.openxmlformats.org/officeDocument/2006/relationships/image" Target="../media/image9.png"/></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376.xml"/><Relationship Id="rId1" Type="http://schemas.openxmlformats.org/officeDocument/2006/relationships/image" Target="../media/image9.png"/></Relationships>
</file>

<file path=ppt/slides/_rels/slide232.xml.rels><?xml version="1.0" encoding="UTF-8" standalone="yes"?>
<Relationships xmlns="http://schemas.openxmlformats.org/package/2006/relationships"><Relationship Id="rId3" Type="http://schemas.openxmlformats.org/officeDocument/2006/relationships/slideLayout" Target="../slideLayouts/slideLayout376.xml"/><Relationship Id="rId2" Type="http://schemas.openxmlformats.org/officeDocument/2006/relationships/image" Target="../media/image88.jpeg"/><Relationship Id="rId1" Type="http://schemas.openxmlformats.org/officeDocument/2006/relationships/image" Target="../media/image9.png"/></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376.xml"/><Relationship Id="rId1" Type="http://schemas.openxmlformats.org/officeDocument/2006/relationships/image" Target="../media/image9.png"/></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376.xml"/><Relationship Id="rId1" Type="http://schemas.openxmlformats.org/officeDocument/2006/relationships/image" Target="../media/image9.png"/></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376.xml"/><Relationship Id="rId2" Type="http://schemas.openxmlformats.org/officeDocument/2006/relationships/image" Target="../media/image89.jpeg"/><Relationship Id="rId1" Type="http://schemas.openxmlformats.org/officeDocument/2006/relationships/image" Target="../media/image9.png"/></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376.xml"/><Relationship Id="rId2" Type="http://schemas.openxmlformats.org/officeDocument/2006/relationships/image" Target="../media/image90.png"/><Relationship Id="rId1" Type="http://schemas.openxmlformats.org/officeDocument/2006/relationships/image" Target="../media/image9.png"/></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376.xml"/><Relationship Id="rId1" Type="http://schemas.openxmlformats.org/officeDocument/2006/relationships/image" Target="../media/image91.jpeg"/></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381.xml"/><Relationship Id="rId2" Type="http://schemas.openxmlformats.org/officeDocument/2006/relationships/image" Target="../media/image93.png"/><Relationship Id="rId1" Type="http://schemas.openxmlformats.org/officeDocument/2006/relationships/image" Target="../media/image92.jpe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81.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55.xml"/><Relationship Id="rId4" Type="http://schemas.openxmlformats.org/officeDocument/2006/relationships/image" Target="../media/image21.png"/><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9.png"/></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365.xml"/><Relationship Id="rId1" Type="http://schemas.openxmlformats.org/officeDocument/2006/relationships/image" Target="../media/image9.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55.xml"/><Relationship Id="rId2" Type="http://schemas.openxmlformats.org/officeDocument/2006/relationships/tags" Target="../tags/tag9.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55.xml"/><Relationship Id="rId2" Type="http://schemas.openxmlformats.org/officeDocument/2006/relationships/tags" Target="../tags/tag10.xml"/><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55.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image" Target="../media/image12.png"/><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88.xml"/><Relationship Id="rId4" Type="http://schemas.openxmlformats.org/officeDocument/2006/relationships/tags" Target="../tags/tag12.xml"/><Relationship Id="rId3" Type="http://schemas.openxmlformats.org/officeDocument/2006/relationships/image" Target="../media/image23.png"/><Relationship Id="rId2" Type="http://schemas.openxmlformats.org/officeDocument/2006/relationships/tags" Target="../tags/tag11.xml"/><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image" Target="../media/image24.jpeg"/><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66.xml"/><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66.xml"/><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image" Target="../media/image25.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66.xml"/><Relationship Id="rId1"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image" Target="../media/image26.png"/><Relationship Id="rId1"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image" Target="../media/image27.png"/><Relationship Id="rId1" Type="http://schemas.openxmlformats.org/officeDocument/2006/relationships/image" Target="../media/image9.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46.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9.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6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9.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66.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66.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66.xml"/><Relationship Id="rId1"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image" Target="../media/image38.png"/><Relationship Id="rId1" Type="http://schemas.openxmlformats.org/officeDocument/2006/relationships/image" Target="../media/image9.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46.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9.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66.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9.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66.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66.xml"/><Relationship Id="rId2" Type="http://schemas.openxmlformats.org/officeDocument/2006/relationships/image" Target="../media/image9.png"/><Relationship Id="rId1" Type="http://schemas.openxmlformats.org/officeDocument/2006/relationships/tags" Target="../tags/tag1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01.xml"/><Relationship Id="rId1" Type="http://schemas.openxmlformats.org/officeDocument/2006/relationships/image" Target="../media/image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01.xml"/><Relationship Id="rId1" Type="http://schemas.openxmlformats.org/officeDocument/2006/relationships/image" Target="../media/image9.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288.xml"/><Relationship Id="rId4" Type="http://schemas.openxmlformats.org/officeDocument/2006/relationships/tags" Target="../tags/tag15.xml"/><Relationship Id="rId3" Type="http://schemas.openxmlformats.org/officeDocument/2006/relationships/image" Target="../media/image23.png"/><Relationship Id="rId2" Type="http://schemas.openxmlformats.org/officeDocument/2006/relationships/tags" Target="../tags/tag14.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01.xml"/><Relationship Id="rId1" Type="http://schemas.openxmlformats.org/officeDocument/2006/relationships/image" Target="../media/image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01.xml"/><Relationship Id="rId1" Type="http://schemas.openxmlformats.org/officeDocument/2006/relationships/image" Target="../media/image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77.xml"/><Relationship Id="rId1" Type="http://schemas.openxmlformats.org/officeDocument/2006/relationships/image" Target="../media/image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01.xml"/><Relationship Id="rId1" Type="http://schemas.openxmlformats.org/officeDocument/2006/relationships/image" Target="../media/image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01.xml"/><Relationship Id="rId1" Type="http://schemas.openxmlformats.org/officeDocument/2006/relationships/image" Target="../media/image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77.xml"/><Relationship Id="rId1" Type="http://schemas.openxmlformats.org/officeDocument/2006/relationships/image" Target="../media/image9.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101.xml"/><Relationship Id="rId4" Type="http://schemas.openxmlformats.org/officeDocument/2006/relationships/image" Target="../media/image45.png"/><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image" Target="../media/image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01.xml"/><Relationship Id="rId1"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77.xml"/><Relationship Id="rId2" Type="http://schemas.openxmlformats.org/officeDocument/2006/relationships/tags" Target="../tags/tag18.xml"/><Relationship Id="rId1" Type="http://schemas.openxmlformats.org/officeDocument/2006/relationships/image" Target="../media/image9.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77.xml"/><Relationship Id="rId4" Type="http://schemas.openxmlformats.org/officeDocument/2006/relationships/image" Target="../media/image47.emf"/><Relationship Id="rId3" Type="http://schemas.openxmlformats.org/officeDocument/2006/relationships/image" Target="../media/image46.jpeg"/><Relationship Id="rId2" Type="http://schemas.openxmlformats.org/officeDocument/2006/relationships/tags" Target="../tags/tag19.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75.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88.xml"/><Relationship Id="rId3" Type="http://schemas.openxmlformats.org/officeDocument/2006/relationships/image" Target="../media/image48.wmf"/><Relationship Id="rId2" Type="http://schemas.openxmlformats.org/officeDocument/2006/relationships/oleObject" Target="../embeddings/oleObject1.bin"/><Relationship Id="rId1" Type="http://schemas.openxmlformats.org/officeDocument/2006/relationships/image" Target="../media/image9.png"/></Relationships>
</file>

<file path=ppt/slides/_rels/slide7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88.xml"/><Relationship Id="rId3" Type="http://schemas.openxmlformats.org/officeDocument/2006/relationships/image" Target="../media/image48.wmf"/><Relationship Id="rId2" Type="http://schemas.openxmlformats.org/officeDocument/2006/relationships/oleObject" Target="../embeddings/oleObject2.bin"/><Relationship Id="rId1" Type="http://schemas.openxmlformats.org/officeDocument/2006/relationships/image" Target="../media/image9.png"/></Relationships>
</file>

<file path=ppt/slides/_rels/slide77.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387.xml"/><Relationship Id="rId3" Type="http://schemas.openxmlformats.org/officeDocument/2006/relationships/image" Target="../media/image48.wmf"/><Relationship Id="rId2" Type="http://schemas.openxmlformats.org/officeDocument/2006/relationships/oleObject" Target="../embeddings/oleObject3.bin"/><Relationship Id="rId1" Type="http://schemas.openxmlformats.org/officeDocument/2006/relationships/image" Target="../media/image9.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88.xml"/><Relationship Id="rId4" Type="http://schemas.openxmlformats.org/officeDocument/2006/relationships/tags" Target="../tags/tag21.xml"/><Relationship Id="rId3" Type="http://schemas.openxmlformats.org/officeDocument/2006/relationships/image" Target="../media/image23.png"/><Relationship Id="rId2" Type="http://schemas.openxmlformats.org/officeDocument/2006/relationships/tags" Target="../tags/tag20.xml"/><Relationship Id="rId1" Type="http://schemas.openxmlformats.org/officeDocument/2006/relationships/image" Target="../media/image9.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7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77.xml"/><Relationship Id="rId1"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77.xml"/><Relationship Id="rId2" Type="http://schemas.openxmlformats.org/officeDocument/2006/relationships/image" Target="../media/image49.png"/><Relationship Id="rId1" Type="http://schemas.openxmlformats.org/officeDocument/2006/relationships/image" Target="../media/image9.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77.xml"/><Relationship Id="rId1" Type="http://schemas.openxmlformats.org/officeDocument/2006/relationships/image" Target="../media/image9.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77.xml"/><Relationship Id="rId1"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77.xml"/><Relationship Id="rId1"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77.xml"/><Relationship Id="rId2" Type="http://schemas.openxmlformats.org/officeDocument/2006/relationships/tags" Target="../tags/tag22.xml"/><Relationship Id="rId1"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77.xml"/><Relationship Id="rId2" Type="http://schemas.openxmlformats.org/officeDocument/2006/relationships/tags" Target="../tags/tag23.xml"/><Relationship Id="rId1" Type="http://schemas.openxmlformats.org/officeDocument/2006/relationships/image" Target="../media/image9.png"/></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277.xml"/><Relationship Id="rId4" Type="http://schemas.openxmlformats.org/officeDocument/2006/relationships/image" Target="../media/image47.emf"/><Relationship Id="rId3" Type="http://schemas.openxmlformats.org/officeDocument/2006/relationships/image" Target="../media/image50.png"/><Relationship Id="rId2" Type="http://schemas.openxmlformats.org/officeDocument/2006/relationships/tags" Target="../tags/tag24.xml"/><Relationship Id="rId1" Type="http://schemas.openxmlformats.org/officeDocument/2006/relationships/image" Target="../media/image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82.xml"/><Relationship Id="rId1" Type="http://schemas.openxmlformats.org/officeDocument/2006/relationships/image" Target="../media/image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88.xml"/><Relationship Id="rId1" Type="http://schemas.openxmlformats.org/officeDocument/2006/relationships/image" Target="../media/image9.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88.xml"/><Relationship Id="rId1" Type="http://schemas.openxmlformats.org/officeDocument/2006/relationships/image" Target="../media/image9.png"/></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299.xml"/><Relationship Id="rId4" Type="http://schemas.openxmlformats.org/officeDocument/2006/relationships/tags" Target="../tags/tag26.xml"/><Relationship Id="rId3" Type="http://schemas.openxmlformats.org/officeDocument/2006/relationships/image" Target="../media/image23.png"/><Relationship Id="rId2" Type="http://schemas.openxmlformats.org/officeDocument/2006/relationships/tags" Target="../tags/tag25.xml"/><Relationship Id="rId1" Type="http://schemas.openxmlformats.org/officeDocument/2006/relationships/image" Target="../media/image9.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99.xml"/><Relationship Id="rId2" Type="http://schemas.openxmlformats.org/officeDocument/2006/relationships/image" Target="../media/image52.jpeg"/><Relationship Id="rId1" Type="http://schemas.openxmlformats.org/officeDocument/2006/relationships/image" Target="../media/image9.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99.xml"/><Relationship Id="rId1" Type="http://schemas.openxmlformats.org/officeDocument/2006/relationships/image" Target="../media/image9.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99.xml"/><Relationship Id="rId2" Type="http://schemas.openxmlformats.org/officeDocument/2006/relationships/image" Target="../media/image53.jpeg"/><Relationship Id="rId1" Type="http://schemas.openxmlformats.org/officeDocument/2006/relationships/image" Target="../media/image9.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99.xml"/><Relationship Id="rId1" Type="http://schemas.openxmlformats.org/officeDocument/2006/relationships/image" Target="../media/image9.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99.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6" name="图片 245762"/>
          <p:cNvPicPr>
            <a:picLocks noChangeAspect="1"/>
          </p:cNvPicPr>
          <p:nvPr/>
        </p:nvPicPr>
        <p:blipFill>
          <a:blip r:embed="rId1"/>
          <a:stretch>
            <a:fillRect/>
          </a:stretch>
        </p:blipFill>
        <p:spPr>
          <a:xfrm>
            <a:off x="4643438" y="5013325"/>
            <a:ext cx="4178300" cy="1565275"/>
          </a:xfrm>
          <a:prstGeom prst="rect">
            <a:avLst/>
          </a:prstGeom>
          <a:noFill/>
          <a:ln w="9525">
            <a:noFill/>
          </a:ln>
        </p:spPr>
      </p:pic>
      <p:pic>
        <p:nvPicPr>
          <p:cNvPr id="41987" name="图片 7172" descr="福州大學"/>
          <p:cNvPicPr>
            <a:picLocks noChangeAspect="1"/>
          </p:cNvPicPr>
          <p:nvPr/>
        </p:nvPicPr>
        <p:blipFill>
          <a:blip r:embed="rId2"/>
          <a:stretch>
            <a:fillRect/>
          </a:stretch>
        </p:blipFill>
        <p:spPr>
          <a:xfrm>
            <a:off x="1547813" y="5661025"/>
            <a:ext cx="966787" cy="917575"/>
          </a:xfrm>
          <a:prstGeom prst="rect">
            <a:avLst/>
          </a:prstGeom>
          <a:noFill/>
          <a:ln w="9525">
            <a:noFill/>
          </a:ln>
        </p:spPr>
      </p:pic>
      <p:pic>
        <p:nvPicPr>
          <p:cNvPr id="41988" name="图片 3074"/>
          <p:cNvPicPr/>
          <p:nvPr/>
        </p:nvPicPr>
        <p:blipFill>
          <a:blip r:embed="rId3"/>
          <a:stretch>
            <a:fillRect/>
          </a:stretch>
        </p:blipFill>
        <p:spPr>
          <a:xfrm>
            <a:off x="7280275" y="1844675"/>
            <a:ext cx="646113" cy="609600"/>
          </a:xfrm>
          <a:prstGeom prst="rect">
            <a:avLst/>
          </a:prstGeom>
          <a:noFill/>
          <a:ln w="9525">
            <a:noFill/>
          </a:ln>
        </p:spPr>
      </p:pic>
      <p:pic>
        <p:nvPicPr>
          <p:cNvPr id="41989" name="图片 3075"/>
          <p:cNvPicPr/>
          <p:nvPr/>
        </p:nvPicPr>
        <p:blipFill>
          <a:blip r:embed="rId4"/>
          <a:stretch>
            <a:fillRect/>
          </a:stretch>
        </p:blipFill>
        <p:spPr>
          <a:xfrm>
            <a:off x="7277100" y="2420938"/>
            <a:ext cx="654050" cy="609600"/>
          </a:xfrm>
          <a:prstGeom prst="rect">
            <a:avLst/>
          </a:prstGeom>
          <a:noFill/>
          <a:ln w="9525">
            <a:noFill/>
          </a:ln>
        </p:spPr>
      </p:pic>
      <p:pic>
        <p:nvPicPr>
          <p:cNvPr id="41990" name="图片 3076"/>
          <p:cNvPicPr/>
          <p:nvPr/>
        </p:nvPicPr>
        <p:blipFill>
          <a:blip r:embed="rId5"/>
          <a:stretch>
            <a:fillRect/>
          </a:stretch>
        </p:blipFill>
        <p:spPr>
          <a:xfrm>
            <a:off x="7280275" y="2997200"/>
            <a:ext cx="650875" cy="647700"/>
          </a:xfrm>
          <a:prstGeom prst="rect">
            <a:avLst/>
          </a:prstGeom>
          <a:noFill/>
          <a:ln w="9525">
            <a:noFill/>
          </a:ln>
        </p:spPr>
      </p:pic>
      <p:pic>
        <p:nvPicPr>
          <p:cNvPr id="41991" name="图片 3077"/>
          <p:cNvPicPr/>
          <p:nvPr/>
        </p:nvPicPr>
        <p:blipFill>
          <a:blip r:embed="rId6"/>
          <a:stretch>
            <a:fillRect/>
          </a:stretch>
        </p:blipFill>
        <p:spPr>
          <a:xfrm>
            <a:off x="7277100" y="3644900"/>
            <a:ext cx="654050" cy="609600"/>
          </a:xfrm>
          <a:prstGeom prst="rect">
            <a:avLst/>
          </a:prstGeom>
          <a:noFill/>
          <a:ln w="9525">
            <a:noFill/>
          </a:ln>
        </p:spPr>
      </p:pic>
      <p:pic>
        <p:nvPicPr>
          <p:cNvPr id="41992" name="图片 6"/>
          <p:cNvPicPr>
            <a:picLocks noChangeAspect="1"/>
          </p:cNvPicPr>
          <p:nvPr/>
        </p:nvPicPr>
        <p:blipFill>
          <a:blip r:embed="rId7"/>
          <a:stretch>
            <a:fillRect/>
          </a:stretch>
        </p:blipFill>
        <p:spPr>
          <a:xfrm>
            <a:off x="2987675" y="620713"/>
            <a:ext cx="984250" cy="5148262"/>
          </a:xfrm>
          <a:prstGeom prst="rect">
            <a:avLst/>
          </a:prstGeom>
          <a:noFill/>
          <a:ln w="9525">
            <a:noFill/>
          </a:ln>
        </p:spPr>
      </p:pic>
    </p:spTree>
    <p:custDataLst>
      <p:tags r:id="rId8"/>
    </p:custDataLst>
  </p:cSld>
  <p:clrMapOvr>
    <a:masterClrMapping/>
  </p:clrMapOvr>
  <p:transition advTm="10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内容占位符 2"/>
          <p:cNvSpPr>
            <a:spLocks noGrp="1" noRot="1"/>
          </p:cNvSpPr>
          <p:nvPr>
            <p:ph idx="1"/>
          </p:nvPr>
        </p:nvSpPr>
        <p:spPr>
          <a:xfrm>
            <a:off x="6372225" y="549275"/>
            <a:ext cx="2130425" cy="5260975"/>
          </a:xfrm>
          <a:solidFill>
            <a:schemeClr val="accent6">
              <a:lumMod val="20000"/>
              <a:lumOff val="80000"/>
            </a:schemeClr>
          </a:solidFill>
          <a:ln>
            <a:solidFill>
              <a:srgbClr val="002060"/>
            </a:solidFill>
          </a:ln>
        </p:spPr>
        <p:txBody>
          <a:bodyPr vert="eaVert"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charset="0"/>
              <a:buChar char="Ø"/>
              <a:defRPr/>
            </a:pPr>
            <a:r>
              <a:rPr kumimoji="0" lang="zh-CN" altLang="en-US" sz="2400" b="0" i="0" u="none" strike="noStrike" kern="0" cap="none" spc="0" normalizeH="0" baseline="0" noProof="1">
                <a:ln>
                  <a:noFill/>
                </a:ln>
                <a:solidFill>
                  <a:srgbClr val="002060"/>
                </a:solidFill>
                <a:effectLst/>
                <a:uLnTx/>
                <a:uFillTx/>
                <a:latin typeface="楷体" panose="02010609060101010101" pitchFamily="49" charset="-122"/>
                <a:ea typeface="楷体" panose="02010609060101010101" pitchFamily="49" charset="-122"/>
                <a:cs typeface="楷体" panose="02010609060101010101" pitchFamily="49" charset="-122"/>
              </a:rPr>
              <a:t>（美）未来学家约翰</a:t>
            </a:r>
            <a:r>
              <a:rPr kumimoji="0" lang="en-US" altLang="zh-CN" sz="2400" b="0" i="0" u="none" strike="noStrike" kern="0" cap="none" spc="0" normalizeH="0" baseline="0" noProof="1">
                <a:ln>
                  <a:noFill/>
                </a:ln>
                <a:solidFill>
                  <a:srgbClr val="002060"/>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rgbClr val="002060"/>
                </a:solidFill>
                <a:effectLst/>
                <a:uLnTx/>
                <a:uFillTx/>
                <a:latin typeface="楷体" panose="02010609060101010101" pitchFamily="49" charset="-122"/>
                <a:ea typeface="楷体" panose="02010609060101010101" pitchFamily="49" charset="-122"/>
                <a:cs typeface="楷体" panose="02010609060101010101" pitchFamily="49" charset="-122"/>
              </a:rPr>
              <a:t>奈斯比特《大趋势</a:t>
            </a:r>
            <a:r>
              <a:rPr kumimoji="0" lang="en-US" altLang="zh-CN" sz="2400" b="0" i="0" u="none" strike="noStrike" kern="0" cap="none" spc="0" normalizeH="0" baseline="0" noProof="1">
                <a:ln>
                  <a:noFill/>
                </a:ln>
                <a:solidFill>
                  <a:srgbClr val="002060"/>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rgbClr val="002060"/>
                </a:solidFill>
                <a:effectLst/>
                <a:uLnTx/>
                <a:uFillTx/>
                <a:latin typeface="楷体" panose="02010609060101010101" pitchFamily="49" charset="-122"/>
                <a:ea typeface="楷体" panose="02010609060101010101" pitchFamily="49" charset="-122"/>
                <a:cs typeface="楷体" panose="02010609060101010101" pitchFamily="49" charset="-122"/>
              </a:rPr>
              <a:t>改变我们生活 的十个新方向》：</a:t>
            </a:r>
            <a:r>
              <a:rPr kumimoji="0" lang="en-US" altLang="zh-CN" sz="2400" b="0" i="0" u="none" strike="noStrike" kern="0" cap="none" spc="0" normalizeH="0" baseline="0" noProof="1">
                <a:ln>
                  <a:noFill/>
                </a:ln>
                <a:solidFill>
                  <a:srgbClr val="002060"/>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rgbClr val="002060"/>
                </a:solidFill>
                <a:effectLst/>
                <a:uLnTx/>
                <a:uFillTx/>
                <a:latin typeface="楷体" panose="02010609060101010101" pitchFamily="49" charset="-122"/>
                <a:ea typeface="楷体" panose="02010609060101010101" pitchFamily="49" charset="-122"/>
                <a:cs typeface="楷体" panose="02010609060101010101" pitchFamily="49" charset="-122"/>
              </a:rPr>
              <a:t>在这个文字密集的社会里，我们比以往任何时候都更需要具备最基本的读写技能。</a:t>
            </a:r>
            <a:r>
              <a:rPr kumimoji="0" lang="en-US" altLang="zh-CN" sz="2400" b="0" i="0" u="none" strike="noStrike" kern="0" cap="none" spc="0" normalizeH="0" baseline="0" noProof="1">
                <a:ln>
                  <a:noFill/>
                </a:ln>
                <a:solidFill>
                  <a:srgbClr val="002060"/>
                </a:solidFill>
                <a:effectLst/>
                <a:uLnTx/>
                <a:uFillTx/>
                <a:latin typeface="楷体" panose="02010609060101010101" pitchFamily="49" charset="-122"/>
                <a:ea typeface="楷体" panose="02010609060101010101" pitchFamily="49" charset="-122"/>
                <a:cs typeface="楷体" panose="02010609060101010101" pitchFamily="49" charset="-122"/>
              </a:rPr>
              <a:t>”</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sp>
        <p:nvSpPr>
          <p:cNvPr id="51203" name="文本框 2"/>
          <p:cNvSpPr txBox="1"/>
          <p:nvPr/>
        </p:nvSpPr>
        <p:spPr>
          <a:xfrm>
            <a:off x="1403350" y="765175"/>
            <a:ext cx="4554538" cy="4830763"/>
          </a:xfrm>
          <a:prstGeom prst="rect">
            <a:avLst/>
          </a:prstGeom>
          <a:noFill/>
          <a:ln w="9525">
            <a:noFill/>
          </a:ln>
        </p:spPr>
        <p:txBody>
          <a:bodyPr>
            <a:spAutoFit/>
          </a:bodyPr>
          <a:p>
            <a:pPr marL="457200" indent="-457200">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应用文是党政机关、企事业单位、社会团体和个人在日常工作、学习和生活中处理公务事务、交流传递信息时所使用的</a:t>
            </a:r>
            <a:r>
              <a:rPr lang="zh-CN" altLang="en-US" sz="2800" dirty="0">
                <a:solidFill>
                  <a:srgbClr val="FF0000"/>
                </a:solidFill>
                <a:latin typeface="黑体" panose="02010609060101010101" pitchFamily="49" charset="-122"/>
                <a:ea typeface="黑体" panose="02010609060101010101" pitchFamily="49" charset="-122"/>
              </a:rPr>
              <a:t>具有直接实用价值和惯用格式</a:t>
            </a:r>
            <a:r>
              <a:rPr lang="zh-CN" altLang="en-US" sz="2800" dirty="0">
                <a:latin typeface="黑体" panose="02010609060101010101" pitchFamily="49" charset="-122"/>
                <a:ea typeface="黑体" panose="02010609060101010101" pitchFamily="49" charset="-122"/>
              </a:rPr>
              <a:t>的文章。</a:t>
            </a:r>
            <a:endParaRPr lang="zh-CN" altLang="en-US" sz="2800" dirty="0">
              <a:latin typeface="黑体" panose="02010609060101010101" pitchFamily="49" charset="-122"/>
              <a:ea typeface="黑体" panose="02010609060101010101" pitchFamily="49" charset="-122"/>
            </a:endParaRPr>
          </a:p>
          <a:p>
            <a:pPr marL="457200" indent="-457200">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应用文与人们的学习、工作和生活关系十分密切，</a:t>
            </a:r>
            <a:r>
              <a:rPr lang="zh-CN" altLang="en-US" sz="2800" dirty="0">
                <a:solidFill>
                  <a:srgbClr val="FF0000"/>
                </a:solidFill>
                <a:latin typeface="黑体" panose="02010609060101010101" pitchFamily="49" charset="-122"/>
                <a:ea typeface="黑体" panose="02010609060101010101" pitchFamily="49" charset="-122"/>
              </a:rPr>
              <a:t>是</a:t>
            </a:r>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应</a:t>
            </a:r>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付生活、</a:t>
            </a:r>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用</a:t>
            </a:r>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于实务的</a:t>
            </a:r>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文</a:t>
            </a:r>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章</a:t>
            </a:r>
            <a:r>
              <a:rPr lang="zh-CN" altLang="en-US" sz="2800" dirty="0">
                <a:solidFill>
                  <a:srgbClr val="7030A0"/>
                </a:solidFill>
                <a:latin typeface="黑体" panose="02010609060101010101" pitchFamily="49" charset="-122"/>
                <a:ea typeface="黑体" panose="02010609060101010101" pitchFamily="49" charset="-122"/>
              </a:rPr>
              <a:t>。</a:t>
            </a:r>
            <a:endParaRPr lang="zh-CN" altLang="en-US" sz="2800" dirty="0">
              <a:solidFill>
                <a:srgbClr val="7030A0"/>
              </a:solidFill>
              <a:latin typeface="黑体" panose="02010609060101010101" pitchFamily="49" charset="-122"/>
              <a:ea typeface="黑体" panose="02010609060101010101" pitchFamily="49" charset="-122"/>
            </a:endParaRPr>
          </a:p>
        </p:txBody>
      </p:sp>
      <p:pic>
        <p:nvPicPr>
          <p:cNvPr id="5120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0290"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22882" name="内容占位符 2"/>
          <p:cNvSpPr>
            <a:spLocks noGrp="1"/>
          </p:cNvSpPr>
          <p:nvPr>
            <p:custDataLst>
              <p:tags r:id="rId2"/>
            </p:custDataLst>
          </p:nvPr>
        </p:nvSpPr>
        <p:spPr>
          <a:xfrm>
            <a:off x="1547813" y="404813"/>
            <a:ext cx="7038975" cy="5516563"/>
          </a:xfrm>
          <a:prstGeom prst="rect">
            <a:avLst/>
          </a:prstGeom>
          <a:noFill/>
          <a:ln w="9525">
            <a:noFill/>
          </a:ln>
        </p:spPr>
        <p:txBody>
          <a:bodyPr/>
          <a:lstStyle/>
          <a:p>
            <a:pPr marL="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sym typeface="+mn-ea"/>
              </a:rPr>
              <a:t>2.主送机关</a:t>
            </a:r>
            <a:endParaRPr kumimoji="0" lang="en-US" altLang="zh-CN" sz="2800" b="1" i="0" u="none" strike="noStrike" kern="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Char char="•"/>
              <a:defRPr/>
            </a:pPr>
            <a:r>
              <a:rPr kumimoji="0" lang="en-US" altLang="zh-CN"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 </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主送机关是呈递请示的发文机关。</a:t>
            </a:r>
            <a:endParaRPr kumimoji="0" lang="zh-CN" altLang="en-US"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3.正文</a:t>
            </a:r>
            <a:endParaRPr kumimoji="0" lang="zh-CN" altLang="en-US"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1</a:t>
            </a:r>
            <a:r>
              <a:rPr kumimoji="0" lang="zh-CN" altLang="en-US"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引言</a:t>
            </a:r>
            <a:r>
              <a:rPr kumimoji="0" lang="zh-CN" altLang="en-US"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引言指批复的依据。通常引述下级机关</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来文日期</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公文名称</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或</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字号</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如“你们《关于报请审批〈首都功能核心区控制性详细规划（街区层面）（2018年－2035年）〉的请示》收悉”；也可简要引述来文所请示的事项，如“商务部关于全面深化服务贸易创新发展试点的请示收悉”。一般用“</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现批复如下</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经研究决定</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”等惯用语导入下文。</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131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41315" name="内容占位符 2"/>
          <p:cNvSpPr>
            <a:spLocks noGrp="1"/>
          </p:cNvSpPr>
          <p:nvPr>
            <p:custDataLst>
              <p:tags r:id="rId2"/>
            </p:custDataLst>
          </p:nvPr>
        </p:nvSpPr>
        <p:spPr>
          <a:xfrm>
            <a:off x="1403350" y="404813"/>
            <a:ext cx="7331075" cy="5856287"/>
          </a:xfrm>
          <a:prstGeom prst="rect">
            <a:avLst/>
          </a:prstGeom>
          <a:noFill/>
          <a:ln w="9525">
            <a:noFill/>
          </a:ln>
        </p:spPr>
        <p:txBody>
          <a:bodyPr/>
          <a:p>
            <a:pPr eaLnBrk="0" hangingPunct="0">
              <a:spcBef>
                <a:spcPct val="20000"/>
              </a:spcBef>
            </a:pPr>
            <a:r>
              <a:rPr lang="zh-CN" altLang="zh-CN" sz="2800" dirty="0">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主体</a:t>
            </a:r>
            <a:r>
              <a:rPr lang="zh-CN" altLang="en-US" sz="2800" dirty="0">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rPr>
              <a:t>主体指批复的意见。即针对下级机关所请示的事项给予明确答复，表达同意与否的态度。</a:t>
            </a:r>
            <a:r>
              <a:rPr lang="zh-CN" altLang="zh-CN" sz="2800" dirty="0">
                <a:solidFill>
                  <a:srgbClr val="FF0000"/>
                </a:solidFill>
                <a:latin typeface="黑体" panose="02010609060101010101" pitchFamily="49" charset="-122"/>
                <a:ea typeface="黑体" panose="02010609060101010101" pitchFamily="49" charset="-122"/>
              </a:rPr>
              <a:t>同意的</a:t>
            </a:r>
            <a:r>
              <a:rPr lang="zh-CN" altLang="zh-CN" sz="2800" dirty="0">
                <a:latin typeface="黑体" panose="02010609060101010101" pitchFamily="49" charset="-122"/>
                <a:ea typeface="黑体" panose="02010609060101010101" pitchFamily="49" charset="-122"/>
              </a:rPr>
              <a:t>可以不写同意理由，必要时给予一定的指示；部分同意的先说明同意部分，再说明不同意部分及原因；</a:t>
            </a:r>
            <a:r>
              <a:rPr lang="zh-CN" altLang="zh-CN" sz="2800" dirty="0">
                <a:solidFill>
                  <a:srgbClr val="FF0000"/>
                </a:solidFill>
                <a:latin typeface="黑体" panose="02010609060101010101" pitchFamily="49" charset="-122"/>
                <a:ea typeface="黑体" panose="02010609060101010101" pitchFamily="49" charset="-122"/>
              </a:rPr>
              <a:t>不同意的</a:t>
            </a:r>
            <a:r>
              <a:rPr lang="zh-CN" altLang="zh-CN" sz="2800" dirty="0">
                <a:latin typeface="黑体" panose="02010609060101010101" pitchFamily="49" charset="-122"/>
                <a:ea typeface="黑体" panose="02010609060101010101" pitchFamily="49" charset="-122"/>
              </a:rPr>
              <a:t>要说明不同意的理由和依据，并给出应如何处理的意见。最后提出具体的处理意见、希望或要求，指明请示事项的执行方向。</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（3）结束语。通常用“</a:t>
            </a:r>
            <a:r>
              <a:rPr lang="zh-CN" altLang="zh-CN" sz="2800" dirty="0">
                <a:solidFill>
                  <a:srgbClr val="FF0000"/>
                </a:solidFill>
                <a:latin typeface="黑体" panose="02010609060101010101" pitchFamily="49" charset="-122"/>
                <a:ea typeface="黑体" panose="02010609060101010101" pitchFamily="49" charset="-122"/>
              </a:rPr>
              <a:t>此复</a:t>
            </a:r>
            <a:r>
              <a:rPr lang="zh-CN" altLang="zh-CN" sz="2800" dirty="0">
                <a:latin typeface="黑体" panose="02010609060101010101" pitchFamily="49" charset="-122"/>
                <a:ea typeface="黑体" panose="02010609060101010101" pitchFamily="49" charset="-122"/>
              </a:rPr>
              <a:t>”“</a:t>
            </a:r>
            <a:r>
              <a:rPr lang="zh-CN" altLang="zh-CN" sz="2800" dirty="0">
                <a:solidFill>
                  <a:srgbClr val="FF0000"/>
                </a:solidFill>
                <a:latin typeface="黑体" panose="02010609060101010101" pitchFamily="49" charset="-122"/>
                <a:ea typeface="黑体" panose="02010609060101010101" pitchFamily="49" charset="-122"/>
              </a:rPr>
              <a:t>特此（专此）批复</a:t>
            </a:r>
            <a:r>
              <a:rPr lang="zh-CN" altLang="zh-CN" sz="2800" dirty="0">
                <a:latin typeface="黑体" panose="02010609060101010101" pitchFamily="49" charset="-122"/>
                <a:ea typeface="黑体" panose="02010609060101010101" pitchFamily="49" charset="-122"/>
              </a:rPr>
              <a:t>”“</a:t>
            </a:r>
            <a:r>
              <a:rPr lang="zh-CN" altLang="zh-CN" sz="2800" dirty="0">
                <a:solidFill>
                  <a:srgbClr val="FF0000"/>
                </a:solidFill>
                <a:latin typeface="黑体" panose="02010609060101010101" pitchFamily="49" charset="-122"/>
                <a:ea typeface="黑体" panose="02010609060101010101" pitchFamily="49" charset="-122"/>
              </a:rPr>
              <a:t>此复，希执行</a:t>
            </a:r>
            <a:r>
              <a:rPr lang="zh-CN" altLang="zh-CN" sz="2800" dirty="0">
                <a:latin typeface="黑体" panose="02010609060101010101" pitchFamily="49" charset="-122"/>
                <a:ea typeface="黑体" panose="02010609060101010101" pitchFamily="49" charset="-122"/>
              </a:rPr>
              <a:t>”等惯用语结尾。也可不具结束语。</a:t>
            </a:r>
            <a:endParaRPr lang="zh-CN" altLang="zh-CN" sz="2800" dirty="0">
              <a:latin typeface="黑体" panose="02010609060101010101" pitchFamily="49" charset="-122"/>
              <a:ea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 </a:t>
            </a:r>
            <a:r>
              <a:rPr lang="en-US" altLang="zh-CN" sz="2800" b="1" dirty="0">
                <a:solidFill>
                  <a:srgbClr val="7030A0"/>
                </a:solidFill>
                <a:latin typeface="黑体" panose="02010609060101010101" pitchFamily="49" charset="-122"/>
                <a:ea typeface="黑体" panose="02010609060101010101" pitchFamily="49" charset="-122"/>
              </a:rPr>
              <a:t>4.落款</a:t>
            </a:r>
            <a:endParaRPr lang="en-US" altLang="zh-CN" sz="2800" b="1" dirty="0">
              <a:solidFill>
                <a:srgbClr val="7030A0"/>
              </a:solidFill>
              <a:latin typeface="黑体" panose="02010609060101010101" pitchFamily="49" charset="-122"/>
              <a:ea typeface="黑体" panose="02010609060101010101" pitchFamily="49" charset="-122"/>
            </a:endParaRPr>
          </a:p>
          <a:p>
            <a:pPr>
              <a:buFont typeface="Arial" panose="020B0604020202020204" pitchFamily="34" charset="0"/>
              <a:buChar char="•"/>
            </a:pPr>
            <a:r>
              <a:rPr lang="en-US" altLang="zh-CN" sz="2800"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包括发文机关署名、印章与成文日期。</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endParaRPr lang="zh-CN" altLang="zh-CN" sz="2800" dirty="0">
              <a:latin typeface="黑体" panose="02010609060101010101" pitchFamily="49" charset="-122"/>
              <a:ea typeface="黑体" panose="02010609060101010101" pitchFamily="49" charset="-122"/>
            </a:endParaRPr>
          </a:p>
          <a:p>
            <a:pPr eaLnBrk="0" hangingPunct="0">
              <a:spcBef>
                <a:spcPct val="20000"/>
              </a:spcBef>
            </a:pP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advTm="1000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内容占位符 2"/>
          <p:cNvSpPr>
            <a:spLocks noGrp="1"/>
          </p:cNvSpPr>
          <p:nvPr>
            <p:ph idx="1"/>
          </p:nvPr>
        </p:nvSpPr>
        <p:spPr>
          <a:xfrm>
            <a:off x="1631950" y="896938"/>
            <a:ext cx="6969125" cy="2192337"/>
          </a:xfrm>
        </p:spPr>
        <p:txBody>
          <a:bodyPr vert="horz" wrap="square" lIns="91440" tIns="45720" rIns="91440" bIns="45720" anchor="t" anchorCtr="0"/>
          <a:p>
            <a:pPr marL="0" indent="0">
              <a:buNone/>
            </a:pPr>
            <a:r>
              <a:rPr lang="zh-CN" altLang="en-US" sz="2800" b="1" dirty="0">
                <a:latin typeface="黑体" panose="02010609060101010101" pitchFamily="49" charset="-122"/>
                <a:ea typeface="黑体" panose="02010609060101010101" pitchFamily="49" charset="-122"/>
              </a:rPr>
              <a:t>（二）批复的写作要求</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行文要及时严谨</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2.内容要有针对性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3.</a:t>
            </a:r>
            <a:r>
              <a:rPr lang="zh-CN" altLang="en-US" sz="2800" dirty="0">
                <a:solidFill>
                  <a:srgbClr val="7030A0"/>
                </a:solidFill>
                <a:latin typeface="黑体" panose="02010609060101010101" pitchFamily="49" charset="-122"/>
                <a:ea typeface="黑体" panose="02010609060101010101" pitchFamily="49" charset="-122"/>
              </a:rPr>
              <a:t>态度要直接明确</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endParaRPr lang="zh-CN" altLang="en-US" sz="2800" dirty="0">
              <a:solidFill>
                <a:srgbClr val="7030A0"/>
              </a:solidFill>
              <a:latin typeface="黑体" panose="02010609060101010101" pitchFamily="49" charset="-122"/>
              <a:ea typeface="黑体" panose="02010609060101010101" pitchFamily="49" charset="-122"/>
            </a:endParaRPr>
          </a:p>
        </p:txBody>
      </p:sp>
      <p:pic>
        <p:nvPicPr>
          <p:cNvPr id="14233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42340" name="图片 6"/>
          <p:cNvPicPr>
            <a:picLocks noChangeAspect="1"/>
          </p:cNvPicPr>
          <p:nvPr/>
        </p:nvPicPr>
        <p:blipFill>
          <a:blip r:embed="rId2"/>
          <a:stretch>
            <a:fillRect/>
          </a:stretch>
        </p:blipFill>
        <p:spPr>
          <a:xfrm>
            <a:off x="5364163" y="1844675"/>
            <a:ext cx="2665412" cy="3692525"/>
          </a:xfrm>
          <a:prstGeom prst="rect">
            <a:avLst/>
          </a:prstGeom>
          <a:noFill/>
          <a:ln w="9525" cap="flat" cmpd="sng">
            <a:solidFill>
              <a:srgbClr val="0070C0"/>
            </a:solidFill>
            <a:prstDash val="solid"/>
            <a:round/>
            <a:headEnd type="none" w="med" len="med"/>
            <a:tailEnd type="none" w="med" len="med"/>
          </a:ln>
        </p:spPr>
      </p:pic>
      <p:pic>
        <p:nvPicPr>
          <p:cNvPr id="142341" name="Picture 8" descr="OF032"/>
          <p:cNvPicPr>
            <a:picLocks noChangeAspect="1"/>
          </p:cNvPicPr>
          <p:nvPr/>
        </p:nvPicPr>
        <p:blipFill>
          <a:blip r:embed="rId3"/>
          <a:stretch>
            <a:fillRect/>
          </a:stretch>
        </p:blipFill>
        <p:spPr>
          <a:xfrm>
            <a:off x="1763713" y="4724400"/>
            <a:ext cx="2106612" cy="1557338"/>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标题 1"/>
          <p:cNvSpPr>
            <a:spLocks noGrp="1"/>
          </p:cNvSpPr>
          <p:nvPr>
            <p:ph type="title"/>
          </p:nvPr>
        </p:nvSpPr>
        <p:spPr>
          <a:xfrm>
            <a:off x="1143000" y="274638"/>
            <a:ext cx="7543800" cy="1011237"/>
          </a:xfrm>
        </p:spPr>
        <p:txBody>
          <a:bodyPr vert="horz" wrap="square" lIns="91440" tIns="45720" rIns="91440" bIns="45720" anchor="ctr" anchorCtr="0"/>
          <a:p>
            <a:pPr algn="l"/>
            <a:r>
              <a:rPr lang="zh-CN" altLang="en-US" sz="2400" dirty="0"/>
              <a:t>病文分析</a:t>
            </a:r>
            <a:endParaRPr lang="zh-CN" altLang="en-US" sz="2400" dirty="0"/>
          </a:p>
        </p:txBody>
      </p:sp>
      <p:sp>
        <p:nvSpPr>
          <p:cNvPr id="3" name="内容占位符 2"/>
          <p:cNvSpPr>
            <a:spLocks noGrp="1"/>
          </p:cNvSpPr>
          <p:nvPr>
            <p:ph idx="1"/>
          </p:nvPr>
        </p:nvSpPr>
        <p:spPr>
          <a:xfrm>
            <a:off x="1214438" y="1600200"/>
            <a:ext cx="7472363" cy="4329113"/>
          </a:xfrm>
        </p:spPr>
        <p:txBody>
          <a:bodyPr vert="horz" wrap="square" lIns="91440" tIns="45720" rIns="91440" bIns="45720" numCol="1" anchor="t" anchorCtr="0" compatLnSpc="1"/>
          <a:lstStyle/>
          <a:p>
            <a:pPr marL="342900" marR="0" lvl="0" indent="-342900" algn="ctr"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市税务局关于</a:t>
            </a: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厂</a:t>
            </a:r>
            <a:endPar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endParaRPr>
          </a:p>
          <a:p>
            <a:pPr marL="342900" marR="0" lvl="0" indent="-342900" algn="ctr"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申请要求免征房产税问题的批复</a:t>
            </a:r>
            <a:endPar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厂：</a:t>
            </a:r>
            <a:endPar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    你厂报告收悉。关于要求免征</a:t>
            </a: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2021</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年下半年、</a:t>
            </a: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2022</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年上半年房产税的问题。</a:t>
            </a:r>
            <a:endPar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    经查，你厂</a:t>
            </a: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2020</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年下半年、</a:t>
            </a: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2021</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年上半年应交房产税</a:t>
            </a: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22976</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元。由于你厂目前经营管理不善，资金使用不当，造成资金短缺，对此，不宜给予免征房产税照顾，请按规定缴交。</a:t>
            </a:r>
            <a:endPar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      此复</a:t>
            </a:r>
            <a:endPar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                                     ××</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市税务局</a:t>
            </a:r>
            <a:endPar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                                   </a:t>
            </a: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2022</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年</a:t>
            </a: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月</a:t>
            </a:r>
            <a:r>
              <a:rPr kumimoji="0" lang="en-US" altLang="zh-CN"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rPr>
              <a:t>日</a:t>
            </a:r>
            <a:endParaRPr kumimoji="0" lang="zh-CN" altLang="en-US" sz="2000" b="1" i="0" u="none" strike="noStrike" kern="0" cap="none" spc="0" normalizeH="0" baseline="0" noProof="0" dirty="0" smtClean="0">
              <a:ln>
                <a:noFill/>
              </a:ln>
              <a:solidFill>
                <a:schemeClr val="tx2">
                  <a:lumMod val="50000"/>
                </a:schemeClr>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Tm="1000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bwMode="auto">
          <a:xfrm>
            <a:off x="1428728" y="857232"/>
            <a:ext cx="7715272" cy="4525963"/>
          </a:xfrm>
          <a:solidFill>
            <a:schemeClr val="accent1"/>
          </a:solidFill>
          <a:ln>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smtClean="0">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1" i="0" u="none" strike="noStrike" kern="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32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××大学连续两年扩大招生规模，到了</a:t>
            </a:r>
            <a:r>
              <a:rPr kumimoji="0" lang="en-US" altLang="zh-CN" sz="32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2022</a:t>
            </a:r>
            <a:r>
              <a:rPr kumimoji="0" lang="zh-CN" altLang="en-US" sz="32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年，学生宿舍十分紧张，拟新建一栋占地</a:t>
            </a:r>
            <a:r>
              <a:rPr kumimoji="0" lang="en-US" altLang="zh-CN" sz="32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2000</a:t>
            </a:r>
            <a:r>
              <a:rPr kumimoji="0" lang="zh-CN" altLang="en-US" sz="32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平方米的学生宿舍楼，需向</a:t>
            </a:r>
            <a:r>
              <a:rPr kumimoji="0" lang="zh-CN" altLang="en-US" sz="32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×市政府申请建设用地</a:t>
            </a:r>
            <a:r>
              <a:rPr kumimoji="0" lang="en-US" altLang="zh-CN" sz="32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3000</a:t>
            </a:r>
            <a:r>
              <a:rPr kumimoji="0" lang="zh-CN" altLang="en-US" sz="32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平方米。下文是该大学给</a:t>
            </a:r>
            <a:r>
              <a:rPr kumimoji="0" lang="zh-CN" altLang="en-US" sz="32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×市政府的一份《××大学关于拨给建设用地的请示》，×市政府需制发一份公文对该事项做出答复。</a:t>
            </a:r>
            <a:endParaRPr kumimoji="0" lang="zh-CN" altLang="en-US" sz="3200" b="0" i="0" u="none" strike="noStrike" kern="0" cap="none" spc="0" normalizeH="0" baseline="0" noProof="1" smtClean="0">
              <a:ln>
                <a:noFill/>
              </a:ln>
              <a:solidFill>
                <a:schemeClr val="tx1"/>
              </a:solidFill>
              <a:effectLst/>
              <a:uLnTx/>
              <a:uFillTx/>
              <a:latin typeface="宋体" panose="02010600030101010101" pitchFamily="2" charset="-122"/>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Tm="10000"/>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1500188" y="182563"/>
            <a:ext cx="7286625" cy="5632450"/>
          </a:xfrm>
          <a:prstGeom prst="rect">
            <a:avLst/>
          </a:prstGeom>
          <a:solidFill>
            <a:schemeClr val="accent1"/>
          </a:solid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2000" b="1"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××大学文件</a:t>
            </a:r>
            <a:endParaRPr kumimoji="0" lang="zh-CN" altLang="en-US" sz="2000" b="1"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endPar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en-US" altLang="zh-CN"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仿宋" panose="02010609060101010101" pitchFamily="49" charset="-122"/>
                <a:cs typeface="仿宋" panose="02010609060101010101" pitchFamily="49" charset="-122"/>
              </a:rPr>
              <a:t>×大发</a:t>
            </a:r>
            <a:r>
              <a:rPr kumimoji="0" lang="en-US" altLang="zh-CN"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〔2022〕8</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号                  </a:t>
            </a:r>
            <a:r>
              <a:rPr kumimoji="0" lang="en-US" altLang="zh-CN"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签发人：</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仿宋" panose="02010609060101010101" pitchFamily="49" charset="-122"/>
                <a:cs typeface="仿宋" panose="02010609060101010101" pitchFamily="49" charset="-122"/>
              </a:rPr>
              <a:t>×××</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en-US" altLang="zh-CN" sz="2000" b="0"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_________________________________________</a:t>
            </a:r>
            <a:endParaRPr kumimoji="0" lang="en-US" altLang="zh-CN" sz="2000" b="0"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0"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                   </a:t>
            </a:r>
            <a:r>
              <a:rPr kumimoji="0" lang="zh-CN" altLang="en-US" sz="20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××大学关于拨给建设用地的请示</a:t>
            </a:r>
            <a:endParaRPr kumimoji="0" lang="zh-CN" altLang="en-US" sz="20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rPr>
              <a:t>      </a:t>
            </a:r>
            <a:endPar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仿宋" panose="02010609060101010101" pitchFamily="49" charset="-122"/>
                <a:cs typeface="仿宋" panose="02010609060101010101" pitchFamily="49" charset="-122"/>
              </a:rPr>
              <a:t>     </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仿宋" panose="02010609060101010101" pitchFamily="49" charset="-122"/>
                <a:cs typeface="仿宋" panose="02010609060101010101" pitchFamily="49" charset="-122"/>
              </a:rPr>
              <a:t>××市政府</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a:t>
            </a:r>
            <a:endPar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由于我校连续两年扩大招生，导致学生住宿床位严重不足，为了缓解住宿难的问题，创造良好住宿环境，我校经研究，拟建一栋</a:t>
            </a:r>
            <a:r>
              <a:rPr kumimoji="0" lang="en-US" altLang="zh-CN"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2000</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平方米的学生宿舍楼，需建设用地</a:t>
            </a:r>
            <a:r>
              <a:rPr kumimoji="0" lang="en-US" altLang="zh-CN"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3000</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平方米。</a:t>
            </a:r>
            <a:endPar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妥否，请批准。</a:t>
            </a:r>
            <a:endPar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附件：学生宿舍规划图</a:t>
            </a:r>
            <a:endPar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endPar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en-US" altLang="zh-CN"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仿宋" panose="02010609060101010101" pitchFamily="49" charset="-122"/>
                <a:cs typeface="仿宋" panose="02010609060101010101" pitchFamily="49" charset="-122"/>
              </a:rPr>
              <a:t>××</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大学（印章）                                                                        </a:t>
            </a:r>
            <a:endPar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en-US" altLang="zh-CN"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2022</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年</a:t>
            </a:r>
            <a:r>
              <a:rPr kumimoji="0" lang="en-US" altLang="zh-CN"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8</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月</a:t>
            </a:r>
            <a:r>
              <a:rPr kumimoji="0" lang="en-US" altLang="zh-CN"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10</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日</a:t>
            </a:r>
            <a:endPar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（联系人：</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仿宋" panose="02010609060101010101" pitchFamily="49" charset="-122"/>
                <a:cs typeface="仿宋" panose="02010609060101010101" pitchFamily="49" charset="-122"/>
              </a:rPr>
              <a:t>××，联系电话：</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仿宋" panose="02010609060101010101" pitchFamily="49" charset="-122"/>
                <a:cs typeface="仿宋" panose="02010609060101010101" pitchFamily="49" charset="-122"/>
                <a:sym typeface="+mn-ea"/>
              </a:rPr>
              <a:t>×××××××××××</a:t>
            </a:r>
            <a:r>
              <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仿宋" panose="02010609060101010101" pitchFamily="49" charset="-122"/>
                <a:cs typeface="仿宋" panose="02010609060101010101" pitchFamily="49" charset="-122"/>
              </a:rPr>
              <a:t>）</a:t>
            </a:r>
            <a:endParaRPr kumimoji="0" lang="zh-CN" altLang="en-US" sz="20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仿宋" panose="02010609060101010101" pitchFamily="49" charset="-122"/>
              <a:cs typeface="仿宋" panose="02010609060101010101" pitchFamily="49" charset="-122"/>
            </a:endParaRPr>
          </a:p>
        </p:txBody>
      </p:sp>
    </p:spTree>
  </p:cSld>
  <p:clrMapOvr>
    <a:masterClrMapping/>
  </p:clrMapOvr>
  <p:transition advTm="10000"/>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607185" y="879475"/>
            <a:ext cx="6814185" cy="4748513"/>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任务实施</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批复标题拟为</a:t>
            </a:r>
            <a:r>
              <a:rPr kumimoji="0" lang="en-US" altLang="zh-CN"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市人民政府关于同意拨给建设用地的批复</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正文</a:t>
            </a:r>
            <a:r>
              <a:rPr kumimoji="0" 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首先写批复引语</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你校《××大学关于拨给建设用地的请示》（</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×大发〔20</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22</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〕8号</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）收悉。</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然后写主文</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同意拨给你校建设用地</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3000</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平方米，用于建学生宿舍楼</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最后写结语</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特此批复</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发文机关署名署发文机关全称，并加盖印章。</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成文日期右空四字编排。</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p:txBody>
      </p:sp>
      <p:pic>
        <p:nvPicPr>
          <p:cNvPr id="14643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7458"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97282" name="内容占位符 2"/>
          <p:cNvSpPr>
            <a:spLocks noGrp="1"/>
          </p:cNvSpPr>
          <p:nvPr>
            <p:ph idx="1"/>
          </p:nvPr>
        </p:nvSpPr>
        <p:spPr>
          <a:xfrm>
            <a:off x="1187450" y="28575"/>
            <a:ext cx="7808913" cy="6815138"/>
          </a:xfrm>
          <a:solidFill>
            <a:schemeClr val="accent1">
              <a:lumMod val="90000"/>
            </a:schemeClr>
          </a:solidFill>
          <a:ln>
            <a:solidFill>
              <a:srgbClr val="0070C0"/>
            </a:solidFill>
          </a:ln>
        </p:spPr>
        <p:txBody>
          <a:bodyPr vert="horz" wrap="square" lIns="91440" tIns="45720" rIns="91440" bIns="45720" numCol="1" anchor="t" anchorCtr="0" compatLnSpc="1"/>
          <a:lstStyle/>
          <a:p>
            <a:pPr marL="342900" marR="0" lvl="0" indent="-342900" algn="ctr" defTabSz="914400" rtl="0" eaLnBrk="0" fontAlgn="base" latinLnBrk="0" hangingPunct="0">
              <a:lnSpc>
                <a:spcPct val="100000"/>
              </a:lnSpc>
              <a:spcBef>
                <a:spcPct val="20000"/>
              </a:spcBef>
              <a:spcAft>
                <a:spcPct val="0"/>
              </a:spcAft>
              <a:buClrTx/>
              <a:buSzTx/>
              <a:buFontTx/>
              <a:buNone/>
              <a:defRPr/>
            </a:pPr>
            <a:r>
              <a:rPr kumimoji="0" lang="zh-CN" altLang="en-US" sz="3200" b="1" i="0" u="none" strike="noStrike" kern="0" cap="none" spc="0" normalizeH="0" baseline="0" noProof="1">
                <a:ln>
                  <a:noFill/>
                </a:ln>
                <a:solidFill>
                  <a:schemeClr val="tx1"/>
                </a:solidFill>
                <a:effectLst/>
                <a:uLnTx/>
                <a:uFillTx/>
                <a:latin typeface="+mn-lt"/>
                <a:ea typeface="+mn-ea"/>
                <a:cs typeface="+mn-cs"/>
              </a:rPr>
              <a:t> </a:t>
            </a:r>
            <a:r>
              <a:rPr kumimoji="0" lang="zh-CN" altLang="en-US" sz="2800" b="1" i="0" u="none" strike="noStrike" kern="0" cap="none" spc="0" normalizeH="0" baseline="0" noProof="1">
                <a:ln>
                  <a:noFill/>
                </a:ln>
                <a:solidFill>
                  <a:srgbClr val="FF0000"/>
                </a:solidFill>
                <a:effectLst>
                  <a:outerShdw blurRad="38100" dist="38100" dir="2700000" algn="tl">
                    <a:srgbClr val="000000">
                      <a:alpha val="43137"/>
                    </a:srgbClr>
                  </a:outerShdw>
                </a:effectLst>
                <a:uLnTx/>
                <a:uFillTx/>
                <a:latin typeface="+mn-lt"/>
                <a:ea typeface="+mn-ea"/>
                <a:cs typeface="+mn-cs"/>
              </a:rPr>
              <a:t>××市人民政府文件</a:t>
            </a:r>
            <a:endParaRPr kumimoji="0" lang="zh-CN" altLang="en-US" sz="2800" b="1" i="0" u="none" strike="noStrike" kern="0" cap="none" spc="0" normalizeH="0" baseline="0" noProof="1">
              <a:ln>
                <a:noFill/>
              </a:ln>
              <a:solidFill>
                <a:srgbClr val="FF0000"/>
              </a:solidFill>
              <a:effectLst>
                <a:outerShdw blurRad="38100" dist="38100" dir="2700000" algn="tl">
                  <a:srgbClr val="000000">
                    <a:alpha val="43137"/>
                  </a:srgbClr>
                </a:outerShdw>
              </a:effectLst>
              <a:uLnTx/>
              <a:uFillTx/>
              <a:latin typeface="+mn-lt"/>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ctr" defTabSz="914400" rtl="0" eaLnBrk="0" fontAlgn="base" latinLnBrk="0" hangingPunct="0">
              <a:lnSpc>
                <a:spcPct val="100000"/>
              </a:lnSpc>
              <a:spcBef>
                <a:spcPct val="20000"/>
              </a:spcBef>
              <a:spcAft>
                <a:spcPct val="0"/>
              </a:spcAft>
              <a:buClrTx/>
              <a:buSzTx/>
              <a:buFontTx/>
              <a:buNone/>
              <a:defRPr/>
            </a:pPr>
            <a:r>
              <a:rPr kumimoji="0" lang="zh-CN" altLang="en-US" sz="18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×府发</a:t>
            </a:r>
            <a:r>
              <a:rPr kumimoji="0" lang="en-US" altLang="zh-CN" sz="18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〔2022〕28</a:t>
            </a:r>
            <a:r>
              <a:rPr kumimoji="0" lang="zh-CN" altLang="en-US" sz="18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号</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en-US" altLang="zh-CN" sz="2400" b="0" i="0" u="none" strike="noStrike" kern="0" cap="none" spc="0" normalizeH="0" baseline="0" noProof="1">
                <a:ln>
                  <a:noFill/>
                </a:ln>
                <a:solidFill>
                  <a:srgbClr val="FF0000"/>
                </a:solidFill>
                <a:effectLst>
                  <a:outerShdw blurRad="38100" dist="38100" dir="2700000" algn="tl">
                    <a:srgbClr val="000000">
                      <a:alpha val="43137"/>
                    </a:srgbClr>
                  </a:outerShdw>
                </a:effectLst>
                <a:uLnTx/>
                <a:uFillTx/>
                <a:latin typeface="+mn-lt"/>
                <a:ea typeface="+mn-ea"/>
                <a:cs typeface="+mn-cs"/>
              </a:rPr>
              <a:t>_______________________________________</a:t>
            </a:r>
            <a:endParaRPr kumimoji="0" lang="en-US" altLang="zh-CN" sz="2400" b="0" i="0" u="none" strike="noStrike" kern="0" cap="none" spc="0" normalizeH="0" baseline="0" noProof="1">
              <a:ln>
                <a:noFill/>
              </a:ln>
              <a:solidFill>
                <a:srgbClr val="FF0000"/>
              </a:solidFill>
              <a:effectLst>
                <a:outerShdw blurRad="38100" dist="38100" dir="2700000" algn="tl">
                  <a:srgbClr val="000000">
                    <a:alpha val="43137"/>
                  </a:srgbClr>
                </a:outerShdw>
              </a:effectLst>
              <a:uLnTx/>
              <a:uFillTx/>
              <a:latin typeface="+mn-lt"/>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defRPr/>
            </a:pPr>
            <a:endParaRPr kumimoji="0" lang="en-US" altLang="zh-CN" sz="2400" b="0" i="0" u="none" strike="noStrike" kern="0" cap="none" spc="0" normalizeH="0" baseline="0" noProof="1">
              <a:ln>
                <a:noFill/>
              </a:ln>
              <a:solidFill>
                <a:srgbClr val="FF0000"/>
              </a:solidFill>
              <a:effectLst>
                <a:outerShdw blurRad="38100" dist="38100" dir="2700000" algn="tl">
                  <a:srgbClr val="000000">
                    <a:alpha val="43137"/>
                  </a:srgbClr>
                </a:outerShdw>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24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          </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××市人民政府关于同意拨给建设用地的批复</a:t>
            </a:r>
            <a:endPar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4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 </a:t>
            </a:r>
            <a:r>
              <a:rPr kumimoji="0" lang="zh-CN" altLang="en-US" sz="8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 </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××大学</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你校《</a:t>
            </a:r>
            <a:r>
              <a:rPr kumimoji="0" 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××大学关于拨给建设用地的请示》（</a:t>
            </a:r>
            <a:r>
              <a:rPr kumimoji="0" 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rPr>
              <a:t>×大发〔20</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rPr>
              <a:t>22</a:t>
            </a:r>
            <a:r>
              <a:rPr kumimoji="0" 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rPr>
              <a:t>〕8号 </a:t>
            </a:r>
            <a:r>
              <a:rPr kumimoji="0" 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）收悉，对于你校申请建设用地事宜，经市政府研究，同意拨给你校建设用地</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3000</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平方米，用于建学生宿舍楼</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特此批复。</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市人民政府（印章）                                                                        </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2022</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年</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10</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月</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30</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日</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endParaRPr>
          </a:p>
        </p:txBody>
      </p:sp>
    </p:spTree>
  </p:cSld>
  <p:clrMapOvr>
    <a:masterClrMapping/>
  </p:clrMapOvr>
  <p:transition advTm="10000"/>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7458"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3" name="图片 2"/>
          <p:cNvPicPr>
            <a:picLocks noChangeAspect="1"/>
          </p:cNvPicPr>
          <p:nvPr/>
        </p:nvPicPr>
        <p:blipFill>
          <a:blip r:embed="rId2"/>
          <a:stretch>
            <a:fillRect/>
          </a:stretch>
        </p:blipFill>
        <p:spPr>
          <a:xfrm>
            <a:off x="2001520" y="0"/>
            <a:ext cx="5140960" cy="6858000"/>
          </a:xfrm>
          <a:prstGeom prst="rect">
            <a:avLst/>
          </a:prstGeom>
        </p:spPr>
      </p:pic>
    </p:spTree>
  </p:cSld>
  <p:clrMapOvr>
    <a:masterClrMapping/>
  </p:clrMapOvr>
  <p:transition advTm="1000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848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文本框 1"/>
          <p:cNvSpPr txBox="1"/>
          <p:nvPr/>
        </p:nvSpPr>
        <p:spPr>
          <a:xfrm>
            <a:off x="1691633" y="1917059"/>
            <a:ext cx="5027936" cy="2479040"/>
          </a:xfrm>
          <a:prstGeom prst="rect">
            <a:avLst/>
          </a:prstGeom>
          <a:noFill/>
          <a:ln>
            <a:noFill/>
          </a:ln>
        </p:spPr>
        <p:txBody>
          <a:bodyPr>
            <a:spAutoFit/>
          </a:bodyPr>
          <a:lstStyle/>
          <a:p>
            <a:pPr marL="342900" marR="0" indent="-342900" defTabSz="914400" eaLnBrk="0" hangingPunct="0">
              <a:spcBef>
                <a:spcPct val="20000"/>
              </a:spcBef>
              <a:buClrTx/>
              <a:buSzTx/>
              <a:buFont typeface="Wingdings" panose="05000000000000000000" charset="0"/>
              <a:buChar char="ü"/>
              <a:defRPr/>
            </a:pPr>
            <a:r>
              <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sym typeface="+mn-ea"/>
              </a:rPr>
              <a:t>任务目标</a:t>
            </a:r>
            <a:endPar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理解和掌握通知的含义、类型、结构、写法，以及写作注意事项。</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能够撰写事务性通知。</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7659" name="Picture 9" descr="C:\Documents and Settings\aurora\My Documents\my profile\the challengec cup for win\素材\省答辩PPT素材\aiimg_com_01.gif"/>
          <p:cNvPicPr>
            <a:picLocks noChangeAspect="1"/>
          </p:cNvPicPr>
          <p:nvPr>
            <p:custDataLst>
              <p:tags r:id="rId2"/>
            </p:custDataLst>
          </p:nvPr>
        </p:nvPicPr>
        <p:blipFill>
          <a:blip r:embed="rId3"/>
          <a:stretch>
            <a:fillRect/>
          </a:stretch>
        </p:blipFill>
        <p:spPr>
          <a:xfrm>
            <a:off x="6804025" y="909638"/>
            <a:ext cx="1790700" cy="4903787"/>
          </a:xfrm>
          <a:prstGeom prst="rect">
            <a:avLst/>
          </a:prstGeom>
          <a:noFill/>
          <a:ln w="9525">
            <a:noFill/>
          </a:ln>
        </p:spPr>
      </p:pic>
      <p:sp>
        <p:nvSpPr>
          <p:cNvPr id="148485" name="标题 1"/>
          <p:cNvSpPr>
            <a:spLocks noGrp="1"/>
          </p:cNvSpPr>
          <p:nvPr>
            <p:ph type="title"/>
            <p:custDataLst>
              <p:tags r:id="rId4"/>
            </p:custDataLst>
          </p:nvPr>
        </p:nvSpPr>
        <p:spPr>
          <a:xfrm>
            <a:off x="1619250" y="476250"/>
            <a:ext cx="4886325"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第五节 通知</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20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内容占位符 2"/>
          <p:cNvSpPr>
            <a:spLocks noGrp="1"/>
          </p:cNvSpPr>
          <p:nvPr>
            <p:ph idx="1"/>
          </p:nvPr>
        </p:nvSpPr>
        <p:spPr>
          <a:xfrm>
            <a:off x="1527175" y="660400"/>
            <a:ext cx="6978650" cy="3365500"/>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sym typeface="宋体" panose="02010600030101010101" pitchFamily="2" charset="-122"/>
              </a:rPr>
              <a:t>二、应用文的产生和发展</a:t>
            </a:r>
            <a:endParaRPr lang="zh-CN" altLang="en-US" dirty="0">
              <a:latin typeface="黑体" panose="02010609060101010101" pitchFamily="49" charset="-122"/>
              <a:ea typeface="黑体" panose="02010609060101010101" pitchFamily="49" charset="-122"/>
            </a:endParaRPr>
          </a:p>
          <a:p>
            <a:pPr marL="0" indent="0">
              <a:buFont typeface="Wingdings" panose="05000000000000000000" pitchFamily="2" charset="2"/>
              <a:buChar char="Ø"/>
            </a:pPr>
            <a:r>
              <a:rPr lang="zh-CN" altLang="en-US" sz="2800" dirty="0">
                <a:latin typeface="黑体" panose="02010609060101010101" pitchFamily="49" charset="-122"/>
                <a:ea typeface="黑体" panose="02010609060101010101" pitchFamily="49" charset="-122"/>
              </a:rPr>
              <a:t>应用文写作是社会发展的产物，源于实用的需要。</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1.</a:t>
            </a:r>
            <a:r>
              <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上古时期</a:t>
            </a:r>
            <a:r>
              <a:rPr lang="en-US" altLang="zh-CN"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a:t>
            </a:r>
            <a:r>
              <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应用文的发端期</a:t>
            </a:r>
            <a:endPar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endParaRPr>
          </a:p>
          <a:p>
            <a:pPr marL="0" indent="0"/>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甲骨文</a:t>
            </a:r>
            <a:r>
              <a:rPr lang="zh-CN" altLang="en-US" sz="2800" dirty="0">
                <a:latin typeface="黑体" panose="02010609060101010101" pitchFamily="49" charset="-122"/>
                <a:ea typeface="黑体" panose="02010609060101010101" pitchFamily="49" charset="-122"/>
                <a:sym typeface="宋体" panose="02010600030101010101" pitchFamily="2" charset="-122"/>
              </a:rPr>
              <a:t>是商代王室进行占卜时所做的简短记录，是我国最早出现的应用文。铸刻于青铜器上的</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金文</a:t>
            </a:r>
            <a:r>
              <a:rPr lang="zh-CN" altLang="en-US" sz="2800" dirty="0">
                <a:latin typeface="黑体" panose="02010609060101010101" pitchFamily="49" charset="-122"/>
                <a:ea typeface="黑体" panose="02010609060101010101" pitchFamily="49" charset="-122"/>
                <a:sym typeface="宋体" panose="02010600030101010101" pitchFamily="2" charset="-122"/>
              </a:rPr>
              <a:t>也属于应用文。</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a:p>
            <a:pPr marL="0" indent="0">
              <a:buNone/>
            </a:pPr>
            <a:endParaRPr lang="zh-CN" altLang="en-US" sz="2800" dirty="0">
              <a:latin typeface="黑体" panose="02010609060101010101" pitchFamily="49" charset="-122"/>
              <a:ea typeface="黑体" panose="02010609060101010101" pitchFamily="49" charset="-122"/>
            </a:endParaRPr>
          </a:p>
        </p:txBody>
      </p:sp>
      <p:pic>
        <p:nvPicPr>
          <p:cNvPr id="52227" name="图片 51204" descr="W020121010299752996825"/>
          <p:cNvPicPr>
            <a:picLocks noChangeAspect="1"/>
          </p:cNvPicPr>
          <p:nvPr/>
        </p:nvPicPr>
        <p:blipFill>
          <a:blip r:embed="rId1"/>
          <a:stretch>
            <a:fillRect/>
          </a:stretch>
        </p:blipFill>
        <p:spPr>
          <a:xfrm>
            <a:off x="2843213" y="4149725"/>
            <a:ext cx="1487487" cy="1743075"/>
          </a:xfrm>
          <a:prstGeom prst="rect">
            <a:avLst/>
          </a:prstGeom>
          <a:noFill/>
          <a:ln w="9525" cap="flat" cmpd="sng">
            <a:solidFill>
              <a:srgbClr val="0070C0"/>
            </a:solidFill>
            <a:prstDash val="solid"/>
            <a:round/>
            <a:headEnd type="none" w="med" len="med"/>
            <a:tailEnd type="none" w="med" len="med"/>
          </a:ln>
        </p:spPr>
      </p:pic>
      <p:pic>
        <p:nvPicPr>
          <p:cNvPr id="52228" name="图片 5"/>
          <p:cNvPicPr>
            <a:picLocks noChangeAspect="1"/>
          </p:cNvPicPr>
          <p:nvPr/>
        </p:nvPicPr>
        <p:blipFill>
          <a:blip r:embed="rId2"/>
          <a:stretch>
            <a:fillRect/>
          </a:stretch>
        </p:blipFill>
        <p:spPr>
          <a:xfrm>
            <a:off x="7662863" y="6137275"/>
            <a:ext cx="1333500" cy="334963"/>
          </a:xfrm>
          <a:prstGeom prst="rect">
            <a:avLst/>
          </a:prstGeom>
          <a:noFill/>
          <a:ln w="9525">
            <a:noFill/>
          </a:ln>
        </p:spPr>
      </p:pic>
      <p:pic>
        <p:nvPicPr>
          <p:cNvPr id="52229" name="图片 157698" descr="t01b737b388fe9bfe3d"/>
          <p:cNvPicPr>
            <a:picLocks noChangeAspect="1"/>
          </p:cNvPicPr>
          <p:nvPr/>
        </p:nvPicPr>
        <p:blipFill>
          <a:blip r:embed="rId3"/>
          <a:stretch>
            <a:fillRect/>
          </a:stretch>
        </p:blipFill>
        <p:spPr>
          <a:xfrm>
            <a:off x="5580063" y="4149725"/>
            <a:ext cx="1450975" cy="174307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331775" y="764815"/>
            <a:ext cx="7375525" cy="5111115"/>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××省人力资源和社会保障厅准备召开全省专业技术人员管理工作会议，会议地点在</a:t>
            </a:r>
            <a:r>
              <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××市，参加会议的人员是各设区市人保局分管副局长、专技科长等人员。会议主要内容是传达学习全国专业技术人才工作座谈会精神，总结交流</a:t>
            </a:r>
            <a:r>
              <a:rPr kumimoji="0" lang="en-US" altLang="zh-CN"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2020</a:t>
            </a:r>
            <a:r>
              <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年专技人员管理工作，研究部署</a:t>
            </a:r>
            <a:r>
              <a:rPr kumimoji="0" lang="en-US" altLang="zh-CN"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2021</a:t>
            </a:r>
            <a:r>
              <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年及今后一个时期的职称工作。</a:t>
            </a: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××省人力资源和社会保障厅要拟写一份通知，告知各设区市人力资源社会保障局相关情况。</a:t>
            </a: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p:txBody>
      </p:sp>
      <p:pic>
        <p:nvPicPr>
          <p:cNvPr id="14950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内容占位符 2"/>
          <p:cNvSpPr>
            <a:spLocks noGrp="1"/>
          </p:cNvSpPr>
          <p:nvPr>
            <p:ph idx="1"/>
          </p:nvPr>
        </p:nvSpPr>
        <p:spPr>
          <a:xfrm>
            <a:off x="1547813" y="692150"/>
            <a:ext cx="7045325" cy="507047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一、通知的定义</a:t>
            </a:r>
            <a:endParaRPr lang="zh-CN" altLang="en-US" b="1" dirty="0">
              <a:latin typeface="黑体" panose="02010609060101010101" pitchFamily="49" charset="-122"/>
              <a:ea typeface="黑体" panose="02010609060101010101" pitchFamily="49" charset="-122"/>
            </a:endParaRPr>
          </a:p>
          <a:p>
            <a:pPr marL="0" indent="0">
              <a:buFont typeface="Wingdings" panose="05000000000000000000" pitchFamily="2" charset="2"/>
              <a:buChar char="Ø"/>
            </a:pPr>
            <a:r>
              <a:rPr lang="en-US" altLang="zh-CN" sz="2800" dirty="0">
                <a:solidFill>
                  <a:srgbClr val="7030A0"/>
                </a:solidFill>
                <a:latin typeface="黑体" panose="02010609060101010101" pitchFamily="49" charset="-122"/>
                <a:ea typeface="黑体" panose="02010609060101010101" pitchFamily="49" charset="-122"/>
              </a:rPr>
              <a:t> </a:t>
            </a:r>
            <a:r>
              <a:rPr lang="zh-CN" altLang="en-US" sz="2800" dirty="0">
                <a:solidFill>
                  <a:srgbClr val="7030A0"/>
                </a:solidFill>
                <a:latin typeface="黑体" panose="02010609060101010101" pitchFamily="49" charset="-122"/>
                <a:ea typeface="黑体" panose="02010609060101010101" pitchFamily="49" charset="-122"/>
              </a:rPr>
              <a:t>通知“适用于发布、传达要求下级机关执行和有关单位周知或者执行的事项，批转、转发公文”。</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通知是一种</a:t>
            </a:r>
            <a:r>
              <a:rPr lang="zh-CN" altLang="en-US" sz="2800" dirty="0">
                <a:solidFill>
                  <a:srgbClr val="FF0000"/>
                </a:solidFill>
                <a:latin typeface="黑体" panose="02010609060101010101" pitchFamily="49" charset="-122"/>
                <a:ea typeface="黑体" panose="02010609060101010101" pitchFamily="49" charset="-122"/>
              </a:rPr>
              <a:t>知照性</a:t>
            </a:r>
            <a:r>
              <a:rPr lang="zh-CN" altLang="en-US" sz="2800" dirty="0">
                <a:latin typeface="黑体" panose="02010609060101010101" pitchFamily="49" charset="-122"/>
                <a:ea typeface="黑体" panose="02010609060101010101" pitchFamily="49" charset="-122"/>
              </a:rPr>
              <a:t>的下行文，主要用于发布规章，传达要求下级机关执行和需要有关单位周知或者执行的事项，批转下级机关的公文，转发上级机关、不相隶属机关的公文，任免和聘用干部等。通知是现代公文中应用最广、使用频率最高的一种文种。</a:t>
            </a:r>
            <a:endParaRPr lang="zh-CN" altLang="en-US" sz="2800" dirty="0">
              <a:latin typeface="黑体" panose="02010609060101010101" pitchFamily="49" charset="-122"/>
              <a:ea typeface="黑体" panose="02010609060101010101" pitchFamily="49" charset="-122"/>
            </a:endParaRPr>
          </a:p>
        </p:txBody>
      </p:sp>
      <p:pic>
        <p:nvPicPr>
          <p:cNvPr id="15053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文本框 1"/>
          <p:cNvSpPr txBox="1"/>
          <p:nvPr/>
        </p:nvSpPr>
        <p:spPr>
          <a:xfrm>
            <a:off x="1619250" y="5445125"/>
            <a:ext cx="3895090" cy="706755"/>
          </a:xfrm>
          <a:prstGeom prst="rect">
            <a:avLst/>
          </a:prstGeom>
          <a:noFill/>
        </p:spPr>
        <p:txBody>
          <a:bodyPr wrap="square" rtlCol="0">
            <a:spAutoFit/>
          </a:bodyPr>
          <a:p>
            <a:r>
              <a:rPr lang="zh-CN" altLang="en-US" sz="2000" b="1"/>
              <a:t>党政机关属于法定公文</a:t>
            </a:r>
            <a:endParaRPr lang="zh-CN" altLang="en-US" sz="2000" b="1"/>
          </a:p>
          <a:p>
            <a:r>
              <a:rPr lang="zh-CN" altLang="en-US" sz="2000" b="1"/>
              <a:t>企事业单位</a:t>
            </a:r>
            <a:r>
              <a:rPr lang="en-US" altLang="zh-CN" sz="2000" b="1"/>
              <a:t> </a:t>
            </a:r>
            <a:r>
              <a:rPr lang="zh-CN" altLang="en-US" sz="2000" b="1"/>
              <a:t>属于事务公文</a:t>
            </a:r>
            <a:endParaRPr lang="zh-CN" altLang="en-US" sz="2000" b="1"/>
          </a:p>
        </p:txBody>
      </p:sp>
    </p:spTree>
  </p:cSld>
  <p:clrMapOvr>
    <a:masterClrMapping/>
  </p:clrMapOvr>
  <p:transition advTm="10000"/>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内容占位符 2"/>
          <p:cNvSpPr>
            <a:spLocks noGrp="1"/>
          </p:cNvSpPr>
          <p:nvPr>
            <p:ph idx="1"/>
          </p:nvPr>
        </p:nvSpPr>
        <p:spPr>
          <a:xfrm>
            <a:off x="1477963" y="333375"/>
            <a:ext cx="4398962" cy="532447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二、通知的分类</a:t>
            </a:r>
            <a:endParaRPr lang="zh-CN" altLang="en-US" b="1" dirty="0">
              <a:latin typeface="黑体" panose="02010609060101010101" pitchFamily="49" charset="-122"/>
              <a:ea typeface="黑体" panose="02010609060101010101" pitchFamily="49" charset="-122"/>
            </a:endParaRPr>
          </a:p>
          <a:p>
            <a:pPr marL="0" indent="0"/>
            <a:r>
              <a:rPr lang="zh-CN" altLang="en-US" sz="2800" dirty="0">
                <a:solidFill>
                  <a:srgbClr val="7030A0"/>
                </a:solidFill>
                <a:latin typeface="黑体" panose="02010609060101010101" pitchFamily="49" charset="-122"/>
                <a:ea typeface="黑体" panose="02010609060101010101" pitchFamily="49" charset="-122"/>
              </a:rPr>
              <a:t>根据内容和性质，</a:t>
            </a:r>
            <a:r>
              <a:rPr lang="zh-CN" altLang="zh-CN" sz="2800" dirty="0">
                <a:solidFill>
                  <a:srgbClr val="7030A0"/>
                </a:solidFill>
                <a:latin typeface="黑体" panose="02010609060101010101" pitchFamily="49" charset="-122"/>
                <a:ea typeface="黑体" panose="02010609060101010101" pitchFamily="49" charset="-122"/>
              </a:rPr>
              <a:t>通知</a:t>
            </a:r>
            <a:r>
              <a:rPr lang="zh-CN" altLang="en-US" sz="2800" dirty="0">
                <a:solidFill>
                  <a:srgbClr val="7030A0"/>
                </a:solidFill>
                <a:latin typeface="黑体" panose="02010609060101010101" pitchFamily="49" charset="-122"/>
                <a:ea typeface="黑体" panose="02010609060101010101" pitchFamily="49" charset="-122"/>
              </a:rPr>
              <a:t>可分为</a:t>
            </a:r>
            <a:r>
              <a:rPr lang="zh-CN" altLang="zh-CN" sz="2800" dirty="0">
                <a:solidFill>
                  <a:srgbClr val="7030A0"/>
                </a:solidFill>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pPr marL="0" indent="0">
              <a:buNone/>
            </a:pPr>
            <a:r>
              <a:rPr lang="en-US" altLang="zh-CN" sz="2800" dirty="0">
                <a:latin typeface="黑体" panose="02010609060101010101" pitchFamily="49" charset="-122"/>
                <a:ea typeface="黑体" panose="02010609060101010101" pitchFamily="49" charset="-122"/>
              </a:rPr>
              <a:t>1.</a:t>
            </a:r>
            <a:r>
              <a:rPr lang="zh-CN" altLang="zh-CN" sz="2800" dirty="0">
                <a:solidFill>
                  <a:srgbClr val="FF0000"/>
                </a:solidFill>
                <a:ea typeface="黑体" panose="02010609060101010101" pitchFamily="49" charset="-122"/>
              </a:rPr>
              <a:t>发布性通知</a:t>
            </a:r>
            <a:r>
              <a:rPr lang="zh-CN" altLang="en-US" sz="2800" dirty="0">
                <a:ea typeface="黑体" panose="02010609060101010101" pitchFamily="49" charset="-122"/>
              </a:rPr>
              <a:t>是上级机关传达有关方针政策、发布规章制度及其他重要文件的通知，如</a:t>
            </a:r>
            <a:r>
              <a:rPr lang="zh-CN" altLang="zh-CN" sz="2800" dirty="0">
                <a:ea typeface="黑体" panose="02010609060101010101" pitchFamily="49" charset="-122"/>
              </a:rPr>
              <a:t>《</a:t>
            </a:r>
            <a:r>
              <a:rPr lang="zh-CN" altLang="en-US" sz="2800" dirty="0">
                <a:ea typeface="黑体" panose="02010609060101010101" pitchFamily="49" charset="-122"/>
              </a:rPr>
              <a:t>最高人民法院 最高人民检察院 公安部 司法部关于印发</a:t>
            </a:r>
            <a:r>
              <a:rPr lang="zh-CN" altLang="zh-CN" sz="2800" dirty="0">
                <a:ea typeface="黑体" panose="02010609060101010101" pitchFamily="49" charset="-122"/>
              </a:rPr>
              <a:t>〈</a:t>
            </a:r>
            <a:r>
              <a:rPr lang="zh-CN" altLang="en-US" sz="2800" dirty="0">
                <a:ea typeface="黑体" panose="02010609060101010101" pitchFamily="49" charset="-122"/>
              </a:rPr>
              <a:t>中华人民共和国社区矫正法实施办法</a:t>
            </a:r>
            <a:r>
              <a:rPr lang="zh-CN" altLang="zh-CN" sz="2800" dirty="0">
                <a:ea typeface="黑体" panose="02010609060101010101" pitchFamily="49" charset="-122"/>
              </a:rPr>
              <a:t>〉</a:t>
            </a:r>
            <a:r>
              <a:rPr lang="zh-CN" altLang="en-US" sz="2800" dirty="0">
                <a:ea typeface="黑体" panose="02010609060101010101" pitchFamily="49" charset="-122"/>
              </a:rPr>
              <a:t>的通知</a:t>
            </a:r>
            <a:r>
              <a:rPr lang="zh-CN" altLang="zh-CN" sz="2800" dirty="0">
                <a:ea typeface="黑体" panose="02010609060101010101" pitchFamily="49" charset="-122"/>
              </a:rPr>
              <a:t>》</a:t>
            </a:r>
            <a:r>
              <a:rPr lang="zh-CN" altLang="en-US" sz="2800" dirty="0">
                <a:ea typeface="黑体" panose="02010609060101010101" pitchFamily="49" charset="-122"/>
              </a:rPr>
              <a:t>。</a:t>
            </a:r>
            <a:endParaRPr lang="zh-CN" altLang="en-US" sz="2800" dirty="0">
              <a:ea typeface="黑体" panose="02010609060101010101" pitchFamily="49" charset="-122"/>
            </a:endParaRPr>
          </a:p>
          <a:p>
            <a:pPr marL="0" indent="0">
              <a:buNone/>
            </a:pPr>
            <a:endParaRPr lang="zh-CN" altLang="en-US" sz="2800" dirty="0">
              <a:latin typeface="宋体" panose="02010600030101010101" pitchFamily="2" charset="-122"/>
            </a:endParaRPr>
          </a:p>
        </p:txBody>
      </p:sp>
      <p:pic>
        <p:nvPicPr>
          <p:cNvPr id="15155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51556" name="图片 2"/>
          <p:cNvPicPr>
            <a:picLocks noChangeAspect="1"/>
          </p:cNvPicPr>
          <p:nvPr>
            <p:custDataLst>
              <p:tags r:id="rId2"/>
            </p:custDataLst>
          </p:nvPr>
        </p:nvPicPr>
        <p:blipFill>
          <a:blip r:embed="rId3"/>
          <a:stretch>
            <a:fillRect/>
          </a:stretch>
        </p:blipFill>
        <p:spPr>
          <a:xfrm>
            <a:off x="5795963" y="1196975"/>
            <a:ext cx="2713037" cy="3719513"/>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412365" y="332740"/>
            <a:ext cx="4730115" cy="6309995"/>
          </a:xfrm>
          <a:prstGeom prst="rect">
            <a:avLst/>
          </a:prstGeom>
        </p:spPr>
      </p:pic>
    </p:spTree>
  </p:cSld>
  <p:clrMapOvr>
    <a:masterClrMapping/>
  </p:clrMapOvr>
  <p:transition advTm="10000"/>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1475740" y="1628775"/>
            <a:ext cx="7250430" cy="4078605"/>
          </a:xfrm>
          <a:prstGeom prst="rect">
            <a:avLst/>
          </a:prstGeom>
        </p:spPr>
      </p:pic>
    </p:spTree>
  </p:cSld>
  <p:clrMapOvr>
    <a:masterClrMapping/>
  </p:clrMapOvr>
  <p:transition advTm="10000"/>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rcRect l="2326" t="19349" r="9448" b="13207"/>
          <a:stretch>
            <a:fillRect/>
          </a:stretch>
        </p:blipFill>
        <p:spPr>
          <a:xfrm>
            <a:off x="1475740" y="1701165"/>
            <a:ext cx="7056120" cy="3528060"/>
          </a:xfrm>
          <a:prstGeom prst="rect">
            <a:avLst/>
          </a:prstGeom>
        </p:spPr>
      </p:pic>
    </p:spTree>
  </p:cSld>
  <p:clrMapOvr>
    <a:masterClrMapping/>
  </p:clrMapOvr>
  <p:transition advTm="10000"/>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内容占位符 2"/>
          <p:cNvSpPr>
            <a:spLocks noGrp="1"/>
          </p:cNvSpPr>
          <p:nvPr>
            <p:ph idx="1"/>
          </p:nvPr>
        </p:nvSpPr>
        <p:spPr>
          <a:xfrm>
            <a:off x="1547813" y="549275"/>
            <a:ext cx="4384675" cy="5022850"/>
          </a:xfrm>
        </p:spPr>
        <p:txBody>
          <a:bodyPr vert="horz" wrap="square" lIns="91440" tIns="45720" rIns="91440" bIns="45720" anchor="t" anchorCtr="0"/>
          <a:p>
            <a:pPr marL="0" indent="0">
              <a:buNone/>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ea typeface="黑体" panose="02010609060101010101" pitchFamily="49" charset="-122"/>
              </a:rPr>
              <a:t>批转性通知</a:t>
            </a:r>
            <a:r>
              <a:rPr lang="zh-CN" altLang="en-US" sz="2800" dirty="0">
                <a:ea typeface="黑体" panose="02010609060101010101" pitchFamily="49" charset="-122"/>
              </a:rPr>
              <a:t>是上级机关批准并转发下级机关公文的通知，如《国务院批转国家发展改革委关于2017年深化经济体制改革重点工作意见的通知》；</a:t>
            </a:r>
            <a:endParaRPr lang="zh-CN" altLang="en-US" sz="2800" dirty="0">
              <a:ea typeface="黑体" panose="02010609060101010101" pitchFamily="49" charset="-122"/>
            </a:endParaRPr>
          </a:p>
          <a:p>
            <a:pPr marL="0" indent="0">
              <a:buNone/>
            </a:pPr>
            <a:r>
              <a:rPr lang="zh-CN" altLang="en-US" sz="2800" dirty="0">
                <a:solidFill>
                  <a:srgbClr val="FF0000"/>
                </a:solidFill>
                <a:ea typeface="黑体" panose="02010609060101010101" pitchFamily="49" charset="-122"/>
              </a:rPr>
              <a:t>转发性通知</a:t>
            </a:r>
            <a:r>
              <a:rPr lang="zh-CN" altLang="en-US" sz="2800" dirty="0">
                <a:ea typeface="黑体" panose="02010609060101010101" pitchFamily="49" charset="-122"/>
              </a:rPr>
              <a:t>是转发上级机关和不相隶属机关公文的通知，如《国务院办公厅转发国家发展改革委 交通运输部关于进一步降低物流成本实施意见的通知》。</a:t>
            </a:r>
            <a:endParaRPr lang="en-US" altLang="zh-CN" sz="2800" dirty="0">
              <a:ea typeface="黑体" panose="02010609060101010101" pitchFamily="49" charset="-122"/>
            </a:endParaRPr>
          </a:p>
          <a:p>
            <a:pPr marL="0" indent="0">
              <a:buNone/>
            </a:pPr>
            <a:endParaRPr lang="zh-CN" altLang="en-US" sz="2800" dirty="0">
              <a:latin typeface="宋体" panose="02010600030101010101" pitchFamily="2" charset="-122"/>
            </a:endParaRPr>
          </a:p>
        </p:txBody>
      </p:sp>
      <p:pic>
        <p:nvPicPr>
          <p:cNvPr id="15257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52580" name="图片 2" descr="20200810115203_7448"/>
          <p:cNvPicPr>
            <a:picLocks noChangeAspect="1"/>
          </p:cNvPicPr>
          <p:nvPr/>
        </p:nvPicPr>
        <p:blipFill>
          <a:blip r:embed="rId2"/>
          <a:stretch>
            <a:fillRect/>
          </a:stretch>
        </p:blipFill>
        <p:spPr>
          <a:xfrm>
            <a:off x="6192838" y="1852613"/>
            <a:ext cx="2401887" cy="3105150"/>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内容占位符 2"/>
          <p:cNvSpPr>
            <a:spLocks noGrp="1"/>
          </p:cNvSpPr>
          <p:nvPr>
            <p:ph idx="1"/>
          </p:nvPr>
        </p:nvSpPr>
        <p:spPr>
          <a:xfrm>
            <a:off x="1403350" y="476250"/>
            <a:ext cx="5434013" cy="5724525"/>
          </a:xfrm>
        </p:spPr>
        <p:txBody>
          <a:bodyPr vert="horz" wrap="square" lIns="91440" tIns="45720" rIns="91440" bIns="45720" anchor="t" anchorCtr="0"/>
          <a:p>
            <a:pPr marL="0" indent="0">
              <a:buNone/>
            </a:pP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ea typeface="黑体" panose="02010609060101010101" pitchFamily="49" charset="-122"/>
              </a:rPr>
              <a:t>指示性通知</a:t>
            </a:r>
            <a:r>
              <a:rPr lang="zh-CN" altLang="en-US" sz="2800" dirty="0">
                <a:ea typeface="黑体" panose="02010609060101010101" pitchFamily="49" charset="-122"/>
              </a:rPr>
              <a:t>是上级机关对下级机关的某项工作有所指示，需要其周知或者办理而又不适宜采用“命令”“决定”时使用的通知，如《教育部关于学习贯彻习近平总书记教师节重要寄语精神的通知》。</a:t>
            </a:r>
            <a:endParaRPr lang="zh-CN" altLang="en-US" sz="2800" dirty="0">
              <a:ea typeface="黑体" panose="02010609060101010101" pitchFamily="49" charset="-122"/>
            </a:endParaRPr>
          </a:p>
          <a:p>
            <a:pPr marL="0" indent="0">
              <a:buNone/>
            </a:pPr>
            <a:r>
              <a:rPr lang="zh-CN" altLang="en-US" sz="2800" dirty="0">
                <a:ea typeface="黑体" panose="02010609060101010101" pitchFamily="49" charset="-122"/>
              </a:rPr>
              <a:t>4.</a:t>
            </a:r>
            <a:r>
              <a:rPr lang="zh-CN" altLang="en-US" sz="2800" dirty="0">
                <a:solidFill>
                  <a:srgbClr val="FF0000"/>
                </a:solidFill>
                <a:ea typeface="黑体" panose="02010609060101010101" pitchFamily="49" charset="-122"/>
              </a:rPr>
              <a:t>会议性通知</a:t>
            </a:r>
            <a:r>
              <a:rPr lang="zh-CN" altLang="en-US" sz="2800" dirty="0">
                <a:ea typeface="黑体" panose="02010609060101010101" pitchFamily="49" charset="-122"/>
              </a:rPr>
              <a:t>是上级机关召开比较重要的会议，提前告知有关单位会议内容、时间、地点、参会人员及其他事项的通知，如《教育部办公厅关于召开世界语言资源保护大会的通知》。</a:t>
            </a:r>
            <a:endParaRPr lang="zh-CN" altLang="en-US" sz="2800" dirty="0">
              <a:ea typeface="黑体" panose="02010609060101010101" pitchFamily="49" charset="-122"/>
            </a:endParaRPr>
          </a:p>
        </p:txBody>
      </p:sp>
      <p:pic>
        <p:nvPicPr>
          <p:cNvPr id="15360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53604" name="图片 1" descr="b6650fdae96f4b08a58afe1476813169_th"/>
          <p:cNvPicPr>
            <a:picLocks noChangeAspect="1"/>
          </p:cNvPicPr>
          <p:nvPr/>
        </p:nvPicPr>
        <p:blipFill>
          <a:blip r:embed="rId2"/>
          <a:stretch>
            <a:fillRect/>
          </a:stretch>
        </p:blipFill>
        <p:spPr>
          <a:xfrm>
            <a:off x="6588125" y="1916113"/>
            <a:ext cx="2255838" cy="3151187"/>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内容占位符 2"/>
          <p:cNvSpPr>
            <a:spLocks noGrp="1"/>
          </p:cNvSpPr>
          <p:nvPr>
            <p:ph idx="1"/>
          </p:nvPr>
        </p:nvSpPr>
        <p:spPr>
          <a:xfrm>
            <a:off x="1547813" y="836613"/>
            <a:ext cx="7005637" cy="4976812"/>
          </a:xfrm>
        </p:spPr>
        <p:txBody>
          <a:bodyPr vert="horz" wrap="square" lIns="91440" tIns="45720" rIns="91440" bIns="45720" anchor="t" anchorCtr="0"/>
          <a:p>
            <a:pPr marL="0" indent="0">
              <a:buNone/>
            </a:pPr>
            <a:r>
              <a:rPr lang="en-US" altLang="zh-CN" sz="2800" dirty="0">
                <a:latin typeface="黑体" panose="02010609060101010101" pitchFamily="49" charset="-122"/>
                <a:ea typeface="黑体" panose="02010609060101010101" pitchFamily="49" charset="-122"/>
              </a:rPr>
              <a:t>5</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ea typeface="黑体" panose="02010609060101010101" pitchFamily="49" charset="-122"/>
              </a:rPr>
              <a:t>任免或聘用性通知</a:t>
            </a:r>
            <a:r>
              <a:rPr lang="zh-CN" altLang="en-US" sz="2800" dirty="0">
                <a:ea typeface="黑体" panose="02010609060101010101" pitchFamily="49" charset="-122"/>
              </a:rPr>
              <a:t>是上级机关任免、聘用下级机关干部，或上级机关有关任免、聘用事项需要下级机关知晓时发出的通知，如《教育部关于××等职务任免的通知》。</a:t>
            </a:r>
            <a:endParaRPr lang="zh-CN" altLang="en-US" sz="2800" dirty="0">
              <a:ea typeface="黑体" panose="02010609060101010101" pitchFamily="49" charset="-122"/>
            </a:endParaRPr>
          </a:p>
          <a:p>
            <a:pPr marL="0" indent="0">
              <a:buNone/>
            </a:pPr>
            <a:r>
              <a:rPr lang="en-US" altLang="zh-CN" sz="2800" dirty="0">
                <a:ea typeface="黑体" panose="02010609060101010101" pitchFamily="49" charset="-122"/>
              </a:rPr>
              <a:t>6</a:t>
            </a:r>
            <a:r>
              <a:rPr lang="zh-CN" altLang="en-US" sz="2800" dirty="0">
                <a:ea typeface="黑体" panose="02010609060101010101" pitchFamily="49" charset="-122"/>
              </a:rPr>
              <a:t>.</a:t>
            </a:r>
            <a:r>
              <a:rPr lang="zh-CN" altLang="en-US" sz="2800" dirty="0">
                <a:solidFill>
                  <a:srgbClr val="FF0000"/>
                </a:solidFill>
                <a:ea typeface="黑体" panose="02010609060101010101" pitchFamily="49" charset="-122"/>
              </a:rPr>
              <a:t>事务性通知</a:t>
            </a:r>
            <a:r>
              <a:rPr lang="zh-CN" altLang="en-US" sz="2800" dirty="0">
                <a:ea typeface="黑体" panose="02010609060101010101" pitchFamily="49" charset="-122"/>
              </a:rPr>
              <a:t>是上级机关新近决定的有关事项需要下级机关知晓或办理时使用的通知，如《国务院办公厅关于2020年部分节假日安排的通知》。事务性通知涉及的内容十分广泛，如成立或撤销某个机构、更换印章、变更作息时间、迁移办公地址或催报材料报表等。</a:t>
            </a:r>
            <a:endParaRPr lang="zh-CN" altLang="en-US" sz="2800" dirty="0">
              <a:ea typeface="黑体" panose="02010609060101010101" pitchFamily="49" charset="-122"/>
            </a:endParaRPr>
          </a:p>
        </p:txBody>
      </p:sp>
      <p:pic>
        <p:nvPicPr>
          <p:cNvPr id="15462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标题 1"/>
          <p:cNvSpPr>
            <a:spLocks noGrp="1"/>
          </p:cNvSpPr>
          <p:nvPr>
            <p:ph type="title"/>
          </p:nvPr>
        </p:nvSpPr>
        <p:spPr/>
        <p:txBody>
          <a:bodyPr vert="horz" wrap="square" lIns="91440" tIns="45720" rIns="91440" bIns="45720" anchor="ctr" anchorCtr="0"/>
          <a:p>
            <a:r>
              <a:rPr lang="zh-CN" altLang="en-US" dirty="0"/>
              <a:t>批转性通知</a:t>
            </a:r>
            <a:endParaRPr lang="zh-CN" altLang="en-US" dirty="0"/>
          </a:p>
        </p:txBody>
      </p:sp>
      <p:sp>
        <p:nvSpPr>
          <p:cNvPr id="155651" name="内容占位符 2"/>
          <p:cNvSpPr>
            <a:spLocks noGrp="1"/>
          </p:cNvSpPr>
          <p:nvPr>
            <p:ph idx="1"/>
          </p:nvPr>
        </p:nvSpPr>
        <p:spPr>
          <a:xfrm>
            <a:off x="1214438" y="1600200"/>
            <a:ext cx="7472362" cy="4257675"/>
          </a:xfrm>
        </p:spPr>
        <p:txBody>
          <a:bodyPr vert="horz" wrap="square" lIns="91440" tIns="45720" rIns="91440" bIns="45720" anchor="t" anchorCtr="0"/>
          <a:p>
            <a:pPr eaLnBrk="1" hangingPunct="1"/>
            <a:r>
              <a:rPr lang="zh-CN" altLang="en-US" dirty="0">
                <a:latin typeface="黑体" panose="02010609060101010101" pitchFamily="49" charset="-122"/>
                <a:ea typeface="黑体" panose="02010609060101010101" pitchFamily="49" charset="-122"/>
              </a:rPr>
              <a:t>辨析：</a:t>
            </a:r>
            <a:endParaRPr lang="en-US" altLang="zh-CN" dirty="0">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r>
              <a:rPr lang="zh-CN" altLang="en-US" dirty="0">
                <a:solidFill>
                  <a:srgbClr val="C00000"/>
                </a:solidFill>
                <a:latin typeface="黑体" panose="02010609060101010101" pitchFamily="49" charset="-122"/>
                <a:ea typeface="黑体" panose="02010609060101010101" pitchFamily="49" charset="-122"/>
              </a:rPr>
              <a:t>  批转性通知</a:t>
            </a:r>
            <a:r>
              <a:rPr lang="zh-CN" altLang="en-US" dirty="0">
                <a:latin typeface="黑体" panose="02010609060101010101" pitchFamily="49" charset="-122"/>
                <a:ea typeface="黑体" panose="02010609060101010101" pitchFamily="49" charset="-122"/>
              </a:rPr>
              <a:t>是用于批准下级某一单位的公文并转发给下级有关单位贯彻执行。</a:t>
            </a:r>
            <a:endParaRPr lang="zh-CN" altLang="en-US" dirty="0">
              <a:latin typeface="黑体" panose="02010609060101010101" pitchFamily="49" charset="-122"/>
              <a:ea typeface="黑体" panose="02010609060101010101" pitchFamily="49" charset="-122"/>
            </a:endParaRPr>
          </a:p>
          <a:p>
            <a:pPr eaLnBrk="1" hangingPunct="1">
              <a:buFont typeface="Wingdings" panose="05000000000000000000" pitchFamily="2" charset="2"/>
              <a:buNone/>
            </a:pPr>
            <a:r>
              <a:rPr lang="zh-CN" altLang="en-US" dirty="0">
                <a:solidFill>
                  <a:srgbClr val="C00000"/>
                </a:solidFill>
                <a:latin typeface="黑体" panose="02010609060101010101" pitchFamily="49" charset="-122"/>
                <a:ea typeface="黑体" panose="02010609060101010101" pitchFamily="49" charset="-122"/>
              </a:rPr>
              <a:t>  转发性通知</a:t>
            </a:r>
            <a:r>
              <a:rPr lang="zh-CN" altLang="en-US" dirty="0">
                <a:latin typeface="黑体" panose="02010609060101010101" pitchFamily="49" charset="-122"/>
                <a:ea typeface="黑体" panose="02010609060101010101" pitchFamily="49" charset="-122"/>
              </a:rPr>
              <a:t>用于把上级机关或不相隶属机关的公文发给自己的下级单位贯彻执行。</a:t>
            </a:r>
            <a:endParaRPr lang="en-US" altLang="zh-CN" dirty="0">
              <a:latin typeface="黑体" panose="02010609060101010101" pitchFamily="49" charset="-122"/>
              <a:ea typeface="黑体" panose="02010609060101010101" pitchFamily="49" charset="-122"/>
            </a:endParaRPr>
          </a:p>
          <a:p>
            <a:endParaRPr lang="zh-CN" altLang="en-US" dirty="0"/>
          </a:p>
        </p:txBody>
      </p:sp>
    </p:spTree>
  </p:cSld>
  <p:clrMapOvr>
    <a:masterClrMapping/>
  </p:clrMapOvr>
  <p:transition advTm="10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内容占位符 2"/>
          <p:cNvSpPr>
            <a:spLocks noGrp="1"/>
          </p:cNvSpPr>
          <p:nvPr>
            <p:ph idx="1"/>
          </p:nvPr>
        </p:nvSpPr>
        <p:spPr>
          <a:xfrm>
            <a:off x="1679575" y="796925"/>
            <a:ext cx="4629150" cy="2576513"/>
          </a:xfrm>
        </p:spPr>
        <p:txBody>
          <a:bodyPr vert="horz" wrap="square" lIns="91440" tIns="45720" rIns="91440" bIns="45720" anchor="t" anchorCtr="0"/>
          <a:p>
            <a:r>
              <a:rPr lang="en-US" altLang="en-US" sz="2800" dirty="0">
                <a:solidFill>
                  <a:srgbClr val="FF0000"/>
                </a:solidFill>
                <a:latin typeface="黑体" panose="02010609060101010101" pitchFamily="49" charset="-122"/>
                <a:ea typeface="黑体" panose="02010609060101010101" pitchFamily="49" charset="-122"/>
                <a:sym typeface="+mn-ea"/>
              </a:rPr>
              <a:t>《尚书》</a:t>
            </a:r>
            <a:r>
              <a:rPr lang="en-US" altLang="en-US" sz="2800" dirty="0">
                <a:latin typeface="黑体" panose="02010609060101010101" pitchFamily="49" charset="-122"/>
                <a:ea typeface="黑体" panose="02010609060101010101" pitchFamily="49" charset="-122"/>
                <a:sym typeface="+mn-ea"/>
              </a:rPr>
              <a:t>是</a:t>
            </a:r>
            <a:r>
              <a:rPr lang="en-US" altLang="en-US" sz="2800" dirty="0">
                <a:latin typeface="黑体" panose="02010609060101010101" pitchFamily="49" charset="-122"/>
                <a:ea typeface="黑体" panose="02010609060101010101" pitchFamily="49" charset="-122"/>
              </a:rPr>
              <a:t>我国最古老的文书汇编，是第一部体例完备的应用文总集。它收录了虞、夏、商、周四代文献</a:t>
            </a:r>
            <a:r>
              <a:rPr lang="en-US" altLang="zh-CN" sz="2800" dirty="0">
                <a:latin typeface="黑体" panose="02010609060101010101" pitchFamily="49" charset="-122"/>
                <a:ea typeface="黑体" panose="02010609060101010101" pitchFamily="49" charset="-122"/>
              </a:rPr>
              <a:t>22</a:t>
            </a:r>
            <a:r>
              <a:rPr lang="en-US" altLang="en-US" sz="2800" dirty="0">
                <a:latin typeface="黑体" panose="02010609060101010101" pitchFamily="49" charset="-122"/>
                <a:ea typeface="黑体" panose="02010609060101010101" pitchFamily="49" charset="-122"/>
              </a:rPr>
              <a:t>篇，有典、谟、训、诰、誓、命</a:t>
            </a:r>
            <a:r>
              <a:rPr lang="en-US" altLang="zh-CN" sz="2800" dirty="0">
                <a:latin typeface="黑体" panose="02010609060101010101" pitchFamily="49" charset="-122"/>
                <a:ea typeface="黑体" panose="02010609060101010101" pitchFamily="49" charset="-122"/>
                <a:sym typeface="+mn-ea"/>
              </a:rPr>
              <a:t>6</a:t>
            </a:r>
            <a:r>
              <a:rPr lang="en-US" altLang="en-US" sz="2800" dirty="0">
                <a:latin typeface="黑体" panose="02010609060101010101" pitchFamily="49" charset="-122"/>
                <a:ea typeface="黑体" panose="02010609060101010101" pitchFamily="49" charset="-122"/>
                <a:sym typeface="+mn-ea"/>
              </a:rPr>
              <a:t>种体式</a:t>
            </a:r>
            <a:r>
              <a:rPr lang="en-US" altLang="en-US" sz="2800" dirty="0">
                <a:latin typeface="黑体" panose="02010609060101010101" pitchFamily="49" charset="-122"/>
                <a:ea typeface="黑体" panose="02010609060101010101" pitchFamily="49" charset="-122"/>
              </a:rPr>
              <a:t>。</a:t>
            </a:r>
            <a:endParaRPr lang="en-US" altLang="en-US" sz="2800" dirty="0">
              <a:latin typeface="黑体" panose="02010609060101010101" pitchFamily="49" charset="-122"/>
              <a:ea typeface="黑体" panose="02010609060101010101" pitchFamily="49" charset="-122"/>
              <a:sym typeface="+mn-ea"/>
            </a:endParaRPr>
          </a:p>
        </p:txBody>
      </p:sp>
      <p:sp>
        <p:nvSpPr>
          <p:cNvPr id="53251" name="文本框 4"/>
          <p:cNvSpPr txBox="1"/>
          <p:nvPr/>
        </p:nvSpPr>
        <p:spPr>
          <a:xfrm>
            <a:off x="6883400" y="796925"/>
            <a:ext cx="1660525" cy="4749800"/>
          </a:xfrm>
          <a:prstGeom prst="rect">
            <a:avLst/>
          </a:prstGeom>
          <a:solidFill>
            <a:srgbClr val="D1D1F0"/>
          </a:solidFill>
          <a:ln w="9525" cap="flat" cmpd="sng">
            <a:solidFill>
              <a:srgbClr val="0070C0"/>
            </a:solidFill>
            <a:prstDash val="solid"/>
            <a:round/>
            <a:headEnd type="none" w="med" len="med"/>
            <a:tailEnd type="none" w="med" len="med"/>
          </a:ln>
        </p:spPr>
        <p:txBody>
          <a:bodyPr vert="eaVert">
            <a:spAutoFit/>
          </a:bodyPr>
          <a:p>
            <a:pPr marL="457200" indent="-457200">
              <a:buFont typeface="Wingdings" panose="05000000000000000000" pitchFamily="2" charset="2"/>
              <a:buChar char="Ø"/>
            </a:pPr>
            <a:r>
              <a:rPr lang="zh-CN" altLang="en-US" sz="2400" dirty="0">
                <a:solidFill>
                  <a:srgbClr val="002060"/>
                </a:solidFill>
                <a:latin typeface="楷体" panose="02010609060101010101" pitchFamily="49" charset="-122"/>
                <a:ea typeface="楷体" panose="02010609060101010101" pitchFamily="49" charset="-122"/>
                <a:sym typeface="宋体" panose="02010600030101010101" pitchFamily="2" charset="-122"/>
              </a:rPr>
              <a:t>《论语</a:t>
            </a:r>
            <a:r>
              <a:rPr lang="en-US" altLang="zh-CN" sz="2400" dirty="0">
                <a:solidFill>
                  <a:srgbClr val="002060"/>
                </a:solidFill>
                <a:latin typeface="楷体" panose="02010609060101010101" pitchFamily="49" charset="-122"/>
                <a:ea typeface="楷体" panose="02010609060101010101" pitchFamily="49" charset="-122"/>
                <a:sym typeface="宋体" panose="02010600030101010101" pitchFamily="2" charset="-122"/>
              </a:rPr>
              <a:t>·</a:t>
            </a:r>
            <a:r>
              <a:rPr lang="zh-CN" altLang="en-US" sz="2400" dirty="0">
                <a:solidFill>
                  <a:srgbClr val="002060"/>
                </a:solidFill>
                <a:latin typeface="楷体" panose="02010609060101010101" pitchFamily="49" charset="-122"/>
                <a:ea typeface="楷体" panose="02010609060101010101" pitchFamily="49" charset="-122"/>
                <a:sym typeface="宋体" panose="02010600030101010101" pitchFamily="2" charset="-122"/>
              </a:rPr>
              <a:t>宪问》：</a:t>
            </a:r>
            <a:r>
              <a:rPr lang="en-US" altLang="zh-CN" sz="2400" dirty="0">
                <a:solidFill>
                  <a:srgbClr val="002060"/>
                </a:solidFill>
                <a:latin typeface="楷体" panose="02010609060101010101" pitchFamily="49" charset="-122"/>
                <a:ea typeface="楷体" panose="02010609060101010101" pitchFamily="49" charset="-122"/>
                <a:sym typeface="宋体" panose="02010600030101010101" pitchFamily="2" charset="-122"/>
              </a:rPr>
              <a:t>“</a:t>
            </a:r>
            <a:r>
              <a:rPr lang="zh-CN" altLang="en-US" sz="2400" dirty="0">
                <a:solidFill>
                  <a:srgbClr val="002060"/>
                </a:solidFill>
                <a:latin typeface="楷体" panose="02010609060101010101" pitchFamily="49" charset="-122"/>
                <a:ea typeface="楷体" panose="02010609060101010101" pitchFamily="49" charset="-122"/>
                <a:sym typeface="宋体" panose="02010600030101010101" pitchFamily="2" charset="-122"/>
              </a:rPr>
              <a:t>子曰：为命，裨谌草创之，世叔讨论之，行人子羽修饰之，东里子产润色之。</a:t>
            </a:r>
            <a:r>
              <a:rPr lang="en-US" altLang="zh-CN" sz="2400" dirty="0">
                <a:solidFill>
                  <a:srgbClr val="002060"/>
                </a:solidFill>
                <a:latin typeface="楷体" panose="02010609060101010101" pitchFamily="49" charset="-122"/>
                <a:ea typeface="楷体" panose="02010609060101010101" pitchFamily="49" charset="-122"/>
                <a:sym typeface="宋体" panose="02010600030101010101" pitchFamily="2" charset="-122"/>
              </a:rPr>
              <a:t>”</a:t>
            </a:r>
            <a:endParaRPr lang="en-US" altLang="zh-CN" sz="2400" dirty="0">
              <a:solidFill>
                <a:srgbClr val="002060"/>
              </a:solidFill>
              <a:latin typeface="楷体" panose="02010609060101010101" pitchFamily="49" charset="-122"/>
              <a:ea typeface="楷体" panose="02010609060101010101" pitchFamily="49" charset="-122"/>
              <a:sym typeface="宋体" panose="02010600030101010101" pitchFamily="2" charset="-122"/>
            </a:endParaRPr>
          </a:p>
        </p:txBody>
      </p:sp>
      <p:pic>
        <p:nvPicPr>
          <p:cNvPr id="5325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53253" name="图片 1" descr="01300001128119142272915708780_s[1]"/>
          <p:cNvPicPr>
            <a:picLocks noChangeAspect="1"/>
          </p:cNvPicPr>
          <p:nvPr/>
        </p:nvPicPr>
        <p:blipFill>
          <a:blip r:embed="rId2"/>
          <a:stretch>
            <a:fillRect/>
          </a:stretch>
        </p:blipFill>
        <p:spPr>
          <a:xfrm>
            <a:off x="3060700" y="3716338"/>
            <a:ext cx="1524000" cy="2100262"/>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标题 1"/>
          <p:cNvSpPr>
            <a:spLocks noGrp="1"/>
          </p:cNvSpPr>
          <p:nvPr>
            <p:ph type="title"/>
          </p:nvPr>
        </p:nvSpPr>
        <p:spPr/>
        <p:txBody>
          <a:bodyPr vert="horz" wrap="square" lIns="91440" tIns="45720" rIns="91440" bIns="45720" anchor="ctr" anchorCtr="0"/>
          <a:p>
            <a:r>
              <a:rPr lang="zh-CN" altLang="en-US" dirty="0"/>
              <a:t>批转性通知</a:t>
            </a:r>
            <a:endParaRPr lang="zh-CN" altLang="en-US" dirty="0"/>
          </a:p>
        </p:txBody>
      </p:sp>
      <p:pic>
        <p:nvPicPr>
          <p:cNvPr id="3" name="图片 2"/>
          <p:cNvPicPr>
            <a:picLocks noChangeAspect="1"/>
          </p:cNvPicPr>
          <p:nvPr/>
        </p:nvPicPr>
        <p:blipFill>
          <a:blip r:embed="rId1"/>
          <a:stretch>
            <a:fillRect/>
          </a:stretch>
        </p:blipFill>
        <p:spPr>
          <a:xfrm>
            <a:off x="2001520" y="1189990"/>
            <a:ext cx="5140960" cy="5668010"/>
          </a:xfrm>
          <a:prstGeom prst="rect">
            <a:avLst/>
          </a:prstGeom>
        </p:spPr>
      </p:pic>
    </p:spTree>
  </p:cSld>
  <p:clrMapOvr>
    <a:masterClrMapping/>
  </p:clrMapOvr>
  <p:transition advTm="10000"/>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标题 1"/>
          <p:cNvSpPr>
            <a:spLocks noGrp="1"/>
          </p:cNvSpPr>
          <p:nvPr>
            <p:ph type="title"/>
          </p:nvPr>
        </p:nvSpPr>
        <p:spPr>
          <a:xfrm>
            <a:off x="395605" y="-317"/>
            <a:ext cx="8229600" cy="1143000"/>
          </a:xfrm>
        </p:spPr>
        <p:txBody>
          <a:bodyPr vert="horz" wrap="square" lIns="91440" tIns="45720" rIns="91440" bIns="45720" anchor="ctr" anchorCtr="0"/>
          <a:p>
            <a:r>
              <a:rPr lang="zh-CN" altLang="en-US" dirty="0"/>
              <a:t>转发性通知</a:t>
            </a:r>
            <a:endParaRPr lang="zh-CN" altLang="en-US" dirty="0"/>
          </a:p>
        </p:txBody>
      </p:sp>
      <p:pic>
        <p:nvPicPr>
          <p:cNvPr id="3" name="图片 2"/>
          <p:cNvPicPr>
            <a:picLocks noChangeAspect="1"/>
          </p:cNvPicPr>
          <p:nvPr/>
        </p:nvPicPr>
        <p:blipFill>
          <a:blip r:embed="rId1"/>
          <a:srcRect t="9708" r="6373" b="13921"/>
          <a:stretch>
            <a:fillRect/>
          </a:stretch>
        </p:blipFill>
        <p:spPr>
          <a:xfrm>
            <a:off x="1331595" y="1052830"/>
            <a:ext cx="7416165" cy="4535805"/>
          </a:xfrm>
          <a:prstGeom prst="rect">
            <a:avLst/>
          </a:prstGeom>
        </p:spPr>
      </p:pic>
    </p:spTree>
  </p:cSld>
  <p:clrMapOvr>
    <a:masterClrMapping/>
  </p:clrMapOvr>
  <p:transition advTm="10000"/>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标题 1"/>
          <p:cNvSpPr>
            <a:spLocks noGrp="1"/>
          </p:cNvSpPr>
          <p:nvPr>
            <p:ph type="title"/>
          </p:nvPr>
        </p:nvSpPr>
        <p:spPr>
          <a:xfrm>
            <a:off x="1143000" y="274638"/>
            <a:ext cx="7543800" cy="939800"/>
          </a:xfrm>
        </p:spPr>
        <p:txBody>
          <a:bodyPr vert="horz" wrap="square" lIns="91440" tIns="45720" rIns="91440" bIns="45720" anchor="ctr" anchorCtr="0"/>
          <a:p>
            <a:pPr algn="l"/>
            <a:r>
              <a:rPr lang="zh-CN" altLang="en-US" sz="2400" dirty="0"/>
              <a:t>病文分析</a:t>
            </a:r>
            <a:endParaRPr lang="zh-CN" altLang="en-US" sz="2400" dirty="0"/>
          </a:p>
        </p:txBody>
      </p:sp>
      <p:sp>
        <p:nvSpPr>
          <p:cNvPr id="156675" name="内容占位符 2"/>
          <p:cNvSpPr>
            <a:spLocks noGrp="1"/>
          </p:cNvSpPr>
          <p:nvPr>
            <p:ph idx="1"/>
          </p:nvPr>
        </p:nvSpPr>
        <p:spPr>
          <a:xfrm>
            <a:off x="1071563" y="1600200"/>
            <a:ext cx="7615237" cy="4400550"/>
          </a:xfrm>
        </p:spPr>
        <p:txBody>
          <a:bodyPr vert="horz" wrap="square" lIns="91440" tIns="45720" rIns="91440" bIns="45720" anchor="t" anchorCtr="0"/>
          <a:p>
            <a:pPr eaLnBrk="1" hangingPunct="1"/>
            <a:r>
              <a:rPr lang="zh-CN" altLang="en-US" sz="2000" b="1" dirty="0">
                <a:solidFill>
                  <a:srgbClr val="FF0000"/>
                </a:solidFill>
                <a:latin typeface="楷体" panose="02010609060101010101" pitchFamily="49" charset="-122"/>
                <a:ea typeface="楷体" panose="02010609060101010101" pitchFamily="49" charset="-122"/>
              </a:rPr>
              <a:t>转发公文最常出错的地方在于三点：一是文种的判断</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批转还是转发</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二是标题的书写</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三是附件的设置。</a:t>
            </a:r>
            <a:endParaRPr lang="en-US" altLang="zh-CN" sz="2000" b="1" dirty="0">
              <a:solidFill>
                <a:srgbClr val="FF0000"/>
              </a:solidFill>
              <a:latin typeface="楷体" panose="02010609060101010101" pitchFamily="49" charset="-122"/>
              <a:ea typeface="楷体" panose="02010609060101010101" pitchFamily="49" charset="-122"/>
            </a:endParaRPr>
          </a:p>
          <a:p>
            <a:pPr eaLnBrk="1" hangingPunct="1"/>
            <a:r>
              <a:rPr lang="zh-CN" altLang="en-US" sz="2000" b="1" dirty="0">
                <a:solidFill>
                  <a:srgbClr val="000000"/>
                </a:solidFill>
                <a:latin typeface="楷体" panose="02010609060101010101" pitchFamily="49" charset="-122"/>
                <a:ea typeface="楷体" panose="02010609060101010101" pitchFamily="49" charset="-122"/>
              </a:rPr>
              <a:t>病文修改：</a:t>
            </a:r>
            <a:endParaRPr lang="zh-CN" altLang="en-US" sz="2000" b="1" dirty="0">
              <a:solidFill>
                <a:srgbClr val="000000"/>
              </a:solidFill>
              <a:latin typeface="楷体" panose="02010609060101010101" pitchFamily="49" charset="-122"/>
              <a:ea typeface="楷体" panose="02010609060101010101" pitchFamily="49" charset="-122"/>
            </a:endParaRPr>
          </a:p>
          <a:p>
            <a:pPr algn="ctr" eaLnBrk="1" hangingPunct="1">
              <a:buFont typeface="Wingdings" panose="05000000000000000000" pitchFamily="2" charset="2"/>
              <a:buNone/>
            </a:pPr>
            <a:r>
              <a:rPr lang="zh-CN" altLang="en-US" sz="2000" b="1" dirty="0">
                <a:latin typeface="楷体" panose="02010609060101010101" pitchFamily="49" charset="-122"/>
                <a:ea typeface="楷体" panose="02010609060101010101" pitchFamily="49" charset="-122"/>
              </a:rPr>
              <a:t>广东省政府关于批转国务院</a:t>
            </a:r>
            <a:endParaRPr lang="en-US" altLang="zh-CN" sz="2000" b="1" dirty="0">
              <a:latin typeface="楷体" panose="02010609060101010101" pitchFamily="49" charset="-122"/>
              <a:ea typeface="楷体" panose="02010609060101010101" pitchFamily="49" charset="-122"/>
            </a:endParaRPr>
          </a:p>
          <a:p>
            <a:pPr algn="ctr" eaLnBrk="1" hangingPunct="1">
              <a:buFont typeface="Wingdings" panose="05000000000000000000" pitchFamily="2" charset="2"/>
              <a:buNone/>
            </a:pPr>
            <a:r>
              <a:rPr lang="zh-CN" altLang="en-US" sz="2000" b="1" dirty="0">
                <a:latin typeface="楷体" panose="02010609060101010101" pitchFamily="49" charset="-122"/>
                <a:ea typeface="楷体" panose="02010609060101010101" pitchFamily="49" charset="-122"/>
              </a:rPr>
              <a:t>关于部署经济工作的意见的通知</a:t>
            </a:r>
            <a:endParaRPr lang="en-US" altLang="zh-CN" sz="2000" b="1" dirty="0">
              <a:latin typeface="楷体" panose="02010609060101010101" pitchFamily="49" charset="-122"/>
              <a:ea typeface="楷体" panose="02010609060101010101" pitchFamily="49" charset="-122"/>
            </a:endParaRPr>
          </a:p>
          <a:p>
            <a:pPr eaLnBrk="1" hangingPunct="1"/>
            <a:endParaRPr lang="zh-CN" altLang="en-US" sz="2000" b="1" dirty="0">
              <a:latin typeface="楷体" panose="02010609060101010101" pitchFamily="49" charset="-122"/>
              <a:ea typeface="楷体" panose="02010609060101010101" pitchFamily="49" charset="-122"/>
            </a:endParaRPr>
          </a:p>
          <a:p>
            <a:pPr eaLnBrk="1" hangingPunct="1">
              <a:buFont typeface="Wingdings" panose="05000000000000000000" pitchFamily="2" charset="2"/>
              <a:buNone/>
            </a:pPr>
            <a:r>
              <a:rPr lang="zh-CN" altLang="en-US" sz="2000" b="1" dirty="0">
                <a:latin typeface="楷体" panose="02010609060101010101" pitchFamily="49" charset="-122"/>
                <a:ea typeface="楷体" panose="02010609060101010101" pitchFamily="49" charset="-122"/>
              </a:rPr>
              <a:t>      现将</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国务院关于部署经济工作的意见</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转发给你们，请立即组织研究，展开讨论，并根据</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意见</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精神，认真贯彻执行。</a:t>
            </a:r>
            <a:endParaRPr lang="en-US" altLang="zh-CN" sz="2000" b="1" dirty="0">
              <a:latin typeface="楷体" panose="02010609060101010101" pitchFamily="49" charset="-122"/>
              <a:ea typeface="楷体" panose="02010609060101010101" pitchFamily="49" charset="-122"/>
            </a:endParaRPr>
          </a:p>
          <a:p>
            <a:pPr eaLnBrk="1" hangingPunct="1">
              <a:buFont typeface="Wingdings" panose="05000000000000000000" pitchFamily="2" charset="2"/>
              <a:buNone/>
            </a:pPr>
            <a:r>
              <a:rPr lang="zh-CN" altLang="en-US" sz="2000" b="1" dirty="0">
                <a:latin typeface="楷体" panose="02010609060101010101" pitchFamily="49" charset="-122"/>
                <a:ea typeface="楷体" panose="02010609060101010101" pitchFamily="49" charset="-122"/>
              </a:rPr>
              <a:t>  附件：国务院关于部署经济工作的意见</a:t>
            </a:r>
            <a:endParaRPr lang="en-US" altLang="zh-CN" sz="2000" b="1" dirty="0">
              <a:latin typeface="楷体" panose="02010609060101010101" pitchFamily="49" charset="-122"/>
              <a:ea typeface="楷体" panose="02010609060101010101" pitchFamily="49" charset="-122"/>
            </a:endParaRPr>
          </a:p>
          <a:p>
            <a:pPr eaLnBrk="1" hangingPunct="1">
              <a:buFont typeface="Wingdings" panose="05000000000000000000" pitchFamily="2" charset="2"/>
              <a:buNone/>
            </a:pPr>
            <a:endParaRPr lang="en-US" altLang="zh-CN" sz="2000" b="1" dirty="0">
              <a:latin typeface="楷体" panose="02010609060101010101" pitchFamily="49" charset="-122"/>
              <a:ea typeface="楷体" panose="02010609060101010101" pitchFamily="49" charset="-122"/>
            </a:endParaRPr>
          </a:p>
          <a:p>
            <a:pPr algn="r" eaLnBrk="1" hangingPunct="1">
              <a:buFont typeface="Wingdings" panose="05000000000000000000" pitchFamily="2" charset="2"/>
              <a:buNone/>
            </a:pPr>
            <a:r>
              <a:rPr lang="zh-CN" altLang="en-US" sz="2000" b="1" dirty="0">
                <a:latin typeface="楷体" panose="02010609060101010101" pitchFamily="49" charset="-122"/>
                <a:ea typeface="楷体" panose="02010609060101010101" pitchFamily="49" charset="-122"/>
              </a:rPr>
              <a:t>广东省政府</a:t>
            </a:r>
            <a:endParaRPr lang="en-US" altLang="zh-CN" sz="2000" b="1" dirty="0">
              <a:latin typeface="楷体" panose="02010609060101010101" pitchFamily="49" charset="-122"/>
              <a:ea typeface="楷体" panose="02010609060101010101" pitchFamily="49" charset="-122"/>
            </a:endParaRPr>
          </a:p>
          <a:p>
            <a:pPr algn="r" eaLnBrk="1" hangingPunct="1">
              <a:buFont typeface="Wingdings" panose="05000000000000000000" pitchFamily="2" charset="2"/>
              <a:buNone/>
            </a:pPr>
            <a:r>
              <a:rPr lang="en-US" altLang="zh-CN" sz="2000" b="1" dirty="0">
                <a:latin typeface="楷体" panose="02010609060101010101" pitchFamily="49" charset="-122"/>
                <a:ea typeface="楷体" panose="02010609060101010101" pitchFamily="49" charset="-122"/>
              </a:rPr>
              <a:t>2020</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7</a:t>
            </a:r>
            <a:r>
              <a:rPr lang="zh-CN" altLang="en-US" sz="2000" b="1" dirty="0">
                <a:latin typeface="楷体" panose="02010609060101010101" pitchFamily="49" charset="-122"/>
                <a:ea typeface="楷体" panose="02010609060101010101" pitchFamily="49" charset="-122"/>
              </a:rPr>
              <a:t>月</a:t>
            </a:r>
            <a:r>
              <a:rPr lang="en-US" altLang="zh-CN" sz="2000" b="1" dirty="0">
                <a:latin typeface="楷体" panose="02010609060101010101" pitchFamily="49" charset="-122"/>
                <a:ea typeface="楷体" panose="02010609060101010101" pitchFamily="49" charset="-122"/>
              </a:rPr>
              <a:t>24</a:t>
            </a:r>
            <a:r>
              <a:rPr lang="zh-CN" altLang="en-US" sz="2000" b="1" dirty="0">
                <a:latin typeface="楷体" panose="02010609060101010101" pitchFamily="49" charset="-122"/>
                <a:ea typeface="楷体" panose="02010609060101010101" pitchFamily="49" charset="-122"/>
              </a:rPr>
              <a:t>日</a:t>
            </a:r>
            <a:endParaRPr lang="zh-CN" altLang="en-US" sz="2000" dirty="0"/>
          </a:p>
        </p:txBody>
      </p:sp>
    </p:spTree>
  </p:cSld>
  <p:clrMapOvr>
    <a:masterClrMapping/>
  </p:clrMapOvr>
  <p:transition advTm="10000"/>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标题 1"/>
          <p:cNvSpPr>
            <a:spLocks noGrp="1"/>
          </p:cNvSpPr>
          <p:nvPr>
            <p:ph type="title"/>
          </p:nvPr>
        </p:nvSpPr>
        <p:spPr>
          <a:xfrm>
            <a:off x="1071563" y="500063"/>
            <a:ext cx="2214562" cy="857250"/>
          </a:xfrm>
        </p:spPr>
        <p:txBody>
          <a:bodyPr vert="horz" wrap="square" lIns="91440" tIns="45720" rIns="91440" bIns="45720" anchor="ctr" anchorCtr="0"/>
          <a:p>
            <a:r>
              <a:rPr lang="zh-CN" altLang="en-US" sz="2800" dirty="0"/>
              <a:t>修改：</a:t>
            </a:r>
            <a:endParaRPr lang="zh-CN" altLang="en-US" sz="2800" dirty="0"/>
          </a:p>
        </p:txBody>
      </p:sp>
      <p:sp>
        <p:nvSpPr>
          <p:cNvPr id="157699" name="内容占位符 2"/>
          <p:cNvSpPr>
            <a:spLocks noGrp="1"/>
          </p:cNvSpPr>
          <p:nvPr>
            <p:ph idx="1"/>
          </p:nvPr>
        </p:nvSpPr>
        <p:spPr>
          <a:xfrm>
            <a:off x="1571625" y="1285875"/>
            <a:ext cx="6829425" cy="3114675"/>
          </a:xfrm>
          <a:solidFill>
            <a:schemeClr val="accent1">
              <a:alpha val="100000"/>
            </a:schemeClr>
          </a:solidFill>
        </p:spPr>
        <p:txBody>
          <a:bodyPr vert="horz" wrap="square" lIns="91440" tIns="45720" rIns="91440" bIns="45720" anchor="t" anchorCtr="0"/>
          <a:p>
            <a:pPr>
              <a:lnSpc>
                <a:spcPct val="150000"/>
              </a:lnSpc>
            </a:pPr>
            <a:endParaRPr lang="en-US" altLang="zh-CN" sz="2400" dirty="0"/>
          </a:p>
          <a:p>
            <a:pPr>
              <a:lnSpc>
                <a:spcPct val="150000"/>
              </a:lnSpc>
            </a:pPr>
            <a:r>
              <a:rPr lang="zh-CN" altLang="en-US" sz="2400" dirty="0"/>
              <a:t>县人民政府关于批转</a:t>
            </a:r>
            <a:r>
              <a:rPr lang="en-US" altLang="zh-CN" sz="2400" dirty="0"/>
              <a:t>《×</a:t>
            </a:r>
            <a:r>
              <a:rPr lang="zh-CN" altLang="en-US" sz="2400" dirty="0"/>
              <a:t>省人民政府关于学习宣传中华</a:t>
            </a:r>
            <a:r>
              <a:rPr lang="en-US" altLang="zh-CN" sz="2400" dirty="0"/>
              <a:t>&lt;</a:t>
            </a:r>
            <a:r>
              <a:rPr lang="zh-CN" altLang="en-US" sz="2400" dirty="0"/>
              <a:t>人民共和国森林法</a:t>
            </a:r>
            <a:r>
              <a:rPr lang="en-US" altLang="zh-CN" sz="2400" dirty="0"/>
              <a:t>&gt;</a:t>
            </a:r>
            <a:r>
              <a:rPr lang="zh-CN" altLang="en-US" sz="2400" dirty="0"/>
              <a:t>的通知</a:t>
            </a:r>
            <a:r>
              <a:rPr lang="en-US" altLang="zh-CN" sz="2400" dirty="0"/>
              <a:t>》</a:t>
            </a:r>
            <a:r>
              <a:rPr lang="zh-CN" altLang="en-US" sz="2400" dirty="0"/>
              <a:t>的通知 </a:t>
            </a:r>
            <a:endParaRPr lang="zh-CN" altLang="en-US" sz="2400" dirty="0"/>
          </a:p>
        </p:txBody>
      </p:sp>
    </p:spTree>
  </p:cSld>
  <p:clrMapOvr>
    <a:masterClrMapping/>
  </p:clrMapOvr>
  <p:transition advTm="10000"/>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内容占位符 2"/>
          <p:cNvSpPr>
            <a:spLocks noGrp="1"/>
          </p:cNvSpPr>
          <p:nvPr>
            <p:ph idx="1"/>
          </p:nvPr>
        </p:nvSpPr>
        <p:spPr>
          <a:xfrm>
            <a:off x="1115695" y="0"/>
            <a:ext cx="8253095" cy="7890510"/>
          </a:xfrm>
        </p:spPr>
        <p:txBody>
          <a:bodyPr vert="horz" wrap="square" lIns="91440" tIns="45720" rIns="91440" bIns="45720" anchor="t" anchorCtr="0"/>
          <a:p>
            <a:pPr marL="0" indent="0">
              <a:buNone/>
            </a:pPr>
            <a:r>
              <a:rPr lang="zh-CN" altLang="en-US" sz="2800" b="1" dirty="0">
                <a:latin typeface="黑体" panose="02010609060101010101" pitchFamily="49" charset="-122"/>
                <a:ea typeface="黑体" panose="02010609060101010101" pitchFamily="49" charset="-122"/>
              </a:rPr>
              <a:t>三、通知的特点</a:t>
            </a:r>
            <a:endParaRPr lang="zh-CN" altLang="en-US" sz="2800" b="1" dirty="0">
              <a:latin typeface="黑体" panose="02010609060101010101" pitchFamily="49" charset="-122"/>
              <a:ea typeface="黑体" panose="02010609060101010101" pitchFamily="49" charset="-122"/>
            </a:endParaRPr>
          </a:p>
          <a:p>
            <a:pPr marL="0" indent="0">
              <a:buNone/>
            </a:pPr>
            <a:r>
              <a:rPr lang="en-US" altLang="zh-CN" sz="2400" dirty="0">
                <a:solidFill>
                  <a:srgbClr val="7030A0"/>
                </a:solidFill>
                <a:latin typeface="黑体" panose="02010609060101010101" pitchFamily="49" charset="-122"/>
                <a:ea typeface="黑体" panose="02010609060101010101" pitchFamily="49" charset="-122"/>
              </a:rPr>
              <a:t>1.</a:t>
            </a:r>
            <a:r>
              <a:rPr lang="zh-CN" altLang="en-US" sz="2400" dirty="0">
                <a:solidFill>
                  <a:srgbClr val="7030A0"/>
                </a:solidFill>
                <a:latin typeface="黑体" panose="02010609060101010101" pitchFamily="49" charset="-122"/>
                <a:ea typeface="黑体" panose="02010609060101010101" pitchFamily="49" charset="-122"/>
              </a:rPr>
              <a:t>广泛性</a:t>
            </a:r>
            <a:endParaRPr lang="zh-CN" altLang="en-US" sz="2400" dirty="0">
              <a:solidFill>
                <a:srgbClr val="7030A0"/>
              </a:solidFill>
              <a:latin typeface="黑体" panose="02010609060101010101" pitchFamily="49" charset="-122"/>
              <a:ea typeface="黑体" panose="02010609060101010101" pitchFamily="49" charset="-122"/>
            </a:endParaRPr>
          </a:p>
          <a:p>
            <a:pPr marL="0" indent="0"/>
            <a:r>
              <a:rPr lang="zh-CN" altLang="en-US" sz="2400" dirty="0">
                <a:latin typeface="黑体" panose="02010609060101010101" pitchFamily="49" charset="-122"/>
                <a:ea typeface="黑体" panose="02010609060101010101" pitchFamily="49" charset="-122"/>
              </a:rPr>
              <a:t>通知的使用单位广泛，不受发文机关级别高低或组织性质</a:t>
            </a:r>
            <a:endParaRPr lang="zh-CN" altLang="en-US" sz="2400" dirty="0">
              <a:latin typeface="黑体" panose="02010609060101010101" pitchFamily="49" charset="-122"/>
              <a:ea typeface="黑体" panose="02010609060101010101" pitchFamily="49" charset="-122"/>
            </a:endParaRPr>
          </a:p>
          <a:p>
            <a:pPr marL="0" indent="0">
              <a:buNone/>
            </a:pPr>
            <a:r>
              <a:rPr lang="zh-CN" altLang="en-US" sz="2400" dirty="0">
                <a:latin typeface="黑体" panose="02010609060101010101" pitchFamily="49" charset="-122"/>
                <a:ea typeface="黑体" panose="02010609060101010101" pitchFamily="49" charset="-122"/>
              </a:rPr>
              <a:t>的限制；通知也广泛应用于传达指示、发布规章、转发文件、晓谕事项等。</a:t>
            </a:r>
            <a:endParaRPr lang="zh-CN" altLang="en-US" sz="2400" dirty="0">
              <a:latin typeface="黑体" panose="02010609060101010101" pitchFamily="49" charset="-122"/>
              <a:ea typeface="黑体" panose="02010609060101010101" pitchFamily="49" charset="-122"/>
            </a:endParaRPr>
          </a:p>
          <a:p>
            <a:pPr marL="0" indent="0">
              <a:buNone/>
            </a:pPr>
            <a:r>
              <a:rPr lang="en-US" altLang="zh-CN" sz="2400" dirty="0">
                <a:solidFill>
                  <a:srgbClr val="7030A0"/>
                </a:solidFill>
                <a:latin typeface="黑体" panose="02010609060101010101" pitchFamily="49" charset="-122"/>
                <a:ea typeface="黑体" panose="02010609060101010101" pitchFamily="49" charset="-122"/>
              </a:rPr>
              <a:t>2.</a:t>
            </a:r>
            <a:r>
              <a:rPr lang="zh-CN" altLang="en-US" sz="2400" dirty="0">
                <a:solidFill>
                  <a:srgbClr val="7030A0"/>
                </a:solidFill>
                <a:latin typeface="黑体" panose="02010609060101010101" pitchFamily="49" charset="-122"/>
                <a:ea typeface="黑体" panose="02010609060101010101" pitchFamily="49" charset="-122"/>
              </a:rPr>
              <a:t>指导性</a:t>
            </a:r>
            <a:endParaRPr lang="zh-CN" altLang="en-US" sz="2400" dirty="0">
              <a:solidFill>
                <a:srgbClr val="7030A0"/>
              </a:solidFill>
              <a:latin typeface="黑体" panose="02010609060101010101" pitchFamily="49" charset="-122"/>
              <a:ea typeface="黑体" panose="02010609060101010101" pitchFamily="49" charset="-122"/>
            </a:endParaRPr>
          </a:p>
          <a:p>
            <a:pPr marL="0" indent="0"/>
            <a:r>
              <a:rPr lang="zh-CN" altLang="en-US" sz="2400" dirty="0">
                <a:latin typeface="黑体" panose="02010609060101010101" pitchFamily="49" charset="-122"/>
                <a:ea typeface="黑体" panose="02010609060101010101" pitchFamily="49" charset="-122"/>
              </a:rPr>
              <a:t>上级机关可以使用通知来布置工作、传达指示、发布规章、批转或转发文件等。</a:t>
            </a:r>
            <a:endParaRPr lang="zh-CN" altLang="en-US" sz="2400" dirty="0">
              <a:latin typeface="黑体" panose="02010609060101010101" pitchFamily="49" charset="-122"/>
              <a:ea typeface="黑体" panose="02010609060101010101" pitchFamily="49" charset="-122"/>
            </a:endParaRPr>
          </a:p>
          <a:p>
            <a:pPr marL="0" indent="0">
              <a:buNone/>
            </a:pPr>
            <a:r>
              <a:rPr lang="zh-CN" altLang="en-US" sz="2400" dirty="0">
                <a:solidFill>
                  <a:srgbClr val="7030A0"/>
                </a:solidFill>
                <a:latin typeface="黑体" panose="02010609060101010101" pitchFamily="49" charset="-122"/>
                <a:ea typeface="黑体" panose="02010609060101010101" pitchFamily="49" charset="-122"/>
                <a:sym typeface="宋体" panose="02010600030101010101" pitchFamily="2" charset="-122"/>
              </a:rPr>
              <a:t>3.时效性</a:t>
            </a:r>
            <a:endParaRPr lang="zh-CN" altLang="en-US" sz="2400" dirty="0">
              <a:solidFill>
                <a:srgbClr val="7030A0"/>
              </a:solidFill>
              <a:latin typeface="黑体" panose="02010609060101010101" pitchFamily="49" charset="-122"/>
              <a:ea typeface="黑体" panose="02010609060101010101" pitchFamily="49" charset="-122"/>
            </a:endParaRPr>
          </a:p>
          <a:p>
            <a:pPr marL="0" indent="0"/>
            <a:r>
              <a:rPr lang="zh-CN" altLang="en-US" sz="2400" dirty="0">
                <a:latin typeface="黑体" panose="02010609060101010101" pitchFamily="49" charset="-122"/>
                <a:ea typeface="黑体" panose="02010609060101010101" pitchFamily="49" charset="-122"/>
                <a:sym typeface="宋体" panose="02010600030101010101" pitchFamily="2" charset="-122"/>
              </a:rPr>
              <a:t>通知只能在一定时间内产生效力，其制作快捷、灵便，对发布和执行的时限要求最为严格，也最为具体。</a:t>
            </a:r>
            <a:endParaRPr lang="zh-CN" altLang="en-US" sz="2400" dirty="0">
              <a:latin typeface="黑体" panose="02010609060101010101" pitchFamily="49" charset="-122"/>
              <a:ea typeface="黑体" panose="02010609060101010101" pitchFamily="49" charset="-122"/>
              <a:sym typeface="宋体" panose="02010600030101010101" pitchFamily="2" charset="-122"/>
            </a:endParaRPr>
          </a:p>
          <a:p>
            <a:pPr marL="0" indent="0">
              <a:buNone/>
            </a:pPr>
            <a:r>
              <a:rPr lang="en-US" altLang="zh-CN" sz="2400" dirty="0">
                <a:solidFill>
                  <a:srgbClr val="7030A0"/>
                </a:solidFill>
                <a:latin typeface="黑体" panose="02010609060101010101" pitchFamily="49" charset="-122"/>
                <a:ea typeface="黑体" panose="02010609060101010101" pitchFamily="49" charset="-122"/>
                <a:sym typeface="宋体" panose="02010600030101010101" pitchFamily="2" charset="-122"/>
              </a:rPr>
              <a:t>4</a:t>
            </a:r>
            <a:r>
              <a:rPr lang="zh-CN" altLang="en-US" sz="2400" dirty="0">
                <a:solidFill>
                  <a:srgbClr val="7030A0"/>
                </a:solidFill>
                <a:latin typeface="黑体" panose="02010609060101010101" pitchFamily="49" charset="-122"/>
                <a:ea typeface="黑体" panose="02010609060101010101" pitchFamily="49" charset="-122"/>
                <a:sym typeface="宋体" panose="02010600030101010101" pitchFamily="2" charset="-122"/>
              </a:rPr>
              <a:t>.针对性</a:t>
            </a:r>
            <a:endParaRPr lang="zh-CN" altLang="en-US" sz="2400" dirty="0">
              <a:solidFill>
                <a:srgbClr val="7030A0"/>
              </a:solidFill>
              <a:latin typeface="黑体" panose="02010609060101010101" pitchFamily="49" charset="-122"/>
              <a:ea typeface="黑体" panose="02010609060101010101" pitchFamily="49" charset="-122"/>
            </a:endParaRPr>
          </a:p>
          <a:p>
            <a:pPr marL="0" indent="0"/>
            <a:r>
              <a:rPr lang="zh-CN" altLang="en-US" sz="2400" dirty="0">
                <a:latin typeface="黑体" panose="02010609060101010101" pitchFamily="49" charset="-122"/>
                <a:ea typeface="黑体" panose="02010609060101010101" pitchFamily="49" charset="-122"/>
                <a:sym typeface="宋体" panose="02010600030101010101" pitchFamily="2" charset="-122"/>
              </a:rPr>
              <a:t>内容单纯，行文简便，一事一议，内容具体的，明确的，具有很强的现实针对性，格式相对</a:t>
            </a:r>
            <a:r>
              <a:rPr lang="zh-CN" altLang="en-US" sz="2400" dirty="0">
                <a:latin typeface="黑体" panose="02010609060101010101" pitchFamily="49" charset="-122"/>
                <a:ea typeface="黑体" panose="02010609060101010101" pitchFamily="49" charset="-122"/>
                <a:sym typeface="宋体" panose="02010600030101010101" pitchFamily="2" charset="-122"/>
              </a:rPr>
              <a:t>灵活。</a:t>
            </a:r>
            <a:endParaRPr lang="zh-CN" altLang="en-US" sz="2400" dirty="0">
              <a:latin typeface="黑体" panose="02010609060101010101" pitchFamily="49" charset="-122"/>
              <a:ea typeface="黑体" panose="02010609060101010101" pitchFamily="49" charset="-122"/>
              <a:sym typeface="宋体" panose="02010600030101010101" pitchFamily="2" charset="-122"/>
            </a:endParaRPr>
          </a:p>
          <a:p>
            <a:pPr marL="0" indent="0"/>
            <a:endParaRPr lang="zh-CN" altLang="en-US" sz="2400" dirty="0">
              <a:latin typeface="黑体" panose="02010609060101010101" pitchFamily="49" charset="-122"/>
              <a:ea typeface="黑体" panose="02010609060101010101" pitchFamily="49" charset="-122"/>
              <a:sym typeface="宋体" panose="02010600030101010101" pitchFamily="2" charset="-122"/>
            </a:endParaRPr>
          </a:p>
        </p:txBody>
      </p:sp>
      <p:pic>
        <p:nvPicPr>
          <p:cNvPr id="15872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内容占位符 2"/>
          <p:cNvSpPr>
            <a:spLocks noGrp="1"/>
          </p:cNvSpPr>
          <p:nvPr>
            <p:ph idx="1"/>
          </p:nvPr>
        </p:nvSpPr>
        <p:spPr>
          <a:xfrm>
            <a:off x="1403350" y="331788"/>
            <a:ext cx="7404100" cy="573722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四、通知的写作</a:t>
            </a:r>
            <a:endParaRPr lang="zh-CN" altLang="en-US" b="1" dirty="0">
              <a:latin typeface="黑体" panose="02010609060101010101" pitchFamily="49" charset="-122"/>
              <a:ea typeface="黑体" panose="02010609060101010101" pitchFamily="49" charset="-122"/>
            </a:endParaRPr>
          </a:p>
          <a:p>
            <a:pPr marL="0" indent="0">
              <a:buNone/>
            </a:pPr>
            <a:r>
              <a:rPr lang="zh-CN" altLang="en-US" sz="2800" b="1" dirty="0">
                <a:latin typeface="黑体" panose="02010609060101010101" pitchFamily="49" charset="-122"/>
                <a:ea typeface="黑体" panose="02010609060101010101" pitchFamily="49" charset="-122"/>
              </a:rPr>
              <a:t>（一）通知的行文结构</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b="1" dirty="0">
                <a:solidFill>
                  <a:srgbClr val="7030A0"/>
                </a:solidFill>
                <a:latin typeface="黑体" panose="02010609060101010101" pitchFamily="49" charset="-122"/>
                <a:ea typeface="黑体" panose="02010609060101010101" pitchFamily="49" charset="-122"/>
              </a:rPr>
              <a:t>1.</a:t>
            </a:r>
            <a:r>
              <a:rPr lang="zh-CN" altLang="en-US" sz="2800" b="1" dirty="0">
                <a:solidFill>
                  <a:srgbClr val="7030A0"/>
                </a:solidFill>
                <a:latin typeface="黑体" panose="02010609060101010101" pitchFamily="49" charset="-122"/>
                <a:ea typeface="黑体" panose="02010609060101010101" pitchFamily="49" charset="-122"/>
              </a:rPr>
              <a:t>标题</a:t>
            </a:r>
            <a:endParaRPr lang="zh-CN" altLang="en-US" sz="2800" b="1"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）完整式标题。</a:t>
            </a:r>
            <a:r>
              <a:rPr lang="zh-CN" altLang="en-US" sz="2800" dirty="0">
                <a:ea typeface="黑体" panose="02010609060101010101" pitchFamily="49" charset="-122"/>
              </a:rPr>
              <a:t>由“</a:t>
            </a:r>
            <a:r>
              <a:rPr lang="zh-CN" altLang="en-US" sz="2800" dirty="0">
                <a:solidFill>
                  <a:srgbClr val="FF0000"/>
                </a:solidFill>
                <a:ea typeface="黑体" panose="02010609060101010101" pitchFamily="49" charset="-122"/>
              </a:rPr>
              <a:t>发文机关</a:t>
            </a:r>
            <a:r>
              <a:rPr lang="zh-CN" altLang="zh-CN" sz="2800" dirty="0">
                <a:solidFill>
                  <a:srgbClr val="FF0000"/>
                </a:solidFill>
                <a:ea typeface="黑体" panose="02010609060101010101" pitchFamily="49" charset="-122"/>
              </a:rPr>
              <a:t>+</a:t>
            </a:r>
            <a:r>
              <a:rPr lang="zh-CN" altLang="en-US" sz="2800" dirty="0">
                <a:solidFill>
                  <a:srgbClr val="FF0000"/>
                </a:solidFill>
                <a:ea typeface="黑体" panose="02010609060101010101" pitchFamily="49" charset="-122"/>
              </a:rPr>
              <a:t>事由</a:t>
            </a:r>
            <a:r>
              <a:rPr lang="zh-CN" altLang="zh-CN" sz="2800" dirty="0">
                <a:solidFill>
                  <a:srgbClr val="FF0000"/>
                </a:solidFill>
                <a:ea typeface="黑体" panose="02010609060101010101" pitchFamily="49" charset="-122"/>
              </a:rPr>
              <a:t>+</a:t>
            </a:r>
            <a:r>
              <a:rPr lang="zh-CN" altLang="en-US" sz="2800" dirty="0">
                <a:solidFill>
                  <a:srgbClr val="FF0000"/>
                </a:solidFill>
                <a:ea typeface="黑体" panose="02010609060101010101" pitchFamily="49" charset="-122"/>
              </a:rPr>
              <a:t>文种</a:t>
            </a:r>
            <a:r>
              <a:rPr lang="zh-CN" altLang="en-US" sz="2800" dirty="0">
                <a:ea typeface="黑体" panose="02010609060101010101" pitchFamily="49" charset="-122"/>
              </a:rPr>
              <a:t>”构成，如</a:t>
            </a:r>
            <a:r>
              <a:rPr lang="zh-CN" altLang="zh-CN" sz="2800" dirty="0">
                <a:ea typeface="黑体" panose="02010609060101010101" pitchFamily="49" charset="-122"/>
              </a:rPr>
              <a:t>《</a:t>
            </a:r>
            <a:r>
              <a:rPr lang="zh-CN" altLang="en-US" sz="2800" dirty="0">
                <a:ea typeface="黑体" panose="02010609060101010101" pitchFamily="49" charset="-122"/>
              </a:rPr>
              <a:t>教育部办公厅关于组织开展</a:t>
            </a:r>
            <a:r>
              <a:rPr lang="zh-CN" altLang="zh-CN" sz="2800" dirty="0">
                <a:ea typeface="黑体" panose="02010609060101010101" pitchFamily="49" charset="-122"/>
              </a:rPr>
              <a:t>2020</a:t>
            </a:r>
            <a:r>
              <a:rPr lang="zh-CN" altLang="en-US" sz="2800" dirty="0">
                <a:ea typeface="黑体" panose="02010609060101010101" pitchFamily="49" charset="-122"/>
              </a:rPr>
              <a:t>年全民国家安全教育日宣传教育活动的通知</a:t>
            </a:r>
            <a:r>
              <a:rPr lang="zh-CN" altLang="zh-CN" sz="2800" dirty="0">
                <a:ea typeface="黑体" panose="02010609060101010101" pitchFamily="49" charset="-122"/>
              </a:rPr>
              <a:t>》</a:t>
            </a:r>
            <a:r>
              <a:rPr lang="zh-CN" altLang="en-US" sz="2800" dirty="0">
                <a:ea typeface="黑体" panose="02010609060101010101" pitchFamily="49" charset="-122"/>
              </a:rPr>
              <a:t>。</a:t>
            </a:r>
            <a:endParaRPr lang="zh-CN" altLang="en-US" sz="2800" dirty="0">
              <a:ea typeface="黑体" panose="02010609060101010101" pitchFamily="49" charset="-122"/>
            </a:endParaRPr>
          </a:p>
          <a:p>
            <a:pPr marL="0" indent="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）省略式标题。由</a:t>
            </a:r>
            <a:r>
              <a:rPr lang="en-US" altLang="zh-CN"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事由</a:t>
            </a:r>
            <a:r>
              <a:rPr lang="en-US" altLang="zh-CN" sz="2800" dirty="0">
                <a:solidFill>
                  <a:srgbClr val="FF0000"/>
                </a:solidFill>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文种</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构成，如</a:t>
            </a:r>
            <a:r>
              <a:rPr lang="zh-CN"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关于印发流行性感冒诊疗方案（</a:t>
            </a:r>
            <a:r>
              <a:rPr lang="zh-CN" altLang="zh-CN" sz="2800" dirty="0">
                <a:latin typeface="黑体" panose="02010609060101010101" pitchFamily="49" charset="-122"/>
                <a:ea typeface="黑体" panose="02010609060101010101" pitchFamily="49" charset="-122"/>
                <a:sym typeface="宋体" panose="02010600030101010101" pitchFamily="2" charset="-122"/>
              </a:rPr>
              <a:t>2020</a:t>
            </a:r>
            <a:r>
              <a:rPr lang="zh-CN" altLang="en-US" sz="2800" dirty="0">
                <a:latin typeface="黑体" panose="02010609060101010101" pitchFamily="49" charset="-122"/>
                <a:ea typeface="黑体" panose="02010609060101010101" pitchFamily="49" charset="-122"/>
                <a:sym typeface="宋体" panose="02010600030101010101" pitchFamily="2" charset="-122"/>
              </a:rPr>
              <a:t>年版）的通知</a:t>
            </a:r>
            <a:r>
              <a:rPr lang="zh-CN"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作为正式公文的通知，其标题不能只用“通知”二字。紧急事项的通知可以在“通知”前冠以“紧急”字样。</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15974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内容占位符 2"/>
          <p:cNvSpPr>
            <a:spLocks noGrp="1"/>
          </p:cNvSpPr>
          <p:nvPr>
            <p:ph idx="1"/>
          </p:nvPr>
        </p:nvSpPr>
        <p:spPr>
          <a:xfrm>
            <a:off x="1403350" y="476250"/>
            <a:ext cx="7437438" cy="5484813"/>
          </a:xfrm>
        </p:spPr>
        <p:txBody>
          <a:bodyPr vert="horz" wrap="square" lIns="91440" tIns="45720" rIns="91440" bIns="45720" anchor="t" anchorCtr="0"/>
          <a:p>
            <a:pPr marL="114300" indent="-457200"/>
            <a:r>
              <a:rPr lang="zh-CN" altLang="en-US" sz="2800" dirty="0">
                <a:latin typeface="黑体" panose="02010609060101010101" pitchFamily="49" charset="-122"/>
                <a:ea typeface="黑体" panose="02010609060101010101" pitchFamily="49" charset="-122"/>
                <a:sym typeface="宋体" panose="02010600030101010101" pitchFamily="2" charset="-122"/>
              </a:rPr>
              <a:t>发布性或批转、转发性通知，其标题应明确显示出特定的性质，其格式为“</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ⅹⅹⅹ关于发布（颁发、颁布、印发）ⅹⅹⅹⅹⅹⅹ的通知</a:t>
            </a:r>
            <a:r>
              <a:rPr lang="zh-CN" altLang="en-US" sz="2800" dirty="0">
                <a:latin typeface="黑体" panose="02010609060101010101" pitchFamily="49" charset="-122"/>
                <a:ea typeface="黑体" panose="02010609060101010101" pitchFamily="49" charset="-122"/>
                <a:sym typeface="宋体" panose="02010600030101010101" pitchFamily="2" charset="-122"/>
              </a:rPr>
              <a:t>”，如《国务院办公厅关于印发国务院2020年立法工作计划的通知》，或为“</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ⅹⅹⅹ批转（转发）ⅹⅹⅹ关于ⅹⅹⅹⅹⅹⅹ的通知</a:t>
            </a:r>
            <a:r>
              <a:rPr lang="zh-CN" altLang="en-US" sz="2800" dirty="0">
                <a:latin typeface="黑体" panose="02010609060101010101" pitchFamily="49" charset="-122"/>
                <a:ea typeface="黑体" panose="02010609060101010101" pitchFamily="49" charset="-122"/>
                <a:sym typeface="宋体" panose="02010600030101010101" pitchFamily="2" charset="-122"/>
              </a:rPr>
              <a:t>”，如《国务院办公厅转发国家发改委关于促进特色小镇规范健康发展意见的通知》。标题中被发、被转的行政法规、规章制度等应加书名号。</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114300" indent="-457200">
              <a:buNone/>
            </a:pPr>
            <a:r>
              <a:rPr lang="en-US" altLang="zh-CN" sz="2800" b="1" dirty="0">
                <a:solidFill>
                  <a:srgbClr val="7030A0"/>
                </a:solidFill>
                <a:latin typeface="黑体" panose="02010609060101010101" pitchFamily="49" charset="-122"/>
                <a:ea typeface="黑体" panose="02010609060101010101" pitchFamily="49" charset="-122"/>
                <a:sym typeface="宋体" panose="02010600030101010101" pitchFamily="2" charset="-122"/>
              </a:rPr>
              <a:t>2.主送机关</a:t>
            </a:r>
            <a:endParaRPr lang="en-US" altLang="zh-CN" sz="2800" b="1" dirty="0">
              <a:solidFill>
                <a:srgbClr val="7030A0"/>
              </a:solidFill>
              <a:latin typeface="黑体" panose="02010609060101010101" pitchFamily="49" charset="-122"/>
              <a:ea typeface="黑体" panose="02010609060101010101" pitchFamily="49" charset="-122"/>
            </a:endParaRPr>
          </a:p>
          <a:p>
            <a:pPr marL="114300" indent="-457200"/>
            <a:r>
              <a:rPr lang="en-US" altLang="zh-CN" sz="2800" dirty="0">
                <a:latin typeface="黑体" panose="02010609060101010101" pitchFamily="49" charset="-122"/>
                <a:ea typeface="黑体" panose="02010609060101010101" pitchFamily="49" charset="-122"/>
                <a:sym typeface="宋体" panose="02010600030101010101" pitchFamily="2" charset="-122"/>
              </a:rPr>
              <a:t> </a:t>
            </a:r>
            <a:r>
              <a:rPr lang="zh-CN" altLang="en-US" sz="2800" dirty="0">
                <a:latin typeface="黑体" panose="02010609060101010101" pitchFamily="49" charset="-122"/>
                <a:ea typeface="黑体" panose="02010609060101010101" pitchFamily="49" charset="-122"/>
                <a:sym typeface="宋体" panose="02010600030101010101" pitchFamily="2" charset="-122"/>
              </a:rPr>
              <a:t>如有多个主送机关，应按性质、级别或惯例依次排列。</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114300" indent="-457200">
              <a:buNone/>
            </a:pP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16077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179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61795" name="内容占位符 2"/>
          <p:cNvSpPr>
            <a:spLocks noGrp="1"/>
          </p:cNvSpPr>
          <p:nvPr>
            <p:custDataLst>
              <p:tags r:id="rId2"/>
            </p:custDataLst>
          </p:nvPr>
        </p:nvSpPr>
        <p:spPr>
          <a:xfrm>
            <a:off x="1536700" y="460375"/>
            <a:ext cx="7207250" cy="5437188"/>
          </a:xfrm>
          <a:prstGeom prst="rect">
            <a:avLst/>
          </a:prstGeom>
          <a:noFill/>
          <a:ln w="9525">
            <a:noFill/>
          </a:ln>
        </p:spPr>
        <p:txBody>
          <a:bodyPr/>
          <a:p>
            <a:pPr eaLnBrk="0" hangingPunct="0">
              <a:spcBef>
                <a:spcPct val="20000"/>
              </a:spcBef>
            </a:pPr>
            <a:r>
              <a:rPr lang="zh-CN" altLang="en-US" sz="2800" b="1" dirty="0">
                <a:solidFill>
                  <a:srgbClr val="7030A0"/>
                </a:solidFill>
                <a:latin typeface="黑体" panose="02010609060101010101" pitchFamily="49" charset="-122"/>
                <a:ea typeface="黑体" panose="02010609060101010101" pitchFamily="49" charset="-122"/>
              </a:rPr>
              <a:t>3.正文</a:t>
            </a:r>
            <a:endParaRPr lang="zh-CN" altLang="en-US" sz="2800" b="1" dirty="0">
              <a:solidFill>
                <a:srgbClr val="7030A0"/>
              </a:solidFill>
              <a:latin typeface="黑体" panose="02010609060101010101" pitchFamily="49" charset="-122"/>
              <a:ea typeface="黑体" panose="02010609060101010101" pitchFamily="49" charset="-122"/>
            </a:endParaRPr>
          </a:p>
          <a:p>
            <a:pPr eaLnBrk="0" hangingPunct="0">
              <a:spcBef>
                <a:spcPct val="20000"/>
              </a:spcBef>
              <a:buChar char="•"/>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通知的正文，一般包括</a:t>
            </a:r>
            <a:r>
              <a:rPr lang="zh-CN" altLang="en-US" sz="2800" dirty="0">
                <a:solidFill>
                  <a:srgbClr val="FF0000"/>
                </a:solidFill>
                <a:latin typeface="黑体" panose="02010609060101010101" pitchFamily="49" charset="-122"/>
                <a:ea typeface="黑体" panose="02010609060101010101" pitchFamily="49" charset="-122"/>
              </a:rPr>
              <a:t>通知缘由</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通知事项</a:t>
            </a:r>
            <a:r>
              <a:rPr lang="zh-CN" altLang="en-US" sz="2800" dirty="0">
                <a:latin typeface="黑体" panose="02010609060101010101" pitchFamily="49" charset="-122"/>
                <a:ea typeface="黑体" panose="02010609060101010101" pitchFamily="49" charset="-122"/>
              </a:rPr>
              <a:t>和</a:t>
            </a:r>
            <a:r>
              <a:rPr lang="zh-CN" altLang="en-US" sz="2800" dirty="0">
                <a:solidFill>
                  <a:srgbClr val="FF0000"/>
                </a:solidFill>
                <a:latin typeface="黑体" panose="02010609060101010101" pitchFamily="49" charset="-122"/>
                <a:ea typeface="黑体" panose="02010609060101010101" pitchFamily="49" charset="-122"/>
              </a:rPr>
              <a:t>通知要求</a:t>
            </a:r>
            <a:r>
              <a:rPr lang="zh-CN" altLang="en-US" sz="2800" dirty="0">
                <a:latin typeface="黑体" panose="02010609060101010101" pitchFamily="49" charset="-122"/>
                <a:ea typeface="黑体" panose="02010609060101010101" pitchFamily="49" charset="-122"/>
              </a:rPr>
              <a:t>三部分。</a:t>
            </a:r>
            <a:endParaRPr lang="zh-CN" altLang="en-US" sz="2800" dirty="0">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（1）</a:t>
            </a:r>
            <a:r>
              <a:rPr lang="zh-CN" altLang="zh-CN" sz="2800" dirty="0">
                <a:solidFill>
                  <a:srgbClr val="FF0000"/>
                </a:solidFill>
                <a:latin typeface="黑体" panose="02010609060101010101" pitchFamily="49" charset="-122"/>
                <a:ea typeface="黑体" panose="02010609060101010101" pitchFamily="49" charset="-122"/>
              </a:rPr>
              <a:t>发布性通知</a:t>
            </a:r>
            <a:r>
              <a:rPr lang="zh-CN" altLang="zh-CN" sz="2800" dirty="0">
                <a:latin typeface="黑体" panose="02010609060101010101" pitchFamily="49" charset="-122"/>
                <a:ea typeface="黑体" panose="02010609060101010101" pitchFamily="49" charset="-122"/>
              </a:rPr>
              <a:t>。由通知本文和被发布文件两部分组成。一般先写明发文的意义和目的，然后提出执行要求；被发布文件应全文实录于通知的成文日期之后，不可作为附件。</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（2）</a:t>
            </a:r>
            <a:r>
              <a:rPr lang="zh-CN" altLang="zh-CN" sz="2800" dirty="0">
                <a:solidFill>
                  <a:srgbClr val="FF0000"/>
                </a:solidFill>
                <a:latin typeface="黑体" panose="02010609060101010101" pitchFamily="49" charset="-122"/>
                <a:ea typeface="黑体" panose="02010609060101010101" pitchFamily="49" charset="-122"/>
              </a:rPr>
              <a:t>批转、转发性通知</a:t>
            </a:r>
            <a:r>
              <a:rPr lang="zh-CN" altLang="zh-CN" sz="2800" dirty="0">
                <a:latin typeface="黑体" panose="02010609060101010101" pitchFamily="49" charset="-122"/>
                <a:ea typeface="黑体" panose="02010609060101010101" pitchFamily="49" charset="-122"/>
              </a:rPr>
              <a:t>。由通知本文和被批转、转发文件两部分组成。通知本文一般包括发文缘由、对批转或转发文件的评价以及执行要求等；被批转或转发的文件应全文实录于通知的成文日期之后，不可作为附件。</a:t>
            </a:r>
            <a:endParaRPr lang="zh-CN" altLang="zh-CN" sz="2800" dirty="0">
              <a:latin typeface="黑体" panose="02010609060101010101" pitchFamily="49" charset="-122"/>
              <a:ea typeface="黑体" panose="02010609060101010101" pitchFamily="49" charset="-122"/>
            </a:endParaRPr>
          </a:p>
        </p:txBody>
      </p:sp>
    </p:spTree>
  </p:cSld>
  <p:clrMapOvr>
    <a:masterClrMapping/>
  </p:clrMapOvr>
  <p:transition advTm="10000"/>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2818"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62819" name="内容占位符 2"/>
          <p:cNvSpPr>
            <a:spLocks noGrp="1"/>
          </p:cNvSpPr>
          <p:nvPr>
            <p:custDataLst>
              <p:tags r:id="rId2"/>
            </p:custDataLst>
          </p:nvPr>
        </p:nvSpPr>
        <p:spPr>
          <a:xfrm>
            <a:off x="1547813" y="981075"/>
            <a:ext cx="6980237" cy="4032250"/>
          </a:xfrm>
          <a:prstGeom prst="rect">
            <a:avLst/>
          </a:prstGeom>
          <a:noFill/>
          <a:ln w="9525">
            <a:noFill/>
          </a:ln>
        </p:spPr>
        <p:txBody>
          <a:bodyPr/>
          <a:p>
            <a:pPr eaLnBrk="0" hangingPunct="0">
              <a:spcBef>
                <a:spcPct val="20000"/>
              </a:spcBef>
            </a:pP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3</a:t>
            </a:r>
            <a:r>
              <a:rPr lang="zh-CN" altLang="zh-CN" sz="2800" dirty="0">
                <a:latin typeface="黑体" panose="02010609060101010101" pitchFamily="49" charset="-122"/>
                <a:ea typeface="黑体" panose="02010609060101010101" pitchFamily="49" charset="-122"/>
              </a:rPr>
              <a:t>）</a:t>
            </a:r>
            <a:r>
              <a:rPr lang="zh-CN" altLang="zh-CN" sz="2800" dirty="0">
                <a:solidFill>
                  <a:srgbClr val="FF0000"/>
                </a:solidFill>
                <a:latin typeface="黑体" panose="02010609060101010101" pitchFamily="49" charset="-122"/>
                <a:ea typeface="黑体" panose="02010609060101010101" pitchFamily="49" charset="-122"/>
              </a:rPr>
              <a:t>指示性通知</a:t>
            </a:r>
            <a:r>
              <a:rPr lang="zh-CN" altLang="zh-CN" sz="2800" dirty="0">
                <a:latin typeface="黑体" panose="02010609060101010101" pitchFamily="49" charset="-122"/>
                <a:ea typeface="黑体" panose="02010609060101010101" pitchFamily="49" charset="-122"/>
              </a:rPr>
              <a:t>。通知缘由通常写发出通知的依据、目的或者意义，然后用“</a:t>
            </a:r>
            <a:r>
              <a:rPr lang="zh-CN" altLang="zh-CN" sz="2800" dirty="0">
                <a:solidFill>
                  <a:srgbClr val="FF0000"/>
                </a:solidFill>
                <a:latin typeface="黑体" panose="02010609060101010101" pitchFamily="49" charset="-122"/>
                <a:ea typeface="黑体" panose="02010609060101010101" pitchFamily="49" charset="-122"/>
              </a:rPr>
              <a:t>特作如下通知</a:t>
            </a:r>
            <a:r>
              <a:rPr lang="zh-CN" altLang="zh-CN" sz="2800" dirty="0">
                <a:latin typeface="黑体" panose="02010609060101010101" pitchFamily="49" charset="-122"/>
                <a:ea typeface="黑体" panose="02010609060101010101" pitchFamily="49" charset="-122"/>
              </a:rPr>
              <a:t>”“</a:t>
            </a:r>
            <a:r>
              <a:rPr lang="zh-CN" altLang="zh-CN" sz="2800" dirty="0">
                <a:solidFill>
                  <a:srgbClr val="FF0000"/>
                </a:solidFill>
                <a:latin typeface="黑体" panose="02010609060101010101" pitchFamily="49" charset="-122"/>
                <a:ea typeface="黑体" panose="02010609060101010101" pitchFamily="49" charset="-122"/>
              </a:rPr>
              <a:t>现通知如下</a:t>
            </a:r>
            <a:r>
              <a:rPr lang="zh-CN" altLang="zh-CN" sz="2800" dirty="0">
                <a:latin typeface="黑体" panose="02010609060101010101" pitchFamily="49" charset="-122"/>
                <a:ea typeface="黑体" panose="02010609060101010101" pitchFamily="49" charset="-122"/>
              </a:rPr>
              <a:t>”“</a:t>
            </a:r>
            <a:r>
              <a:rPr lang="zh-CN" altLang="zh-CN" sz="2800" dirty="0">
                <a:solidFill>
                  <a:srgbClr val="FF0000"/>
                </a:solidFill>
                <a:latin typeface="黑体" panose="02010609060101010101" pitchFamily="49" charset="-122"/>
                <a:ea typeface="黑体" panose="02010609060101010101" pitchFamily="49" charset="-122"/>
              </a:rPr>
              <a:t>望按以下通知执行</a:t>
            </a:r>
            <a:r>
              <a:rPr lang="zh-CN" altLang="zh-CN" sz="2800" dirty="0">
                <a:latin typeface="黑体" panose="02010609060101010101" pitchFamily="49" charset="-122"/>
                <a:ea typeface="黑体" panose="02010609060101010101" pitchFamily="49" charset="-122"/>
              </a:rPr>
              <a:t>”等转入下文；通知事项一般分段或分条叙述，提出具体的要求、办法和措施；结束语可用“</a:t>
            </a:r>
            <a:r>
              <a:rPr lang="zh-CN" altLang="zh-CN" sz="2800" dirty="0">
                <a:solidFill>
                  <a:srgbClr val="FF0000"/>
                </a:solidFill>
                <a:latin typeface="黑体" panose="02010609060101010101" pitchFamily="49" charset="-122"/>
                <a:ea typeface="黑体" panose="02010609060101010101" pitchFamily="49" charset="-122"/>
              </a:rPr>
              <a:t>特此通知</a:t>
            </a:r>
            <a:r>
              <a:rPr lang="zh-CN" altLang="zh-CN" sz="2800" dirty="0">
                <a:latin typeface="黑体" panose="02010609060101010101" pitchFamily="49" charset="-122"/>
                <a:ea typeface="黑体" panose="02010609060101010101" pitchFamily="49" charset="-122"/>
              </a:rPr>
              <a:t>”，也可提出执行要求，使用“</a:t>
            </a:r>
            <a:r>
              <a:rPr lang="zh-CN" altLang="zh-CN" sz="2800" dirty="0">
                <a:solidFill>
                  <a:srgbClr val="FF0000"/>
                </a:solidFill>
                <a:latin typeface="黑体" panose="02010609060101010101" pitchFamily="49" charset="-122"/>
                <a:ea typeface="黑体" panose="02010609060101010101" pitchFamily="49" charset="-122"/>
              </a:rPr>
              <a:t>特此通知，望认真贯彻执行</a:t>
            </a:r>
            <a:r>
              <a:rPr lang="zh-CN" altLang="zh-CN" sz="2800" dirty="0">
                <a:latin typeface="黑体" panose="02010609060101010101" pitchFamily="49" charset="-122"/>
                <a:ea typeface="黑体" panose="02010609060101010101" pitchFamily="49" charset="-122"/>
              </a:rPr>
              <a:t>”“</a:t>
            </a:r>
            <a:r>
              <a:rPr lang="zh-CN" altLang="zh-CN" sz="2800" dirty="0">
                <a:solidFill>
                  <a:srgbClr val="FF0000"/>
                </a:solidFill>
                <a:latin typeface="黑体" panose="02010609060101010101" pitchFamily="49" charset="-122"/>
                <a:ea typeface="黑体" panose="02010609060101010101" pitchFamily="49" charset="-122"/>
              </a:rPr>
              <a:t>本通知自下发之日起实行</a:t>
            </a:r>
            <a:r>
              <a:rPr lang="zh-CN" altLang="zh-CN" sz="2800" dirty="0">
                <a:latin typeface="黑体" panose="02010609060101010101" pitchFamily="49" charset="-122"/>
                <a:ea typeface="黑体" panose="02010609060101010101" pitchFamily="49" charset="-122"/>
              </a:rPr>
              <a:t>”“</a:t>
            </a:r>
            <a:r>
              <a:rPr lang="zh-CN" altLang="zh-CN" sz="2800" dirty="0">
                <a:solidFill>
                  <a:srgbClr val="FF0000"/>
                </a:solidFill>
                <a:latin typeface="黑体" panose="02010609060101010101" pitchFamily="49" charset="-122"/>
                <a:ea typeface="黑体" panose="02010609060101010101" pitchFamily="49" charset="-122"/>
              </a:rPr>
              <a:t>以上通知，望认真贯彻执行</a:t>
            </a:r>
            <a:r>
              <a:rPr lang="zh-CN" altLang="zh-CN" sz="2800" dirty="0">
                <a:latin typeface="黑体" panose="02010609060101010101" pitchFamily="49" charset="-122"/>
                <a:ea typeface="黑体" panose="02010609060101010101" pitchFamily="49" charset="-122"/>
              </a:rPr>
              <a:t>”等，也可不写。</a:t>
            </a:r>
            <a:endParaRPr lang="zh-CN" altLang="zh-CN" sz="2800" dirty="0">
              <a:latin typeface="黑体" panose="02010609060101010101" pitchFamily="49" charset="-122"/>
              <a:ea typeface="黑体" panose="02010609060101010101" pitchFamily="49" charset="-122"/>
            </a:endParaRPr>
          </a:p>
        </p:txBody>
      </p:sp>
    </p:spTree>
  </p:cSld>
  <p:clrMapOvr>
    <a:masterClrMapping/>
  </p:clrMapOvr>
  <p:transition advTm="10000"/>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4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63843" name="内容占位符 2"/>
          <p:cNvSpPr>
            <a:spLocks noGrp="1"/>
          </p:cNvSpPr>
          <p:nvPr>
            <p:custDataLst>
              <p:tags r:id="rId2"/>
            </p:custDataLst>
          </p:nvPr>
        </p:nvSpPr>
        <p:spPr>
          <a:xfrm>
            <a:off x="1403350" y="549275"/>
            <a:ext cx="5048250" cy="5661025"/>
          </a:xfrm>
          <a:prstGeom prst="rect">
            <a:avLst/>
          </a:prstGeom>
          <a:noFill/>
          <a:ln w="9525">
            <a:noFill/>
          </a:ln>
        </p:spPr>
        <p:txBody>
          <a:bodyPr/>
          <a:p>
            <a:pPr eaLnBrk="0" hangingPunct="0">
              <a:spcBef>
                <a:spcPct val="20000"/>
              </a:spcBef>
            </a:pP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4</a:t>
            </a:r>
            <a:r>
              <a:rPr lang="zh-CN" altLang="zh-CN" sz="2800" dirty="0">
                <a:latin typeface="黑体" panose="02010609060101010101" pitchFamily="49" charset="-122"/>
                <a:ea typeface="黑体" panose="02010609060101010101" pitchFamily="49" charset="-122"/>
              </a:rPr>
              <a:t>）</a:t>
            </a:r>
            <a:r>
              <a:rPr lang="zh-CN" altLang="zh-CN" sz="2800" dirty="0">
                <a:solidFill>
                  <a:srgbClr val="FF0000"/>
                </a:solidFill>
                <a:latin typeface="黑体" panose="02010609060101010101" pitchFamily="49" charset="-122"/>
                <a:ea typeface="黑体" panose="02010609060101010101" pitchFamily="49" charset="-122"/>
              </a:rPr>
              <a:t>会议性通知</a:t>
            </a:r>
            <a:r>
              <a:rPr lang="zh-CN" altLang="zh-CN" sz="2800" dirty="0">
                <a:latin typeface="黑体" panose="02010609060101010101" pitchFamily="49" charset="-122"/>
                <a:ea typeface="黑体" panose="02010609060101010101" pitchFamily="49" charset="-122"/>
              </a:rPr>
              <a:t>。开头部分一般应交代开会的原因、目的、召开会议的机关、会议名称等，然后用“</a:t>
            </a:r>
            <a:r>
              <a:rPr lang="zh-CN" altLang="zh-CN" sz="2800" dirty="0">
                <a:solidFill>
                  <a:srgbClr val="FF0000"/>
                </a:solidFill>
                <a:latin typeface="黑体" panose="02010609060101010101" pitchFamily="49" charset="-122"/>
                <a:ea typeface="黑体" panose="02010609060101010101" pitchFamily="49" charset="-122"/>
              </a:rPr>
              <a:t>现将会议有关事项通知如下</a:t>
            </a:r>
            <a:r>
              <a:rPr lang="zh-CN" altLang="zh-CN" sz="2800" dirty="0">
                <a:latin typeface="黑体" panose="02010609060101010101" pitchFamily="49" charset="-122"/>
                <a:ea typeface="黑体" panose="02010609060101010101" pitchFamily="49" charset="-122"/>
              </a:rPr>
              <a:t>”等惯用语句过渡到下文；主体部分宜分条列项交代会议内容和任务、会议起止时间、会议地点、与会人员的条件和人数、报到时间及地点、与会人员需携带材料等内容；结束语可以不写，也可以用“</a:t>
            </a:r>
            <a:r>
              <a:rPr lang="zh-CN" altLang="zh-CN" sz="2800" dirty="0">
                <a:solidFill>
                  <a:srgbClr val="FF0000"/>
                </a:solidFill>
                <a:latin typeface="黑体" panose="02010609060101010101" pitchFamily="49" charset="-122"/>
                <a:ea typeface="黑体" panose="02010609060101010101" pitchFamily="49" charset="-122"/>
              </a:rPr>
              <a:t>特此通知</a:t>
            </a:r>
            <a:r>
              <a:rPr lang="zh-CN" altLang="zh-CN" sz="2800" dirty="0">
                <a:latin typeface="黑体" panose="02010609060101010101" pitchFamily="49" charset="-122"/>
                <a:ea typeface="黑体" panose="02010609060101010101" pitchFamily="49" charset="-122"/>
              </a:rPr>
              <a:t>”等惯用语结尾。</a:t>
            </a:r>
            <a:endParaRPr lang="zh-CN" altLang="zh-CN" sz="2800" dirty="0">
              <a:latin typeface="黑体" panose="02010609060101010101" pitchFamily="49" charset="-122"/>
              <a:ea typeface="黑体" panose="02010609060101010101" pitchFamily="49" charset="-122"/>
            </a:endParaRPr>
          </a:p>
        </p:txBody>
      </p:sp>
      <p:pic>
        <p:nvPicPr>
          <p:cNvPr id="163844" name="图片 3" descr="20170515170126483001_s"/>
          <p:cNvPicPr>
            <a:picLocks noChangeAspect="1"/>
          </p:cNvPicPr>
          <p:nvPr/>
        </p:nvPicPr>
        <p:blipFill>
          <a:blip r:embed="rId3"/>
          <a:stretch>
            <a:fillRect/>
          </a:stretch>
        </p:blipFill>
        <p:spPr>
          <a:xfrm>
            <a:off x="6451600" y="2060575"/>
            <a:ext cx="2052638" cy="282257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a:xfrm>
            <a:off x="1579563" y="434975"/>
            <a:ext cx="6948488" cy="2278063"/>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a:ln>
                  <a:noFill/>
                </a:ln>
                <a:solidFill>
                  <a:srgbClr val="7030A0"/>
                </a:solidFill>
                <a:effectLst/>
                <a:uLnTx/>
                <a:uFillTx/>
                <a:latin typeface="楷体" panose="02010609060101010101" pitchFamily="49" charset="-122"/>
                <a:ea typeface="楷体" panose="02010609060101010101" pitchFamily="49" charset="-122"/>
                <a:cs typeface="楷体" panose="02010609060101010101" pitchFamily="49" charset="-122"/>
              </a:rPr>
              <a:t>2.</a:t>
            </a:r>
            <a:r>
              <a:rPr kumimoji="0" lang="zh-CN" altLang="en-US" sz="2800" b="1" i="0" u="none" strike="noStrike" kern="0" cap="none" spc="0" normalizeH="0" baseline="0" noProof="1">
                <a:ln>
                  <a:noFill/>
                </a:ln>
                <a:solidFill>
                  <a:srgbClr val="7030A0"/>
                </a:solidFill>
                <a:effectLst/>
                <a:uLnTx/>
                <a:uFillTx/>
                <a:latin typeface="楷体" panose="02010609060101010101" pitchFamily="49" charset="-122"/>
                <a:ea typeface="楷体" panose="02010609060101010101" pitchFamily="49" charset="-122"/>
                <a:cs typeface="楷体" panose="02010609060101010101" pitchFamily="49" charset="-122"/>
              </a:rPr>
              <a:t>秦汉时期</a:t>
            </a:r>
            <a:r>
              <a:rPr kumimoji="0" lang="en-US" altLang="zh-CN" sz="2800" b="1" i="0" u="none" strike="noStrike" kern="0" cap="none" spc="0" normalizeH="0" baseline="0" noProof="1">
                <a:ln>
                  <a:noFill/>
                </a:ln>
                <a:solidFill>
                  <a:srgbClr val="7030A0"/>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zh-CN" altLang="en-US" sz="2800" b="1" i="0" u="none" strike="noStrike" kern="0" cap="none" spc="0" normalizeH="0" baseline="0" noProof="1">
                <a:ln>
                  <a:noFill/>
                </a:ln>
                <a:solidFill>
                  <a:srgbClr val="7030A0"/>
                </a:solidFill>
                <a:effectLst/>
                <a:uLnTx/>
                <a:uFillTx/>
                <a:latin typeface="楷体" panose="02010609060101010101" pitchFamily="49" charset="-122"/>
                <a:ea typeface="楷体" panose="02010609060101010101" pitchFamily="49" charset="-122"/>
                <a:cs typeface="楷体" panose="02010609060101010101" pitchFamily="49" charset="-122"/>
              </a:rPr>
              <a:t>应用文的发展期</a:t>
            </a:r>
            <a:endParaRPr kumimoji="0" lang="zh-CN" altLang="en-US" sz="2800" b="0" i="0" u="none" strike="noStrike" kern="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秦统一中国后，朝廷下令统一文字，同时也统一了文书体例。两汉时期，应用文的文体分类更加细致，体式更加规范。</a:t>
            </a:r>
            <a:r>
              <a:rPr kumimoji="0" lang="en-US" altLang="zh-CN"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r>
              <a:rPr kumimoji="0" lang="zh-CN" altLang="en-US" sz="28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公文</a:t>
            </a:r>
            <a:r>
              <a:rPr kumimoji="0" lang="en-US" altLang="zh-CN"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a:t>
            </a: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一词也在这一时期出现。</a:t>
            </a:r>
            <a:endPar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5427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内容占位符 2"/>
          <p:cNvSpPr>
            <a:spLocks noGrp="1"/>
          </p:cNvSpPr>
          <p:nvPr/>
        </p:nvSpPr>
        <p:spPr>
          <a:xfrm>
            <a:off x="1524000" y="3154363"/>
            <a:ext cx="7061200" cy="2586038"/>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a:ln>
                  <a:noFill/>
                </a:ln>
                <a:solidFill>
                  <a:srgbClr val="7030A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3.魏晋南北朝时期——应用文的建构期</a:t>
            </a:r>
            <a:endParaRPr kumimoji="0" lang="zh-CN" altLang="en-US" sz="2800" b="1" i="0" u="none" strike="noStrike" kern="0" cap="none" spc="0" normalizeH="0" baseline="0" noProof="1">
              <a:ln>
                <a:noFill/>
              </a:ln>
              <a:solidFill>
                <a:srgbClr val="7030A0"/>
              </a:solidFill>
              <a:effectLst/>
              <a:uLnTx/>
              <a:uFillTx/>
              <a:latin typeface="楷体" panose="02010609060101010101" pitchFamily="49" charset="-122"/>
              <a:ea typeface="楷体" panose="02010609060101010101" pitchFamily="49" charset="-122"/>
              <a:cs typeface="楷体" panose="02010609060101010101" pitchFamily="49"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应用文的分类更为全面，表达方式、篇章结构和撰写制度更为完善，出现了不少脍炙人口的名篇。南朝刘勰的</a:t>
            </a:r>
            <a:r>
              <a:rPr kumimoji="0" lang="zh-CN" altLang="en-US" sz="28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《文心雕龙》</a:t>
            </a: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奠定了我国古代应用文写作的理论基础。</a:t>
            </a:r>
            <a:endParaRPr kumimoji="0" lang="zh-CN" altLang="en-US" sz="28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p:txBody>
      </p:sp>
    </p:spTree>
  </p:cSld>
  <p:clrMapOvr>
    <a:masterClrMapping/>
  </p:clrMapOvr>
  <p:transition advTm="10000"/>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4866"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13666" name="内容占位符 2"/>
          <p:cNvSpPr>
            <a:spLocks noGrp="1"/>
          </p:cNvSpPr>
          <p:nvPr>
            <p:custDataLst>
              <p:tags r:id="rId2"/>
            </p:custDataLst>
          </p:nvPr>
        </p:nvSpPr>
        <p:spPr>
          <a:xfrm>
            <a:off x="1476375" y="333375"/>
            <a:ext cx="7323138" cy="5995988"/>
          </a:xfrm>
          <a:prstGeom prst="rect">
            <a:avLst/>
          </a:prstGeom>
          <a:noFill/>
          <a:ln w="9525">
            <a:noFill/>
          </a:ln>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5</a:t>
            </a: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任免或聘用性通知</a:t>
            </a: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。通知缘由应写清任免或聘用的决定机关或会议、依据文件等；通知事项要写清任免或聘用的时间，特别要写明任免与聘任人员的具体职务；结束语可采用特定结束语“</a:t>
            </a:r>
            <a:r>
              <a:rPr kumimoji="0" 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特此通知</a:t>
            </a: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”，也可不写。</a:t>
            </a:r>
            <a:endPar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6</a:t>
            </a:r>
            <a:r>
              <a:rPr kumimoji="0" lang="zh-CN" altLang="en-US"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事务性通知</a:t>
            </a: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。通知缘由可以交代通知的目的、依据，再用“</a:t>
            </a:r>
            <a:r>
              <a:rPr kumimoji="0" 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现将有关事项通知如下</a:t>
            </a: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”过渡到下文；通知事项应交代需要知晓或办理的事项、完成时间以及相关要求等；结束语可以提出执行要求，或者用“</a:t>
            </a:r>
            <a:r>
              <a:rPr kumimoji="0" 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特此通知</a:t>
            </a: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”作结，亦可不写。</a:t>
            </a:r>
            <a:endPar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4.落款</a:t>
            </a:r>
            <a:endParaRPr kumimoji="0" lang="zh-CN" altLang="en-US"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包括发文机关署名、印章与成文日期。</a:t>
            </a:r>
            <a:endPar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内容占位符 2"/>
          <p:cNvSpPr>
            <a:spLocks noGrp="1"/>
          </p:cNvSpPr>
          <p:nvPr>
            <p:ph idx="1"/>
          </p:nvPr>
        </p:nvSpPr>
        <p:spPr>
          <a:xfrm>
            <a:off x="1631950" y="896938"/>
            <a:ext cx="6969125" cy="2697162"/>
          </a:xfrm>
        </p:spPr>
        <p:txBody>
          <a:bodyPr vert="horz" wrap="square" lIns="91440" tIns="45720" rIns="91440" bIns="45720" anchor="t" anchorCtr="0"/>
          <a:p>
            <a:pPr marL="0" indent="0">
              <a:buNone/>
            </a:pPr>
            <a:r>
              <a:rPr lang="zh-CN" altLang="en-US" sz="2800" b="1" dirty="0">
                <a:latin typeface="黑体" panose="02010609060101010101" pitchFamily="49" charset="-122"/>
                <a:ea typeface="黑体" panose="02010609060101010101" pitchFamily="49" charset="-122"/>
              </a:rPr>
              <a:t>（二）通知的写作要求</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对象应明确</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2.类型应准确</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3.事项应周全</a:t>
            </a:r>
            <a:endParaRPr lang="en-US" altLang="zh-CN"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4.用语应恰当</a:t>
            </a:r>
            <a:endParaRPr lang="en-US" altLang="zh-CN" sz="2800" dirty="0">
              <a:solidFill>
                <a:srgbClr val="7030A0"/>
              </a:solidFill>
              <a:latin typeface="黑体" panose="02010609060101010101" pitchFamily="49" charset="-122"/>
              <a:ea typeface="黑体" panose="02010609060101010101" pitchFamily="49" charset="-122"/>
            </a:endParaRPr>
          </a:p>
          <a:p>
            <a:pPr marL="0" indent="0">
              <a:buNone/>
            </a:pPr>
            <a:endParaRPr lang="zh-CN" altLang="en-US" sz="2800" dirty="0">
              <a:solidFill>
                <a:srgbClr val="7030A0"/>
              </a:solidFill>
              <a:latin typeface="黑体" panose="02010609060101010101" pitchFamily="49" charset="-122"/>
              <a:ea typeface="黑体" panose="02010609060101010101" pitchFamily="49" charset="-122"/>
            </a:endParaRPr>
          </a:p>
        </p:txBody>
      </p:sp>
      <p:pic>
        <p:nvPicPr>
          <p:cNvPr id="16589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65892" name="图片 3" descr="2b5b224e286b152329731c6c350d4590"/>
          <p:cNvPicPr>
            <a:picLocks noChangeAspect="1"/>
          </p:cNvPicPr>
          <p:nvPr/>
        </p:nvPicPr>
        <p:blipFill>
          <a:blip r:embed="rId2"/>
          <a:stretch>
            <a:fillRect/>
          </a:stretch>
        </p:blipFill>
        <p:spPr>
          <a:xfrm>
            <a:off x="5038725" y="1773238"/>
            <a:ext cx="2695575" cy="3798887"/>
          </a:xfrm>
          <a:prstGeom prst="rect">
            <a:avLst/>
          </a:prstGeom>
          <a:noFill/>
          <a:ln w="9525" cap="flat" cmpd="sng">
            <a:solidFill>
              <a:srgbClr val="0070C0"/>
            </a:solidFill>
            <a:prstDash val="solid"/>
            <a:round/>
            <a:headEnd type="none" w="med" len="med"/>
            <a:tailEnd type="none" w="med" len="med"/>
          </a:ln>
        </p:spPr>
      </p:pic>
      <p:pic>
        <p:nvPicPr>
          <p:cNvPr id="165893" name="Picture 8" descr="OF032"/>
          <p:cNvPicPr>
            <a:picLocks noChangeAspect="1"/>
          </p:cNvPicPr>
          <p:nvPr/>
        </p:nvPicPr>
        <p:blipFill>
          <a:blip r:embed="rId3"/>
          <a:stretch>
            <a:fillRect/>
          </a:stretch>
        </p:blipFill>
        <p:spPr>
          <a:xfrm>
            <a:off x="1763713" y="4724400"/>
            <a:ext cx="2106612" cy="1557338"/>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标题 1"/>
          <p:cNvSpPr>
            <a:spLocks noGrp="1"/>
          </p:cNvSpPr>
          <p:nvPr>
            <p:ph type="title"/>
          </p:nvPr>
        </p:nvSpPr>
        <p:spPr>
          <a:xfrm>
            <a:off x="1143000" y="274638"/>
            <a:ext cx="7543800" cy="939800"/>
          </a:xfrm>
        </p:spPr>
        <p:txBody>
          <a:bodyPr vert="horz" wrap="square" lIns="91440" tIns="45720" rIns="91440" bIns="45720" anchor="ctr" anchorCtr="0"/>
          <a:p>
            <a:r>
              <a:rPr lang="zh-CN" altLang="en-US" sz="2400" b="1" dirty="0">
                <a:solidFill>
                  <a:srgbClr val="000066"/>
                </a:solidFill>
                <a:latin typeface="Times New Roman" panose="02020603050405020304" pitchFamily="18" charset="0"/>
              </a:rPr>
              <a:t>练习：下面的会议通知有四处错误，请一一指出。</a:t>
            </a:r>
            <a:br>
              <a:rPr lang="en-US" altLang="zh-CN" b="1" dirty="0">
                <a:solidFill>
                  <a:srgbClr val="000066"/>
                </a:solidFill>
                <a:latin typeface="Times New Roman" panose="02020603050405020304" pitchFamily="18" charset="0"/>
              </a:rPr>
            </a:br>
            <a:endParaRPr lang="zh-CN" altLang="en-US" dirty="0"/>
          </a:p>
        </p:txBody>
      </p:sp>
      <p:sp>
        <p:nvSpPr>
          <p:cNvPr id="166915" name="内容占位符 2"/>
          <p:cNvSpPr>
            <a:spLocks noGrp="1"/>
          </p:cNvSpPr>
          <p:nvPr>
            <p:ph idx="1"/>
          </p:nvPr>
        </p:nvSpPr>
        <p:spPr>
          <a:xfrm>
            <a:off x="1428750" y="785813"/>
            <a:ext cx="7258050" cy="4257675"/>
          </a:xfrm>
        </p:spPr>
        <p:txBody>
          <a:bodyPr vert="horz" wrap="square" lIns="91440" tIns="45720" rIns="91440" bIns="45720" anchor="t" anchorCtr="0"/>
          <a:p>
            <a:pPr eaLnBrk="1" hangingPunct="1">
              <a:lnSpc>
                <a:spcPts val="4100"/>
              </a:lnSpc>
              <a:spcBef>
                <a:spcPct val="50000"/>
              </a:spcBef>
            </a:pPr>
            <a:br>
              <a:rPr lang="zh-CN" altLang="en-US" sz="2400" b="1" dirty="0">
                <a:solidFill>
                  <a:srgbClr val="000066"/>
                </a:solidFill>
                <a:latin typeface="Times New Roman" panose="02020603050405020304" pitchFamily="18" charset="0"/>
              </a:rPr>
            </a:br>
            <a:r>
              <a:rPr lang="zh-CN" altLang="en-US" sz="2400" b="1" dirty="0">
                <a:solidFill>
                  <a:srgbClr val="000066"/>
                </a:solidFill>
                <a:latin typeface="Times New Roman" panose="02020603050405020304" pitchFamily="18" charset="0"/>
              </a:rPr>
              <a:t>　　　　</a:t>
            </a:r>
            <a:r>
              <a:rPr lang="zh-CN" altLang="en-US" sz="2400" b="1" dirty="0">
                <a:solidFill>
                  <a:srgbClr val="000066"/>
                </a:solidFill>
                <a:latin typeface="楷体_GB2312"/>
                <a:ea typeface="楷体_GB2312"/>
              </a:rPr>
              <a:t>　　　　通  知</a:t>
            </a:r>
            <a:br>
              <a:rPr lang="zh-CN" altLang="en-US" sz="2400" b="1" dirty="0">
                <a:solidFill>
                  <a:srgbClr val="000066"/>
                </a:solidFill>
                <a:latin typeface="楷体_GB2312"/>
                <a:ea typeface="楷体_GB2312"/>
              </a:rPr>
            </a:br>
            <a:r>
              <a:rPr lang="zh-CN" altLang="en-US" sz="2400" b="1" dirty="0">
                <a:solidFill>
                  <a:srgbClr val="000066"/>
                </a:solidFill>
                <a:latin typeface="楷体_GB2312"/>
                <a:ea typeface="楷体_GB2312"/>
              </a:rPr>
              <a:t>　　研究决定，本星期六下午第二节课后分年级召开各班学生代表会议，收集对各科教学的意见。希各班派代表按时参加会议。</a:t>
            </a:r>
            <a:br>
              <a:rPr lang="zh-CN" altLang="en-US" sz="2400" b="1" dirty="0">
                <a:solidFill>
                  <a:srgbClr val="000066"/>
                </a:solidFill>
                <a:latin typeface="楷体_GB2312"/>
                <a:ea typeface="楷体_GB2312"/>
              </a:rPr>
            </a:br>
            <a:r>
              <a:rPr lang="zh-CN" altLang="en-US" sz="2400" b="1" dirty="0">
                <a:solidFill>
                  <a:srgbClr val="000066"/>
                </a:solidFill>
                <a:latin typeface="楷体_GB2312"/>
                <a:ea typeface="楷体_GB2312"/>
              </a:rPr>
              <a:t>　　此致</a:t>
            </a:r>
            <a:br>
              <a:rPr lang="zh-CN" altLang="en-US" sz="2400" b="1" dirty="0">
                <a:solidFill>
                  <a:srgbClr val="000066"/>
                </a:solidFill>
                <a:latin typeface="楷体_GB2312"/>
                <a:ea typeface="楷体_GB2312"/>
              </a:rPr>
            </a:br>
            <a:r>
              <a:rPr lang="zh-CN" altLang="en-US" sz="2400" b="1" dirty="0">
                <a:solidFill>
                  <a:srgbClr val="000066"/>
                </a:solidFill>
                <a:latin typeface="楷体_GB2312"/>
                <a:ea typeface="楷体_GB2312"/>
              </a:rPr>
              <a:t>敬礼</a:t>
            </a:r>
            <a:br>
              <a:rPr lang="zh-CN" altLang="en-US" sz="2400" b="1" dirty="0">
                <a:solidFill>
                  <a:srgbClr val="000066"/>
                </a:solidFill>
                <a:latin typeface="楷体_GB2312"/>
                <a:ea typeface="楷体_GB2312"/>
              </a:rPr>
            </a:br>
            <a:r>
              <a:rPr lang="zh-CN" altLang="en-US" sz="2400" b="1" dirty="0">
                <a:solidFill>
                  <a:srgbClr val="000066"/>
                </a:solidFill>
                <a:latin typeface="楷体_GB2312"/>
                <a:ea typeface="楷体_GB2312"/>
              </a:rPr>
              <a:t>　　　　　　　　　　教务处　</a:t>
            </a:r>
            <a:r>
              <a:rPr lang="en-US" altLang="zh-CN" sz="2400" b="1" dirty="0">
                <a:solidFill>
                  <a:srgbClr val="000066"/>
                </a:solidFill>
                <a:latin typeface="楷体_GB2312"/>
                <a:ea typeface="楷体_GB2312"/>
              </a:rPr>
              <a:t>12</a:t>
            </a:r>
            <a:r>
              <a:rPr lang="zh-CN" altLang="en-US" sz="2400" b="1" dirty="0">
                <a:solidFill>
                  <a:srgbClr val="000066"/>
                </a:solidFill>
                <a:latin typeface="楷体_GB2312"/>
                <a:ea typeface="楷体_GB2312"/>
              </a:rPr>
              <a:t>月</a:t>
            </a:r>
            <a:r>
              <a:rPr lang="en-US" altLang="zh-CN" sz="2400" b="1" dirty="0">
                <a:solidFill>
                  <a:srgbClr val="000066"/>
                </a:solidFill>
                <a:latin typeface="楷体_GB2312"/>
                <a:ea typeface="楷体_GB2312"/>
              </a:rPr>
              <a:t>20</a:t>
            </a:r>
            <a:r>
              <a:rPr lang="zh-CN" altLang="en-US" sz="2400" b="1" dirty="0">
                <a:solidFill>
                  <a:srgbClr val="000066"/>
                </a:solidFill>
                <a:latin typeface="楷体_GB2312"/>
                <a:ea typeface="楷体_GB2312"/>
              </a:rPr>
              <a:t>日 </a:t>
            </a:r>
            <a:endParaRPr lang="zh-CN" altLang="en-US" sz="2400" b="1" dirty="0">
              <a:solidFill>
                <a:srgbClr val="000066"/>
              </a:solidFill>
              <a:latin typeface="楷体_GB2312"/>
              <a:ea typeface="楷体_GB2312"/>
            </a:endParaRPr>
          </a:p>
          <a:p>
            <a:endParaRPr lang="zh-CN" altLang="en-US" sz="2400" dirty="0"/>
          </a:p>
        </p:txBody>
      </p:sp>
    </p:spTree>
  </p:cSld>
  <p:clrMapOvr>
    <a:masterClrMapping/>
  </p:clrMapOvr>
  <p:transition advTm="10000"/>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标题 1"/>
          <p:cNvSpPr>
            <a:spLocks noGrp="1"/>
          </p:cNvSpPr>
          <p:nvPr>
            <p:ph type="title"/>
          </p:nvPr>
        </p:nvSpPr>
        <p:spPr>
          <a:xfrm>
            <a:off x="1357313" y="274638"/>
            <a:ext cx="7329487" cy="939800"/>
          </a:xfrm>
        </p:spPr>
        <p:txBody>
          <a:bodyPr vert="horz" wrap="square" lIns="91440" tIns="45720" rIns="91440" bIns="45720" anchor="ctr" anchorCtr="0"/>
          <a:p>
            <a:pPr algn="l"/>
            <a:r>
              <a:rPr lang="zh-CN" altLang="en-US" sz="2400" dirty="0"/>
              <a:t>病文分析</a:t>
            </a:r>
            <a:endParaRPr lang="zh-CN" altLang="en-US" sz="2400" dirty="0"/>
          </a:p>
        </p:txBody>
      </p:sp>
      <p:sp>
        <p:nvSpPr>
          <p:cNvPr id="167939" name="内容占位符 2"/>
          <p:cNvSpPr>
            <a:spLocks noGrp="1"/>
          </p:cNvSpPr>
          <p:nvPr>
            <p:ph idx="1"/>
          </p:nvPr>
        </p:nvSpPr>
        <p:spPr>
          <a:xfrm>
            <a:off x="1285875" y="1143000"/>
            <a:ext cx="7572375" cy="4400550"/>
          </a:xfrm>
        </p:spPr>
        <p:txBody>
          <a:bodyPr vert="horz" wrap="square" lIns="91440" tIns="45720" rIns="91440" bIns="45720" anchor="t" anchorCtr="0"/>
          <a:p>
            <a:pPr marL="0" indent="0" eaLnBrk="1" hangingPunct="1">
              <a:buFont typeface="Wingdings" panose="05000000000000000000" pitchFamily="2" charset="2"/>
              <a:buNone/>
            </a:pPr>
            <a:r>
              <a:rPr lang="en-US" altLang="zh-CN" sz="2000" dirty="0"/>
              <a:t>                                 </a:t>
            </a:r>
            <a:r>
              <a:rPr lang="en-US" altLang="zh-CN" sz="2000" b="1" dirty="0"/>
              <a:t>梁溪县卫生局《会议通知》  </a:t>
            </a:r>
            <a:endParaRPr lang="en-US" altLang="zh-CN" sz="2000" b="1" dirty="0"/>
          </a:p>
          <a:p>
            <a:pPr marL="0" indent="0" eaLnBrk="1" hangingPunct="1">
              <a:buFont typeface="Wingdings" panose="05000000000000000000" pitchFamily="2" charset="2"/>
              <a:buNone/>
            </a:pPr>
            <a:r>
              <a:rPr lang="en-US" altLang="zh-CN" sz="2000" b="1" dirty="0"/>
              <a:t>全县各食品加工行业：  </a:t>
            </a:r>
            <a:endParaRPr lang="en-US" altLang="zh-CN" sz="2000" b="1" dirty="0"/>
          </a:p>
          <a:p>
            <a:pPr marL="0" indent="0" eaLnBrk="1" hangingPunct="1">
              <a:buFont typeface="Wingdings" panose="05000000000000000000" pitchFamily="2" charset="2"/>
              <a:buNone/>
            </a:pPr>
            <a:r>
              <a:rPr lang="en-US" altLang="zh-CN" sz="2000" b="1" dirty="0"/>
              <a:t>       根据上级关于对食品加工行业的卫生状况进行一次全面大检查的通知精神，决定召开我县食品加工卫生工作会议，部署卫生检查工作，现将有关事项通知如下： </a:t>
            </a:r>
            <a:endParaRPr lang="en-US" altLang="zh-CN" sz="2000" b="1" dirty="0"/>
          </a:p>
          <a:p>
            <a:pPr marL="0" indent="0" eaLnBrk="1" hangingPunct="1">
              <a:buFont typeface="Wingdings" panose="05000000000000000000" pitchFamily="2" charset="2"/>
              <a:buNone/>
            </a:pPr>
            <a:r>
              <a:rPr lang="en-US" altLang="zh-CN" sz="2000" b="1" dirty="0"/>
              <a:t>        一、会议时间：2009年10月25日至26日。10月24日下午两时至五时报到。  </a:t>
            </a:r>
            <a:endParaRPr lang="en-US" altLang="zh-CN" sz="2000" b="1" dirty="0"/>
          </a:p>
          <a:p>
            <a:pPr marL="0" indent="0" eaLnBrk="1" hangingPunct="1">
              <a:buFont typeface="Wingdings" panose="05000000000000000000" pitchFamily="2" charset="2"/>
              <a:buNone/>
            </a:pPr>
            <a:r>
              <a:rPr lang="en-US" altLang="zh-CN" sz="2000" b="1" dirty="0"/>
              <a:t>        二、参加会议人员：全县各食品加工单位来一名负责人，各乡、镇及县工商联请派出一名代表列席会议。  </a:t>
            </a:r>
            <a:endParaRPr lang="en-US" altLang="zh-CN" sz="2000" b="1" dirty="0"/>
          </a:p>
          <a:p>
            <a:pPr marL="0" indent="0" eaLnBrk="1" hangingPunct="1">
              <a:buFont typeface="Wingdings" panose="05000000000000000000" pitchFamily="2" charset="2"/>
              <a:buNone/>
            </a:pPr>
            <a:r>
              <a:rPr lang="en-US" altLang="zh-CN" sz="2000" b="1" dirty="0"/>
              <a:t>        三、住宿费回单位报销，伙食费个人自理，按有关财政规定给以补助。</a:t>
            </a:r>
            <a:endParaRPr lang="en-US" altLang="zh-CN" sz="2000" b="1" dirty="0"/>
          </a:p>
          <a:p>
            <a:pPr marL="0" indent="0" eaLnBrk="1" hangingPunct="1">
              <a:buFont typeface="Wingdings" panose="05000000000000000000" pitchFamily="2" charset="2"/>
              <a:buNone/>
            </a:pPr>
            <a:r>
              <a:rPr lang="en-US" altLang="zh-CN" sz="2000" b="1" dirty="0"/>
              <a:t>                                                                    梁溪县卫生局（公章）</a:t>
            </a:r>
            <a:endParaRPr lang="en-US" altLang="zh-CN" sz="2000" b="1" dirty="0"/>
          </a:p>
          <a:p>
            <a:pPr marL="0" indent="0" eaLnBrk="1" hangingPunct="1">
              <a:buFont typeface="Wingdings" panose="05000000000000000000" pitchFamily="2" charset="2"/>
              <a:buNone/>
            </a:pPr>
            <a:r>
              <a:rPr lang="en-US" altLang="zh-CN" sz="2000" b="1" dirty="0"/>
              <a:t>                                                                           2009年9月28日   </a:t>
            </a:r>
            <a:endParaRPr lang="zh-CN" altLang="en-US" sz="2000" dirty="0"/>
          </a:p>
        </p:txBody>
      </p:sp>
    </p:spTree>
  </p:cSld>
  <p:clrMapOvr>
    <a:masterClrMapping/>
  </p:clrMapOvr>
  <p:transition advTm="10000"/>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a:xfrm>
            <a:off x="1428750" y="142875"/>
            <a:ext cx="7572375" cy="5857875"/>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分析：</a:t>
            </a: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1.</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标题：只用“会议通知”就好，去掉“梁溪县卫生局”和书名号</a:t>
            </a:r>
            <a:endPar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2.</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正文第一行开头应该空两格  </a:t>
            </a:r>
            <a:endPar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3.“</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关于对食品加工行业的卫生状况进行一次全面大检查的通知”这个感觉是一个文件的名称，加上书名号，变成</a:t>
            </a: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关于对食品加工行业的卫生状况进行一次全面大检查的通知</a:t>
            </a: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 </a:t>
            </a:r>
            <a:endPar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4."</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现将有关事项通知如下</a:t>
            </a: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单独列一行  </a:t>
            </a:r>
            <a:endPar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5.</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报到日期应该单独拿出来列一项：报到日期：</a:t>
            </a: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10</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月</a:t>
            </a: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24</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日</a:t>
            </a: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14</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00—17</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00 </a:t>
            </a:r>
            <a:endPar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6.“</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参加会议人员”这一条写的太过口语化，公文要严谨，  可改成：二、与会人员：全县各食品加工单位负责人</a:t>
            </a: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1</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名，各乡、镇及县工商联代表</a:t>
            </a: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1</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名。 </a:t>
            </a:r>
            <a:endPar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7.“</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三、住宿费回单位报销，伙食费个人自理，按有关财政规定给以补助。”也太口语化， 可改为：三、费用报销：伙食费个人自理，住宿费各相关单位按有关财政规定补助。 </a:t>
            </a:r>
            <a:endPar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8.</a:t>
            </a:r>
            <a:r>
              <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落款和时间格式不对，应该靠右。</a:t>
            </a:r>
            <a:endParaRPr kumimoji="0" lang="zh-CN" altLang="en-US" sz="2000" b="0"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Tm="10000"/>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bwMode="auto">
          <a:xfrm>
            <a:off x="1357290" y="428604"/>
            <a:ext cx="7572428" cy="5143536"/>
          </a:xfrm>
          <a:solidFill>
            <a:schemeClr val="accent1"/>
          </a:solidFill>
          <a:ln>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2800" b="1" i="0" u="none" strike="noStrike" kern="0" cap="none" spc="0" normalizeH="0" baseline="0" noProof="1" smtClean="0">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28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××省人力资源和社会保障厅准备召开全省专业技术人员管理工作会议，会议地点在</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××市，参加会议的人员是各设区市人保局分管副局长、专技科长等人员。会议主要内容是传达学习全国专业技术人才工作座谈会精神，总结交流</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2020</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年专技人员管理工作，研究部署</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2021</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年及今后一个时期的职称工作。</a:t>
            </a:r>
            <a:endPar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××省人力资源和社会保障厅要拟写一份通知，告知各设区市人力资源社会保障局相关情况。</a:t>
            </a:r>
            <a:endPar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Tm="10000"/>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443349" y="611499"/>
            <a:ext cx="7425695" cy="4930145"/>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任务实施</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在拟写会议通知之前，首先应明确会议的目的，确定会议的具体时间、地点、与会人员、会议主要内容等事项</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标题可拟写为</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省人力资源社会保障厅关于召开专业技术人员管理工作会议的通知</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正文前言应简要说明会议的目的；主体部分应分条列项来介绍会议时间、地点、与会人员、会议内容等事项。</a:t>
            </a:r>
            <a:endPar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结尾可用</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特此通知</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作结束语。</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p:txBody>
      </p:sp>
      <p:pic>
        <p:nvPicPr>
          <p:cNvPr id="17101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203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3075" name="内容占位符 2"/>
          <p:cNvSpPr>
            <a:spLocks noGrp="1"/>
          </p:cNvSpPr>
          <p:nvPr>
            <p:ph idx="1"/>
          </p:nvPr>
        </p:nvSpPr>
        <p:spPr>
          <a:xfrm>
            <a:off x="1184275" y="66675"/>
            <a:ext cx="7934325" cy="6618288"/>
          </a:xfrm>
          <a:solidFill>
            <a:schemeClr val="accent1">
              <a:lumMod val="90000"/>
            </a:schemeClr>
          </a:solidFill>
          <a:ln>
            <a:solidFill>
              <a:srgbClr val="0070C0"/>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20000"/>
              </a:spcBef>
              <a:spcAft>
                <a:spcPct val="0"/>
              </a:spcAft>
              <a:buClrTx/>
              <a:buSzTx/>
              <a:buFontTx/>
              <a:buNone/>
              <a:defRPr/>
            </a:pPr>
            <a:endParaRPr kumimoji="0" lang="en-US" altLang="zh-CN" sz="2400" b="1" i="0" u="none" strike="noStrike" kern="0" cap="none" spc="0" normalizeH="0" baseline="0" noProof="1" smtClean="0">
              <a:ln>
                <a:noFill/>
              </a:ln>
              <a:solidFill>
                <a:schemeClr val="tx1"/>
              </a:solidFill>
              <a:effectLst/>
              <a:uLnTx/>
              <a:uFillTx/>
              <a:latin typeface="宋体" panose="02010600030101010101" pitchFamily="2" charset="-122"/>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400" b="1" i="0" u="none" strike="noStrike" kern="0" cap="none" spc="0" normalizeH="0" baseline="0" noProof="1" smtClean="0">
                <a:ln>
                  <a:noFill/>
                </a:ln>
                <a:solidFill>
                  <a:schemeClr val="tx1"/>
                </a:solidFill>
                <a:effectLst/>
                <a:uLnTx/>
                <a:uFillTx/>
                <a:latin typeface="宋体" panose="02010600030101010101" pitchFamily="2" charset="-122"/>
                <a:ea typeface="+mn-ea"/>
                <a:cs typeface="+mn-cs"/>
              </a:rPr>
              <a:t>××</a:t>
            </a:r>
            <a:r>
              <a:rPr kumimoji="0" lang="zh-CN" altLang="en-US" sz="2400" b="1" i="0" u="none" strike="noStrike" kern="0" cap="none" spc="0" normalizeH="0" baseline="0" noProof="1" smtClean="0">
                <a:ln>
                  <a:noFill/>
                </a:ln>
                <a:solidFill>
                  <a:schemeClr val="tx1"/>
                </a:solidFill>
                <a:effectLst/>
                <a:uLnTx/>
                <a:uFillTx/>
                <a:latin typeface="宋体" panose="02010600030101010101" pitchFamily="2" charset="-122"/>
                <a:ea typeface="+mn-ea"/>
                <a:cs typeface="+mn-cs"/>
              </a:rPr>
              <a:t>省人力资源社会保障厅</a:t>
            </a:r>
            <a:endParaRPr kumimoji="0" lang="zh-CN" altLang="en-US" sz="2400" b="1" i="0" u="none" strike="noStrike" kern="0" cap="none" spc="0" normalizeH="0" baseline="0" noProof="1" smtClean="0">
              <a:ln>
                <a:noFill/>
              </a:ln>
              <a:solidFill>
                <a:schemeClr val="tx1"/>
              </a:solidFill>
              <a:effectLst/>
              <a:uLnTx/>
              <a:uFillTx/>
              <a:latin typeface="宋体" panose="02010600030101010101" pitchFamily="2" charset="-122"/>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defRPr/>
            </a:pPr>
            <a:r>
              <a:rPr kumimoji="0" lang="zh-CN" altLang="en-US" sz="2400" b="1" i="0" u="none" strike="noStrike" kern="0" cap="none" spc="0" normalizeH="0" baseline="0" noProof="1" smtClean="0">
                <a:ln>
                  <a:noFill/>
                </a:ln>
                <a:solidFill>
                  <a:schemeClr val="tx1"/>
                </a:solidFill>
                <a:effectLst/>
                <a:uLnTx/>
                <a:uFillTx/>
                <a:latin typeface="宋体" panose="02010600030101010101" pitchFamily="2" charset="-122"/>
                <a:ea typeface="+mn-ea"/>
                <a:cs typeface="+mn-cs"/>
              </a:rPr>
              <a:t>关于召开专业技术人员管理工作会议的通知</a:t>
            </a:r>
            <a:endParaRPr kumimoji="0" lang="zh-CN" altLang="en-US" sz="2400" b="1" i="0" u="none" strike="noStrike" kern="0" cap="none" spc="0" normalizeH="0" baseline="0" noProof="1" smtClean="0">
              <a:ln>
                <a:noFill/>
              </a:ln>
              <a:solidFill>
                <a:schemeClr val="tx1"/>
              </a:solidFill>
              <a:effectLst/>
              <a:uLnTx/>
              <a:uFillTx/>
              <a:latin typeface="宋体" panose="02010600030101010101" pitchFamily="2" charset="-122"/>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defRPr/>
            </a:pPr>
            <a:endParaRPr kumimoji="0" lang="zh-CN" altLang="en-US" sz="2400" b="1" i="0" u="none" strike="noStrike" kern="0" cap="none" spc="0" normalizeH="0" baseline="0" noProof="1" smtClean="0">
              <a:ln>
                <a:noFill/>
              </a:ln>
              <a:solidFill>
                <a:schemeClr val="tx1"/>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各设区市人力资源和社会保障局，省直及中央驻</a:t>
            </a:r>
            <a:r>
              <a:rPr kumimoji="0" lang="zh-CN" altLang="zh-CN"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××市单位人事处 </a:t>
            </a:r>
            <a:r>
              <a:rPr kumimoji="0" lang="zh-CN"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a:t>
            </a: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为传达学习全国专业技术人才工作座谈会精神，</a:t>
            </a:r>
            <a:r>
              <a:rPr kumimoji="0" lang="zh-CN" altLang="zh-CN"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××省人力资源和社会保障厅经研究，决定召开全省专业技术人员管理工作会议</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a:t>
            </a: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zh-CN"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一、会议时间</a:t>
            </a:r>
            <a:endParaRPr kumimoji="0" lang="zh-CN"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2020</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年</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6</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月</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12</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日上午</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8</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30</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，会期半天。</a:t>
            </a: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二、会议地点</a:t>
            </a: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向阳宾馆（</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××市八一大道</a:t>
            </a:r>
            <a:r>
              <a:rPr kumimoji="0" lang="en-US" altLang="zh-CN"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168</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号，电话：</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a:t>
            </a:r>
            <a:endPar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三、与会人员</a:t>
            </a:r>
            <a:endPar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（一）各设区市人保局分管副局长、专技科长。</a:t>
            </a:r>
            <a:endPar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en-US" altLang="zh-CN"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（二）省直及中央驻</a:t>
            </a:r>
            <a:r>
              <a:rPr kumimoji="0" lang="zh-CN" altLang="zh-CN"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mn-ea"/>
              </a:rPr>
              <a:t>××市单位人事处处长。</a:t>
            </a:r>
            <a:endPar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四、会议内容</a:t>
            </a: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传达学习全国专业技术人才工作座谈会精神，</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总结交流20</a:t>
            </a:r>
            <a:r>
              <a:rPr kumimoji="0" lang="en-US" altLang="zh-CN"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19</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年专技人员管理工作，研究部署20</a:t>
            </a:r>
            <a:r>
              <a:rPr kumimoji="0" lang="en-US" altLang="zh-CN"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20</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年及今后一个时期的职称工作。</a:t>
            </a:r>
            <a:endParaRPr kumimoji="0" lang="zh-CN" altLang="en-US" sz="2000" b="1" i="0" u="none" strike="noStrike" kern="0" cap="none" spc="0" normalizeH="0" baseline="0" noProof="1" smtClean="0">
              <a:ln>
                <a:noFill/>
              </a:ln>
              <a:solidFill>
                <a:schemeClr val="tx1"/>
              </a:solidFill>
              <a:effectLst>
                <a:outerShdw blurRad="38100" dist="38100" dir="2700000" algn="tl">
                  <a:srgbClr val="FFFFFF"/>
                </a:outerShdw>
              </a:effectLst>
              <a:uLnTx/>
              <a:uFillTx/>
              <a:latin typeface="+mn-lt"/>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                                                      </a:t>
            </a:r>
            <a:endPar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endParaRPr>
          </a:p>
        </p:txBody>
      </p:sp>
    </p:spTree>
  </p:cSld>
  <p:clrMapOvr>
    <a:masterClrMapping/>
  </p:clrMapOvr>
  <p:transition advTm="10000"/>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a:xfrm>
            <a:off x="1246188" y="768350"/>
            <a:ext cx="7827963" cy="5267325"/>
          </a:xfrm>
          <a:solidFill>
            <a:schemeClr val="accent1">
              <a:lumMod val="90000"/>
            </a:schemeClr>
          </a:solidFill>
          <a:ln>
            <a:solidFill>
              <a:srgbClr val="0070C0"/>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zh-CN"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五、其他事项</a:t>
            </a: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（一）参会人员请于</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2020</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年</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6</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月</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4</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日前将会议报名表（见附件）发电子邮件至省厅专技处（邮箱：</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××，联系人：××，联系电话：××）。</a:t>
            </a:r>
            <a:endPar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（二）参会人员请于</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2020</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年</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6</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月</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11</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日下午</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17</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30</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前到向阳宾馆</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3</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号楼大厅报到，领取资料，</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6</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月</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12</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日</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8</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15</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前准时进入会场。</a:t>
            </a:r>
            <a:endPar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（三）会议安排设区市及市区外省直及中央单位会议代表住宿，在市区的参会人员不安排住宿。</a:t>
            </a: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特此通知。</a:t>
            </a: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000" b="1" i="0" u="none" strike="noStrike" kern="0" cap="none" spc="0" normalizeH="0" baseline="0" noProof="1" smtClean="0">
              <a:ln>
                <a:noFill/>
              </a:ln>
              <a:solidFill>
                <a:schemeClr val="tx1"/>
              </a:solidFill>
              <a:effectLst>
                <a:outerShdw blurRad="38100" dist="38100" dir="2700000" algn="tl">
                  <a:srgbClr val="FFFFFF"/>
                </a:outerShdw>
              </a:effectLst>
              <a:uLnTx/>
              <a:uFillTx/>
              <a:latin typeface="+mn-lt"/>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    附件：</a:t>
            </a:r>
            <a:r>
              <a:rPr kumimoji="0" lang="en-US" altLang="zh-CN"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2020</a:t>
            </a:r>
            <a:r>
              <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rPr>
              <a:t>年全省专业技术人员管理工作会议报名表</a:t>
            </a: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1"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                                              </a:t>
            </a:r>
            <a:r>
              <a:rPr kumimoji="0" lang="en-US" altLang="zh-CN"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 </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××省人力资源和社会保障厅（印章）</a:t>
            </a:r>
            <a:endPar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                                                                </a:t>
            </a:r>
            <a:r>
              <a:rPr kumimoji="0" lang="en-US" altLang="zh-CN"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2020</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年</a:t>
            </a:r>
            <a:r>
              <a:rPr kumimoji="0" lang="en-US" altLang="zh-CN"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5</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月</a:t>
            </a:r>
            <a:r>
              <a:rPr kumimoji="0" lang="en-US" altLang="zh-CN"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14</a:t>
            </a:r>
            <a:r>
              <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rPr>
              <a:t>日</a:t>
            </a:r>
            <a:endParaRPr kumimoji="0" lang="zh-CN" altLang="en-US" sz="2000" b="0" i="0" u="none" strike="noStrike" kern="0" cap="none" spc="0" normalizeH="0" baseline="0" noProof="1" smtClean="0">
              <a:ln>
                <a:noFill/>
              </a:ln>
              <a:solidFill>
                <a:schemeClr val="tx1"/>
              </a:solidFill>
              <a:effectLst/>
              <a:uLnTx/>
              <a:uFillTx/>
              <a:latin typeface="+mn-lt"/>
              <a:ea typeface="仿宋" panose="02010609060101010101" pitchFamily="49" charset="-122"/>
              <a:cs typeface="+mn-cs"/>
            </a:endParaRPr>
          </a:p>
        </p:txBody>
      </p:sp>
      <p:pic>
        <p:nvPicPr>
          <p:cNvPr id="17305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标题 1"/>
          <p:cNvSpPr>
            <a:spLocks noGrp="1"/>
          </p:cNvSpPr>
          <p:nvPr>
            <p:ph type="title"/>
          </p:nvPr>
        </p:nvSpPr>
        <p:spPr>
          <a:xfrm>
            <a:off x="1571625" y="285750"/>
            <a:ext cx="2500313" cy="928688"/>
          </a:xfrm>
        </p:spPr>
        <p:txBody>
          <a:bodyPr vert="horz" wrap="square" lIns="91440" tIns="45720" rIns="91440" bIns="45720" anchor="ctr" anchorCtr="0"/>
          <a:p>
            <a:r>
              <a:rPr lang="zh-CN" altLang="en-US" sz="2800" dirty="0"/>
              <a:t>练习：</a:t>
            </a:r>
            <a:endParaRPr lang="zh-CN" altLang="en-US" sz="2800" dirty="0"/>
          </a:p>
        </p:txBody>
      </p:sp>
      <p:sp>
        <p:nvSpPr>
          <p:cNvPr id="174083" name="内容占位符 2"/>
          <p:cNvSpPr>
            <a:spLocks noGrp="1"/>
          </p:cNvSpPr>
          <p:nvPr>
            <p:ph idx="1"/>
          </p:nvPr>
        </p:nvSpPr>
        <p:spPr>
          <a:xfrm>
            <a:off x="1500188" y="1428750"/>
            <a:ext cx="7215187" cy="4429125"/>
          </a:xfrm>
          <a:solidFill>
            <a:schemeClr val="accent1">
              <a:alpha val="100000"/>
            </a:schemeClr>
          </a:solidFill>
        </p:spPr>
        <p:txBody>
          <a:bodyPr vert="horz" wrap="square" lIns="91440" tIns="45720" rIns="91440" bIns="45720" anchor="t" anchorCtr="0"/>
          <a:p>
            <a:r>
              <a:rPr lang="zh-CN" altLang="en-US" sz="2800" b="1" dirty="0"/>
              <a:t> 假若你是飞虹公司的秘书，试根据以下述素材拟写“会议通知”。 </a:t>
            </a:r>
            <a:endParaRPr lang="zh-CN" altLang="en-US" sz="2800" b="1" dirty="0"/>
          </a:p>
          <a:p>
            <a:r>
              <a:rPr lang="zh-CN" altLang="en-US" sz="2800" b="1" dirty="0"/>
              <a:t>       飞虹公司将于</a:t>
            </a:r>
            <a:r>
              <a:rPr lang="en-US" altLang="zh-CN" sz="2800" b="1" dirty="0"/>
              <a:t>2018</a:t>
            </a:r>
            <a:r>
              <a:rPr lang="zh-CN" altLang="en-US" sz="2800" b="1" dirty="0"/>
              <a:t>年</a:t>
            </a:r>
            <a:r>
              <a:rPr lang="en-US" altLang="zh-CN" sz="2800" b="1" dirty="0"/>
              <a:t>5</a:t>
            </a:r>
            <a:r>
              <a:rPr lang="zh-CN" altLang="en-US" sz="2800" b="1" dirty="0"/>
              <a:t>月</a:t>
            </a:r>
            <a:r>
              <a:rPr lang="en-US" altLang="zh-CN" sz="2800" b="1" dirty="0"/>
              <a:t>20</a:t>
            </a:r>
            <a:r>
              <a:rPr lang="zh-CN" altLang="en-US" sz="2800" b="1" dirty="0"/>
              <a:t>日（星期三）下午</a:t>
            </a:r>
            <a:r>
              <a:rPr lang="en-US" altLang="zh-CN" sz="2800" b="1" dirty="0"/>
              <a:t>1</a:t>
            </a:r>
            <a:r>
              <a:rPr lang="zh-CN" altLang="en-US" sz="2800" b="1" dirty="0"/>
              <a:t>：</a:t>
            </a:r>
            <a:r>
              <a:rPr lang="en-US" altLang="zh-CN" sz="2800" b="1" dirty="0"/>
              <a:t>30</a:t>
            </a:r>
            <a:r>
              <a:rPr lang="zh-CN" altLang="en-US" sz="2800" b="1" dirty="0"/>
              <a:t>在公司会议室召开会议，参加对象是各部门经理，内容是有关工作效绩的评估。会议结束后有晚餐供应，餐后安排娱乐活动，可自由参加。要求有关人员必须参加，</a:t>
            </a:r>
            <a:r>
              <a:rPr lang="en-US" altLang="zh-CN" sz="2800" b="1" dirty="0"/>
              <a:t>5</a:t>
            </a:r>
            <a:r>
              <a:rPr lang="zh-CN" altLang="en-US" sz="2800" b="1" dirty="0"/>
              <a:t>月</a:t>
            </a:r>
            <a:r>
              <a:rPr lang="en-US" altLang="zh-CN" sz="2800" b="1" dirty="0"/>
              <a:t>18</a:t>
            </a:r>
            <a:r>
              <a:rPr lang="zh-CN" altLang="en-US" sz="2800" b="1" dirty="0"/>
              <a:t>日之前回复确认。并寄发回执到总公司会议筹备组。</a:t>
            </a:r>
            <a:endParaRPr lang="zh-CN" altLang="en-US" sz="2800" dirty="0"/>
          </a:p>
        </p:txBody>
      </p:sp>
    </p:spTree>
  </p:cSld>
  <p:clrMapOvr>
    <a:masterClrMapping/>
  </p:clrMapOvr>
  <p:transition advTm="10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内容占位符 2"/>
          <p:cNvSpPr>
            <a:spLocks noGrp="1"/>
          </p:cNvSpPr>
          <p:nvPr>
            <p:ph idx="1"/>
          </p:nvPr>
        </p:nvSpPr>
        <p:spPr>
          <a:xfrm>
            <a:off x="1614488" y="606425"/>
            <a:ext cx="7189787" cy="2886075"/>
          </a:xfrm>
        </p:spPr>
        <p:txBody>
          <a:bodyPr vert="horz" wrap="square" lIns="91440" tIns="45720" rIns="91440" bIns="45720" anchor="t" anchorCtr="0"/>
          <a:p>
            <a:pPr marL="0" indent="0">
              <a:buNone/>
            </a:pPr>
            <a:r>
              <a:rPr lang="en-US" altLang="zh-CN"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4.</a:t>
            </a:r>
            <a:r>
              <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隋唐宋时期</a:t>
            </a:r>
            <a:r>
              <a:rPr lang="en-US" altLang="zh-CN"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a:t>
            </a:r>
            <a:r>
              <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应用文的高峰期</a:t>
            </a: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 </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应用文的数量和质量超过前代，名篇云集。北宋中期，</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应用文</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这一名称已经出现。应用文写作成为历代科学考试的主要科目之一，受到历代统治者和广大士人的重视。</a:t>
            </a:r>
            <a:r>
              <a:rPr lang="en-US" altLang="zh-CN" sz="2800" b="1" dirty="0">
                <a:latin typeface="仿宋" panose="02010609060101010101" pitchFamily="49" charset="-122"/>
                <a:ea typeface="仿宋" panose="02010609060101010101" pitchFamily="49" charset="-122"/>
                <a:sym typeface="宋体" panose="02010600030101010101" pitchFamily="2" charset="-122"/>
              </a:rPr>
              <a:t> </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pic>
        <p:nvPicPr>
          <p:cNvPr id="5529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内容占位符 2"/>
          <p:cNvSpPr>
            <a:spLocks noGrp="1"/>
          </p:cNvSpPr>
          <p:nvPr/>
        </p:nvSpPr>
        <p:spPr>
          <a:xfrm>
            <a:off x="1644650" y="3838575"/>
            <a:ext cx="6916738" cy="196850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a:ln>
                  <a:noFill/>
                </a:ln>
                <a:solidFill>
                  <a:srgbClr val="7030A0"/>
                </a:solidFill>
                <a:effectLst/>
                <a:uLnTx/>
                <a:uFillTx/>
                <a:latin typeface="楷体" panose="02010609060101010101" pitchFamily="49" charset="-122"/>
                <a:ea typeface="楷体" panose="02010609060101010101" pitchFamily="49" charset="-122"/>
                <a:cs typeface="+mn-cs"/>
                <a:sym typeface="+mn-ea"/>
              </a:rPr>
              <a:t>5.元明清时期——应用文的稳定期</a:t>
            </a:r>
            <a:endParaRPr kumimoji="0" lang="zh-CN" altLang="en-US" sz="2800" b="1" i="0" u="none" strike="noStrike" kern="0" cap="none" spc="0" normalizeH="0" baseline="0" noProof="1">
              <a:ln>
                <a:noFill/>
              </a:ln>
              <a:solidFill>
                <a:srgbClr val="7030A0"/>
              </a:solidFill>
              <a:effectLst/>
              <a:uLnTx/>
              <a:uFillTx/>
              <a:latin typeface="楷体" panose="02010609060101010101" pitchFamily="49" charset="-122"/>
              <a:ea typeface="楷体" panose="02010609060101010101" pitchFamily="49" charset="-122"/>
              <a:cs typeface="+mn-cs"/>
              <a:sym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应用文文体分类更加具体和详细，体制更为系统和完善。但不免存在文种杂滥，写作格式僵化等问题。</a:t>
            </a:r>
            <a:endParaRPr kumimoji="0" lang="en-US" altLang="zh-CN" sz="2800" b="0" i="0" u="none" strike="noStrike" kern="0" cap="none" spc="0" normalizeH="0" baseline="0" noProof="1">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a:t>
            </a:r>
            <a:r>
              <a:rPr kumimoji="0" lang="en-US" altLang="zh-CN" sz="2800" b="1" i="0" u="none" strike="noStrike" kern="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mn-cs"/>
                <a:sym typeface="+mn-ea"/>
              </a:rPr>
              <a:t>  </a:t>
            </a:r>
            <a:endParaRPr kumimoji="0" lang="zh-CN" altLang="en-US" sz="28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p:txBody>
      </p:sp>
    </p:spTree>
  </p:cSld>
  <p:clrMapOvr>
    <a:masterClrMapping/>
  </p:clrMapOvr>
  <p:transition advTm="10000"/>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5106"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文本框 1"/>
          <p:cNvSpPr txBox="1"/>
          <p:nvPr/>
        </p:nvSpPr>
        <p:spPr>
          <a:xfrm>
            <a:off x="1691635" y="1917059"/>
            <a:ext cx="5027934" cy="2479040"/>
          </a:xfrm>
          <a:prstGeom prst="rect">
            <a:avLst/>
          </a:prstGeom>
          <a:noFill/>
          <a:ln>
            <a:noFill/>
          </a:ln>
        </p:spPr>
        <p:txBody>
          <a:bodyPr>
            <a:spAutoFit/>
          </a:bodyPr>
          <a:lstStyle/>
          <a:p>
            <a:pPr marL="342900" marR="0" indent="-342900" defTabSz="914400" eaLnBrk="0" hangingPunct="0">
              <a:spcBef>
                <a:spcPct val="20000"/>
              </a:spcBef>
              <a:buClrTx/>
              <a:buSzTx/>
              <a:buFont typeface="Wingdings" panose="05000000000000000000" charset="0"/>
              <a:buChar char="ü"/>
              <a:defRPr/>
            </a:pPr>
            <a:r>
              <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sym typeface="+mn-ea"/>
              </a:rPr>
              <a:t>任务目标</a:t>
            </a:r>
            <a:endPar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理解和掌握通报的含义、类型、结构、写法，以及写作注意事项。</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能够撰写表彰性通报。</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7659" name="Picture 9" descr="C:\Documents and Settings\aurora\My Documents\my profile\the challengec cup for win\素材\省答辩PPT素材\aiimg_com_01.gif"/>
          <p:cNvPicPr>
            <a:picLocks noChangeAspect="1"/>
          </p:cNvPicPr>
          <p:nvPr>
            <p:custDataLst>
              <p:tags r:id="rId2"/>
            </p:custDataLst>
          </p:nvPr>
        </p:nvPicPr>
        <p:blipFill>
          <a:blip r:embed="rId3"/>
          <a:stretch>
            <a:fillRect/>
          </a:stretch>
        </p:blipFill>
        <p:spPr>
          <a:xfrm>
            <a:off x="6804025" y="909638"/>
            <a:ext cx="1790700" cy="4903787"/>
          </a:xfrm>
          <a:prstGeom prst="rect">
            <a:avLst/>
          </a:prstGeom>
          <a:noFill/>
          <a:ln w="9525">
            <a:noFill/>
          </a:ln>
        </p:spPr>
      </p:pic>
      <p:sp>
        <p:nvSpPr>
          <p:cNvPr id="175109" name="标题 1"/>
          <p:cNvSpPr>
            <a:spLocks noGrp="1"/>
          </p:cNvSpPr>
          <p:nvPr>
            <p:ph type="title"/>
            <p:custDataLst>
              <p:tags r:id="rId4"/>
            </p:custDataLst>
          </p:nvPr>
        </p:nvSpPr>
        <p:spPr>
          <a:xfrm>
            <a:off x="1619250" y="476250"/>
            <a:ext cx="4886325"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第六节 通报</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20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383004" y="768985"/>
            <a:ext cx="7375525" cy="5049494"/>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 20</a:t>
            </a:r>
            <a:r>
              <a:rPr kumimoji="0" lang="en-US" altLang="zh-CN"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22</a:t>
            </a:r>
            <a:r>
              <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年夏天，××县遭受百年不遇的特大洪水，该县粮食系统干部职工在滔滔洪水面前毫不迟疑退缩，奋不顾身抢救国家库存粮食</a:t>
            </a:r>
            <a:r>
              <a:rPr kumimoji="0" lang="en-US" altLang="zh-CN"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100</a:t>
            </a:r>
            <a:r>
              <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多万公斤，饮料</a:t>
            </a:r>
            <a:r>
              <a:rPr kumimoji="0" lang="en-US" altLang="zh-CN"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5</a:t>
            </a:r>
            <a:r>
              <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万多公斤。洪灾退后又清理淤泥</a:t>
            </a:r>
            <a:r>
              <a:rPr kumimoji="0" lang="en-US" altLang="zh-CN"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2000</a:t>
            </a:r>
            <a:r>
              <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多立方米，抢修电机</a:t>
            </a:r>
            <a:r>
              <a:rPr kumimoji="0" lang="en-US" altLang="zh-CN"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6</a:t>
            </a:r>
            <a:r>
              <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台。他们这种舍小家、顾大家、战天斗地的抗洪精神是值得大家学习的，为此，市局决定在全市粮食系统范围内对他们予以通报表彰。</a:t>
            </a: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sym typeface="+mn-ea"/>
              </a:rPr>
              <a:t>根据以上内容，××</a:t>
            </a:r>
            <a:r>
              <a:rPr kumimoji="0" lang="zh-CN"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sym typeface="+mn-ea"/>
              </a:rPr>
              <a:t>市粮食局要拟写一份表彰性通报。</a:t>
            </a:r>
            <a:endPar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sym typeface="+mn-ea"/>
            </a:endParaRPr>
          </a:p>
        </p:txBody>
      </p:sp>
      <p:pic>
        <p:nvPicPr>
          <p:cNvPr id="17613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内容占位符 2"/>
          <p:cNvSpPr>
            <a:spLocks noGrp="1"/>
          </p:cNvSpPr>
          <p:nvPr>
            <p:ph idx="1"/>
          </p:nvPr>
        </p:nvSpPr>
        <p:spPr>
          <a:xfrm>
            <a:off x="1476375" y="692150"/>
            <a:ext cx="4757738" cy="4972050"/>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一、通报的定义</a:t>
            </a:r>
            <a:endParaRPr lang="zh-CN" altLang="en-US" b="1" dirty="0">
              <a:latin typeface="黑体" panose="02010609060101010101" pitchFamily="49" charset="-122"/>
              <a:ea typeface="黑体" panose="02010609060101010101" pitchFamily="49" charset="-122"/>
            </a:endParaRPr>
          </a:p>
          <a:p>
            <a:pPr marL="0" indent="0">
              <a:buFont typeface="Wingdings" panose="05000000000000000000" pitchFamily="2" charset="2"/>
              <a:buChar char="Ø"/>
            </a:pPr>
            <a:r>
              <a:rPr lang="en-US" altLang="zh-CN" sz="2800" dirty="0">
                <a:solidFill>
                  <a:srgbClr val="7030A0"/>
                </a:solidFill>
                <a:latin typeface="黑体" panose="02010609060101010101" pitchFamily="49" charset="-122"/>
                <a:ea typeface="黑体" panose="02010609060101010101" pitchFamily="49" charset="-122"/>
              </a:rPr>
              <a:t> </a:t>
            </a:r>
            <a:r>
              <a:rPr lang="zh-CN" altLang="en-US" sz="2800" dirty="0">
                <a:solidFill>
                  <a:srgbClr val="7030A0"/>
                </a:solidFill>
                <a:latin typeface="黑体" panose="02010609060101010101" pitchFamily="49" charset="-122"/>
                <a:ea typeface="黑体" panose="02010609060101010101" pitchFamily="49" charset="-122"/>
              </a:rPr>
              <a:t>通报“适用于表彰先进、批评错误、传达重要精神和告知重要情况”。</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通报是一种</a:t>
            </a:r>
            <a:r>
              <a:rPr lang="zh-CN" altLang="en-US" sz="2800" dirty="0">
                <a:solidFill>
                  <a:srgbClr val="FF0000"/>
                </a:solidFill>
                <a:latin typeface="黑体" panose="02010609060101010101" pitchFamily="49" charset="-122"/>
                <a:ea typeface="黑体" panose="02010609060101010101" pitchFamily="49" charset="-122"/>
              </a:rPr>
              <a:t>知照性</a:t>
            </a:r>
            <a:r>
              <a:rPr lang="zh-CN" altLang="en-US" sz="2800" dirty="0">
                <a:latin typeface="黑体" panose="02010609060101010101" pitchFamily="49" charset="-122"/>
                <a:ea typeface="黑体" panose="02010609060101010101" pitchFamily="49" charset="-122"/>
              </a:rPr>
              <a:t>的下行文，通过对典型事例的表扬或批评、对重要精神的倡导与宣传、对重要情况的传达与告知，教育影响有关工作人员，改进工作方法及作风。</a:t>
            </a:r>
            <a:endParaRPr lang="zh-CN" altLang="en-US" sz="2800" dirty="0">
              <a:latin typeface="黑体" panose="02010609060101010101" pitchFamily="49" charset="-122"/>
              <a:ea typeface="黑体" panose="02010609060101010101" pitchFamily="49" charset="-122"/>
            </a:endParaRPr>
          </a:p>
        </p:txBody>
      </p:sp>
      <p:pic>
        <p:nvPicPr>
          <p:cNvPr id="17715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77156" name="图片 1" descr="B484628752"/>
          <p:cNvPicPr>
            <a:picLocks noChangeAspect="1"/>
          </p:cNvPicPr>
          <p:nvPr/>
        </p:nvPicPr>
        <p:blipFill>
          <a:blip r:embed="rId2"/>
          <a:stretch>
            <a:fillRect/>
          </a:stretch>
        </p:blipFill>
        <p:spPr>
          <a:xfrm>
            <a:off x="6156325" y="1773238"/>
            <a:ext cx="2370138" cy="3424237"/>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内容占位符 2"/>
          <p:cNvSpPr>
            <a:spLocks noGrp="1"/>
          </p:cNvSpPr>
          <p:nvPr>
            <p:ph idx="1"/>
          </p:nvPr>
        </p:nvSpPr>
        <p:spPr>
          <a:xfrm>
            <a:off x="1477963" y="333375"/>
            <a:ext cx="4625975" cy="5830888"/>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二、通报的分类</a:t>
            </a:r>
            <a:endParaRPr lang="zh-CN" altLang="en-US" b="1" dirty="0">
              <a:latin typeface="黑体" panose="02010609060101010101" pitchFamily="49" charset="-122"/>
              <a:ea typeface="黑体" panose="02010609060101010101" pitchFamily="49" charset="-122"/>
            </a:endParaRPr>
          </a:p>
          <a:p>
            <a:pPr marL="0" indent="0"/>
            <a:r>
              <a:rPr lang="zh-CN" altLang="en-US" sz="2800" dirty="0">
                <a:solidFill>
                  <a:srgbClr val="7030A0"/>
                </a:solidFill>
                <a:latin typeface="黑体" panose="02010609060101010101" pitchFamily="49" charset="-122"/>
                <a:ea typeface="黑体" panose="02010609060101010101" pitchFamily="49" charset="-122"/>
              </a:rPr>
              <a:t>根据内容和性质，</a:t>
            </a:r>
            <a:r>
              <a:rPr lang="zh-CN" altLang="zh-CN" sz="2800" dirty="0">
                <a:solidFill>
                  <a:srgbClr val="7030A0"/>
                </a:solidFill>
                <a:latin typeface="黑体" panose="02010609060101010101" pitchFamily="49" charset="-122"/>
                <a:ea typeface="黑体" panose="02010609060101010101" pitchFamily="49" charset="-122"/>
              </a:rPr>
              <a:t>通报</a:t>
            </a:r>
            <a:r>
              <a:rPr lang="zh-CN" altLang="en-US" sz="2800" dirty="0">
                <a:solidFill>
                  <a:srgbClr val="7030A0"/>
                </a:solidFill>
                <a:latin typeface="黑体" panose="02010609060101010101" pitchFamily="49" charset="-122"/>
                <a:ea typeface="黑体" panose="02010609060101010101" pitchFamily="49" charset="-122"/>
              </a:rPr>
              <a:t>可分为</a:t>
            </a:r>
            <a:r>
              <a:rPr lang="zh-CN" altLang="zh-CN" sz="2800" dirty="0">
                <a:solidFill>
                  <a:srgbClr val="7030A0"/>
                </a:solidFill>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marL="0" indent="0">
              <a:buNone/>
            </a:pPr>
            <a:r>
              <a:rPr lang="en-US" altLang="zh-CN" sz="2800" dirty="0">
                <a:latin typeface="黑体" panose="02010609060101010101" pitchFamily="49" charset="-122"/>
                <a:ea typeface="黑体" panose="02010609060101010101" pitchFamily="49" charset="-122"/>
              </a:rPr>
              <a:t>1.</a:t>
            </a:r>
            <a:r>
              <a:rPr lang="zh-CN" altLang="en-US" sz="2800" dirty="0">
                <a:solidFill>
                  <a:srgbClr val="FF0000"/>
                </a:solidFill>
                <a:ea typeface="黑体" panose="02010609060101010101" pitchFamily="49" charset="-122"/>
              </a:rPr>
              <a:t>表彰性通报</a:t>
            </a:r>
            <a:r>
              <a:rPr lang="zh-CN" altLang="en-US" sz="2800" dirty="0">
                <a:ea typeface="黑体" panose="02010609060101010101" pitchFamily="49" charset="-122"/>
              </a:rPr>
              <a:t>用于表彰先进集体或个人、介绍先进经验、宣传先进思想、树立学习榜样等，以达到激励先进、弘扬正气、推广经验、指导工作的目的，如</a:t>
            </a:r>
            <a:r>
              <a:rPr lang="zh-CN" altLang="zh-CN" sz="2800" dirty="0">
                <a:ea typeface="黑体" panose="02010609060101010101" pitchFamily="49" charset="-122"/>
              </a:rPr>
              <a:t>《</a:t>
            </a:r>
            <a:r>
              <a:rPr lang="zh-CN" altLang="en-US" sz="2800" dirty="0">
                <a:ea typeface="黑体" panose="02010609060101010101" pitchFamily="49" charset="-122"/>
              </a:rPr>
              <a:t>国务院办公厅关于对</a:t>
            </a:r>
            <a:r>
              <a:rPr lang="zh-CN" altLang="zh-CN" sz="2800" dirty="0">
                <a:ea typeface="黑体" panose="02010609060101010101" pitchFamily="49" charset="-122"/>
              </a:rPr>
              <a:t>2019</a:t>
            </a:r>
            <a:r>
              <a:rPr lang="zh-CN" altLang="en-US" sz="2800" dirty="0">
                <a:ea typeface="黑体" panose="02010609060101010101" pitchFamily="49" charset="-122"/>
              </a:rPr>
              <a:t>年落实有关重大政策措施真抓实干成效明显地方予以督查激励的通报</a:t>
            </a:r>
            <a:r>
              <a:rPr lang="zh-CN" altLang="zh-CN" sz="2800" dirty="0">
                <a:ea typeface="黑体" panose="02010609060101010101" pitchFamily="49" charset="-122"/>
              </a:rPr>
              <a:t>》</a:t>
            </a:r>
            <a:r>
              <a:rPr lang="zh-CN" altLang="en-US" sz="2800" dirty="0">
                <a:ea typeface="黑体" panose="02010609060101010101" pitchFamily="49" charset="-122"/>
              </a:rPr>
              <a:t>。</a:t>
            </a:r>
            <a:endParaRPr lang="zh-CN" altLang="en-US" sz="2800" dirty="0">
              <a:ea typeface="黑体" panose="02010609060101010101" pitchFamily="49" charset="-122"/>
            </a:endParaRPr>
          </a:p>
        </p:txBody>
      </p:sp>
      <p:pic>
        <p:nvPicPr>
          <p:cNvPr id="17817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78180" name="图片 3" descr="W020161202420510899565[1]"/>
          <p:cNvPicPr>
            <a:picLocks noChangeAspect="1"/>
          </p:cNvPicPr>
          <p:nvPr/>
        </p:nvPicPr>
        <p:blipFill>
          <a:blip r:embed="rId2"/>
          <a:stretch>
            <a:fillRect/>
          </a:stretch>
        </p:blipFill>
        <p:spPr>
          <a:xfrm>
            <a:off x="6300788" y="1700213"/>
            <a:ext cx="2322512" cy="319722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内容占位符 2"/>
          <p:cNvSpPr>
            <a:spLocks noGrp="1"/>
          </p:cNvSpPr>
          <p:nvPr>
            <p:ph idx="1"/>
          </p:nvPr>
        </p:nvSpPr>
        <p:spPr>
          <a:xfrm>
            <a:off x="1476375" y="908050"/>
            <a:ext cx="7313613" cy="4565650"/>
          </a:xfrm>
        </p:spPr>
        <p:txBody>
          <a:bodyPr vert="horz" wrap="square" lIns="91440" tIns="45720" rIns="91440" bIns="45720" anchor="t" anchorCtr="0"/>
          <a:p>
            <a:pPr marL="0" indent="0">
              <a:buNone/>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ea typeface="黑体" panose="02010609060101010101" pitchFamily="49" charset="-122"/>
              </a:rPr>
              <a:t>批评性通报</a:t>
            </a:r>
            <a:r>
              <a:rPr lang="zh-CN" altLang="en-US" sz="2800" dirty="0">
                <a:ea typeface="黑体" panose="02010609060101010101" pitchFamily="49" charset="-122"/>
              </a:rPr>
              <a:t>主要用于批评严重错误、揭露存在问题、处理责任事故、总结事故教训等，以达到打击歪风邪气、树立新风正气的目的，如《国务院办公厅关于</a:t>
            </a:r>
            <a:r>
              <a:rPr lang="zh-CN" altLang="zh-CN" sz="2800" dirty="0">
                <a:latin typeface="黑体" panose="02010609060101010101" pitchFamily="49" charset="-122"/>
                <a:ea typeface="黑体" panose="02010609060101010101" pitchFamily="49" charset="-122"/>
              </a:rPr>
              <a:t>ⅹⅹ</a:t>
            </a:r>
            <a:r>
              <a:rPr lang="zh-CN" altLang="en-US" sz="2800" dirty="0">
                <a:ea typeface="黑体" panose="02010609060101010101" pitchFamily="49" charset="-122"/>
              </a:rPr>
              <a:t>省人民政府违反规定征收基础设施建设附加费的通报》。</a:t>
            </a:r>
            <a:endParaRPr lang="zh-CN" altLang="en-US" sz="2800" dirty="0">
              <a:ea typeface="黑体" panose="02010609060101010101" pitchFamily="49" charset="-122"/>
            </a:endParaRPr>
          </a:p>
          <a:p>
            <a:pPr marL="0" indent="0">
              <a:buNone/>
            </a:pPr>
            <a:r>
              <a:rPr lang="en-US" altLang="zh-CN" sz="2800" dirty="0">
                <a:ea typeface="黑体" panose="02010609060101010101" pitchFamily="49" charset="-122"/>
              </a:rPr>
              <a:t>3.</a:t>
            </a:r>
            <a:r>
              <a:rPr lang="zh-CN" altLang="en-US" sz="2800" dirty="0">
                <a:solidFill>
                  <a:srgbClr val="FF0000"/>
                </a:solidFill>
                <a:ea typeface="黑体" panose="02010609060101010101" pitchFamily="49" charset="-122"/>
              </a:rPr>
              <a:t>情况性通报</a:t>
            </a:r>
            <a:r>
              <a:rPr lang="zh-CN" altLang="en-US" sz="2800" dirty="0">
                <a:ea typeface="黑体" panose="02010609060101010101" pitchFamily="49" charset="-122"/>
              </a:rPr>
              <a:t>主要用于传达重要指示或会议精神、告知重要情况等，以达到引起人们警觉与注意、统一思想和行动、指导当前工作的目的，如《国务院办公厅关于全国互联网政务服务平台检查情况的通报》。</a:t>
            </a:r>
            <a:endParaRPr lang="zh-CN" altLang="en-US" sz="2800" dirty="0">
              <a:ea typeface="黑体" panose="02010609060101010101" pitchFamily="49" charset="-122"/>
            </a:endParaRPr>
          </a:p>
        </p:txBody>
      </p:sp>
      <p:pic>
        <p:nvPicPr>
          <p:cNvPr id="17920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内容占位符 2"/>
          <p:cNvSpPr>
            <a:spLocks noGrp="1"/>
          </p:cNvSpPr>
          <p:nvPr>
            <p:ph idx="1"/>
          </p:nvPr>
        </p:nvSpPr>
        <p:spPr>
          <a:xfrm>
            <a:off x="1331913" y="188913"/>
            <a:ext cx="7427912" cy="6281737"/>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三、通报的特点</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教育性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通报通过表彰先进引导人们学习先进，通过批评错误使人们吸取教训，通过传达重要精神让人们接受重要信息。</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典型性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通报事例具有典型性和代表性，只有真实而典型的事例才具有说服力，其警示和借鉴意义才越大。</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sym typeface="宋体" panose="02010600030101010101" pitchFamily="2" charset="-122"/>
              </a:rPr>
              <a:t>3.</a:t>
            </a: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时效性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通报具有通知和报道的作用，给人以现实感、新鲜感和触动感，起到快速交流信息、指导工作的作用。</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buNone/>
            </a:pP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18022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内容占位符 2"/>
          <p:cNvSpPr>
            <a:spLocks noGrp="1"/>
          </p:cNvSpPr>
          <p:nvPr>
            <p:ph idx="1"/>
          </p:nvPr>
        </p:nvSpPr>
        <p:spPr>
          <a:xfrm>
            <a:off x="1390650" y="404813"/>
            <a:ext cx="7404100" cy="5737225"/>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四、通报的写作</a:t>
            </a:r>
            <a:endPar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（一）通报的行文结构</a:t>
            </a:r>
            <a:endPar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rPr>
              <a:t>1.</a:t>
            </a:r>
            <a:r>
              <a:rPr kumimoji="0" lang="zh-CN" altLang="en-US"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rPr>
              <a:t>标题</a:t>
            </a:r>
            <a:endParaRPr kumimoji="0" lang="zh-CN" altLang="en-US"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1</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）完整式标题。</a:t>
            </a:r>
            <a:r>
              <a:rPr kumimoji="0" sz="2800" b="0" i="0" u="none" strike="noStrike" kern="0" cap="none" spc="0" normalizeH="0" baseline="0" noProof="1" smtClean="0">
                <a:ln>
                  <a:noFill/>
                </a:ln>
                <a:solidFill>
                  <a:schemeClr val="tx1"/>
                </a:solidFill>
                <a:effectLst/>
                <a:uLnTx/>
                <a:uFillTx/>
                <a:latin typeface="+mn-lt"/>
                <a:ea typeface="黑体" panose="02010609060101010101" pitchFamily="49" charset="-122"/>
                <a:cs typeface="+mn-cs"/>
              </a:rPr>
              <a:t>由“</a:t>
            </a:r>
            <a:r>
              <a:rPr kumimoji="0" sz="2800" b="0" i="0" u="none" strike="noStrike" kern="0" cap="none" spc="0" normalizeH="0" baseline="0" noProof="1" smtClean="0">
                <a:ln>
                  <a:noFill/>
                </a:ln>
                <a:solidFill>
                  <a:srgbClr val="FF0000"/>
                </a:solidFill>
                <a:effectLst/>
                <a:uLnTx/>
                <a:uFillTx/>
                <a:latin typeface="+mn-lt"/>
                <a:ea typeface="黑体" panose="02010609060101010101" pitchFamily="49" charset="-122"/>
                <a:cs typeface="+mn-cs"/>
              </a:rPr>
              <a:t>发文机关+事由+文种</a:t>
            </a:r>
            <a:r>
              <a:rPr kumimoji="0" sz="2800" b="0" i="0" u="none" strike="noStrike" kern="0" cap="none" spc="0" normalizeH="0" baseline="0" noProof="1" smtClean="0">
                <a:ln>
                  <a:noFill/>
                </a:ln>
                <a:solidFill>
                  <a:schemeClr val="tx1"/>
                </a:solidFill>
                <a:effectLst/>
                <a:uLnTx/>
                <a:uFillTx/>
                <a:latin typeface="+mn-lt"/>
                <a:ea typeface="黑体" panose="02010609060101010101" pitchFamily="49" charset="-122"/>
                <a:cs typeface="+mn-cs"/>
              </a:rPr>
              <a:t>”构成，如《国务院安委会办公室关于近期四起重特大道路交通事故情况的通报》。</a:t>
            </a:r>
            <a:endParaRPr kumimoji="0" sz="2800" b="0" i="0" u="none" strike="noStrike" kern="0" cap="none" spc="0" normalizeH="0" baseline="0" noProof="1" smtClean="0">
              <a:ln>
                <a:noFill/>
              </a:ln>
              <a:solidFill>
                <a:schemeClr val="tx1"/>
              </a:solidFill>
              <a:effectLst/>
              <a:uLnTx/>
              <a:uFillTx/>
              <a:latin typeface="+mn-lt"/>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2</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）省略式标题。由</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事由</a:t>
            </a:r>
            <a:r>
              <a:rPr kumimoji="0" lang="en-US" altLang="zh-CN"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文种</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构成，</a:t>
            </a:r>
            <a:r>
              <a:rPr kumimoji="0"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如《关于ⅹⅹ省ⅹⅹ市ⅹⅹ县拖欠教师工资补贴 挤占挪用教育经费等问题的督查情况通报》。</a:t>
            </a:r>
            <a:endParaRPr kumimoji="0"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endParaRPr>
          </a:p>
          <a:p>
            <a:pPr marL="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sym typeface="+mn-ea"/>
              </a:rPr>
              <a:t>2.主送机关</a:t>
            </a:r>
            <a:endPar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Char char="•"/>
              <a:defRPr/>
            </a:pP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 </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正式发文的通报一般都要标明主送机关，普发性通报可以不写主送机关。</a:t>
            </a:r>
            <a:endPar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endParaRPr>
          </a:p>
        </p:txBody>
      </p:sp>
      <p:pic>
        <p:nvPicPr>
          <p:cNvPr id="18125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227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82275" name="内容占位符 2"/>
          <p:cNvSpPr>
            <a:spLocks noGrp="1"/>
          </p:cNvSpPr>
          <p:nvPr>
            <p:custDataLst>
              <p:tags r:id="rId2"/>
            </p:custDataLst>
          </p:nvPr>
        </p:nvSpPr>
        <p:spPr>
          <a:xfrm>
            <a:off x="1476375" y="404813"/>
            <a:ext cx="7207250" cy="5316537"/>
          </a:xfrm>
          <a:prstGeom prst="rect">
            <a:avLst/>
          </a:prstGeom>
          <a:noFill/>
          <a:ln w="9525">
            <a:noFill/>
          </a:ln>
        </p:spPr>
        <p:txBody>
          <a:bodyPr/>
          <a:p>
            <a:pPr eaLnBrk="0" hangingPunct="0">
              <a:spcBef>
                <a:spcPct val="20000"/>
              </a:spcBef>
            </a:pPr>
            <a:r>
              <a:rPr lang="zh-CN" altLang="en-US" sz="2800" b="1" dirty="0">
                <a:solidFill>
                  <a:srgbClr val="7030A0"/>
                </a:solidFill>
                <a:latin typeface="黑体" panose="02010609060101010101" pitchFamily="49" charset="-122"/>
                <a:ea typeface="黑体" panose="02010609060101010101" pitchFamily="49" charset="-122"/>
              </a:rPr>
              <a:t>3.正文</a:t>
            </a:r>
            <a:endParaRPr lang="zh-CN" altLang="en-US" sz="2800" b="1" dirty="0">
              <a:solidFill>
                <a:srgbClr val="7030A0"/>
              </a:solidFill>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（1）</a:t>
            </a:r>
            <a:r>
              <a:rPr lang="zh-CN" altLang="zh-CN" sz="2800" dirty="0">
                <a:solidFill>
                  <a:srgbClr val="FF0000"/>
                </a:solidFill>
                <a:latin typeface="黑体" panose="02010609060101010101" pitchFamily="49" charset="-122"/>
                <a:ea typeface="黑体" panose="02010609060101010101" pitchFamily="49" charset="-122"/>
              </a:rPr>
              <a:t>表彰性通报</a:t>
            </a:r>
            <a:r>
              <a:rPr lang="zh-CN" altLang="zh-CN" sz="2800" dirty="0">
                <a:latin typeface="黑体" panose="02010609060101010101" pitchFamily="49" charset="-122"/>
                <a:ea typeface="黑体" panose="02010609060101010101" pitchFamily="49" charset="-122"/>
              </a:rPr>
              <a:t>。</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第一，</a:t>
            </a:r>
            <a:r>
              <a:rPr lang="zh-CN" altLang="zh-CN" sz="2800" dirty="0">
                <a:solidFill>
                  <a:srgbClr val="FF0000"/>
                </a:solidFill>
                <a:latin typeface="黑体" panose="02010609060101010101" pitchFamily="49" charset="-122"/>
                <a:ea typeface="黑体" panose="02010609060101010101" pitchFamily="49" charset="-122"/>
              </a:rPr>
              <a:t>事迹概述</a:t>
            </a:r>
            <a:r>
              <a:rPr lang="zh-CN" altLang="zh-CN" sz="2800" dirty="0">
                <a:latin typeface="黑体" panose="02010609060101010101" pitchFamily="49" charset="-122"/>
                <a:ea typeface="黑体" panose="02010609060101010101" pitchFamily="49" charset="-122"/>
              </a:rPr>
              <a:t>。概述有关单位或个人的先进事迹，说明表彰的缘由。</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第二，</a:t>
            </a:r>
            <a:r>
              <a:rPr lang="zh-CN" altLang="zh-CN" sz="2800" dirty="0">
                <a:solidFill>
                  <a:srgbClr val="FF0000"/>
                </a:solidFill>
                <a:latin typeface="黑体" panose="02010609060101010101" pitchFamily="49" charset="-122"/>
                <a:ea typeface="黑体" panose="02010609060101010101" pitchFamily="49" charset="-122"/>
              </a:rPr>
              <a:t>分析评价和表彰决定</a:t>
            </a:r>
            <a:r>
              <a:rPr lang="zh-CN" altLang="zh-CN" sz="2800" dirty="0">
                <a:latin typeface="黑体" panose="02010609060101010101" pitchFamily="49" charset="-122"/>
                <a:ea typeface="黑体" panose="02010609060101010101" pitchFamily="49" charset="-122"/>
              </a:rPr>
              <a:t>。对先进事迹进行简要分析，说明积极意义及正面影响，指出向先进典型学习的主要内容，表明发文机关肯定的态度；作出对有关个人或集体进行表彰的决定。</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第三，</a:t>
            </a:r>
            <a:r>
              <a:rPr lang="zh-CN" altLang="zh-CN" sz="2800" dirty="0">
                <a:solidFill>
                  <a:srgbClr val="FF0000"/>
                </a:solidFill>
                <a:latin typeface="黑体" panose="02010609060101010101" pitchFamily="49" charset="-122"/>
                <a:ea typeface="黑体" panose="02010609060101010101" pitchFamily="49" charset="-122"/>
              </a:rPr>
              <a:t>希望要求</a:t>
            </a:r>
            <a:r>
              <a:rPr lang="zh-CN" altLang="zh-CN" sz="2800" dirty="0">
                <a:latin typeface="黑体" panose="02010609060101010101" pitchFamily="49" charset="-122"/>
                <a:ea typeface="黑体" panose="02010609060101010101" pitchFamily="49" charset="-122"/>
              </a:rPr>
              <a:t>。号召人们学习先进人物或集体的先进事迹。</a:t>
            </a:r>
            <a:endParaRPr lang="zh-CN" altLang="zh-CN" sz="2800" dirty="0">
              <a:latin typeface="黑体" panose="02010609060101010101" pitchFamily="49" charset="-122"/>
              <a:ea typeface="黑体" panose="02010609060101010101" pitchFamily="49" charset="-122"/>
            </a:endParaRPr>
          </a:p>
        </p:txBody>
      </p:sp>
    </p:spTree>
  </p:cSld>
  <p:clrMapOvr>
    <a:masterClrMapping/>
  </p:clrMapOvr>
  <p:transition advTm="10000"/>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3298"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83299" name="内容占位符 2"/>
          <p:cNvSpPr>
            <a:spLocks noGrp="1"/>
          </p:cNvSpPr>
          <p:nvPr>
            <p:custDataLst>
              <p:tags r:id="rId2"/>
            </p:custDataLst>
          </p:nvPr>
        </p:nvSpPr>
        <p:spPr>
          <a:xfrm>
            <a:off x="1476375" y="404813"/>
            <a:ext cx="7132638" cy="5557837"/>
          </a:xfrm>
          <a:prstGeom prst="rect">
            <a:avLst/>
          </a:prstGeom>
          <a:noFill/>
          <a:ln w="9525">
            <a:noFill/>
          </a:ln>
        </p:spPr>
        <p:txBody>
          <a:bodyPr/>
          <a:p>
            <a:pPr eaLnBrk="0" hangingPunct="0">
              <a:spcBef>
                <a:spcPct val="20000"/>
              </a:spcBef>
            </a:pP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2</a:t>
            </a:r>
            <a:r>
              <a:rPr lang="zh-CN" altLang="zh-CN" sz="2800" dirty="0">
                <a:latin typeface="黑体" panose="02010609060101010101" pitchFamily="49" charset="-122"/>
                <a:ea typeface="黑体" panose="02010609060101010101" pitchFamily="49" charset="-122"/>
              </a:rPr>
              <a:t>）</a:t>
            </a:r>
            <a:r>
              <a:rPr lang="zh-CN" altLang="zh-CN" sz="2800" dirty="0">
                <a:solidFill>
                  <a:srgbClr val="FF0000"/>
                </a:solidFill>
                <a:latin typeface="黑体" panose="02010609060101010101" pitchFamily="49" charset="-122"/>
                <a:ea typeface="黑体" panose="02010609060101010101" pitchFamily="49" charset="-122"/>
              </a:rPr>
              <a:t>批评性通报</a:t>
            </a:r>
            <a:r>
              <a:rPr lang="zh-CN" altLang="zh-CN" sz="2800" dirty="0">
                <a:latin typeface="黑体" panose="02010609060101010101" pitchFamily="49" charset="-122"/>
                <a:ea typeface="黑体" panose="02010609060101010101" pitchFamily="49" charset="-122"/>
              </a:rPr>
              <a:t>。</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第一，</a:t>
            </a:r>
            <a:r>
              <a:rPr lang="zh-CN" altLang="zh-CN" sz="2800" dirty="0">
                <a:solidFill>
                  <a:srgbClr val="FF0000"/>
                </a:solidFill>
                <a:latin typeface="黑体" panose="02010609060101010101" pitchFamily="49" charset="-122"/>
                <a:ea typeface="黑体" panose="02010609060101010101" pitchFamily="49" charset="-122"/>
              </a:rPr>
              <a:t>问题概述</a:t>
            </a:r>
            <a:r>
              <a:rPr lang="zh-CN" altLang="zh-CN" sz="2800" dirty="0">
                <a:latin typeface="黑体" panose="02010609060101010101" pitchFamily="49" charset="-122"/>
                <a:ea typeface="黑体" panose="02010609060101010101" pitchFamily="49" charset="-122"/>
              </a:rPr>
              <a:t>。概括介绍被通报单位或个人的主要问题、情节，突出其造成的严重负面影响。</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第二，</a:t>
            </a:r>
            <a:r>
              <a:rPr lang="zh-CN" altLang="zh-CN" sz="2800" dirty="0">
                <a:solidFill>
                  <a:srgbClr val="FF0000"/>
                </a:solidFill>
                <a:latin typeface="黑体" panose="02010609060101010101" pitchFamily="49" charset="-122"/>
                <a:ea typeface="黑体" panose="02010609060101010101" pitchFamily="49" charset="-122"/>
              </a:rPr>
              <a:t>分析评价和处理决定</a:t>
            </a:r>
            <a:r>
              <a:rPr lang="zh-CN" altLang="zh-CN" sz="2800" dirty="0">
                <a:latin typeface="黑体" panose="02010609060101010101" pitchFamily="49" charset="-122"/>
                <a:ea typeface="黑体" panose="02010609060101010101" pitchFamily="49" charset="-122"/>
              </a:rPr>
              <a:t>。客观分析错误事实产生的原因，指出错误的性质、危害及所违反的政策或规定；指出有关处理依据，作出对主要责任者的处理意见和决定，提出改进措施。</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第三，</a:t>
            </a:r>
            <a:r>
              <a:rPr lang="zh-CN" altLang="zh-CN" sz="2800" dirty="0">
                <a:solidFill>
                  <a:srgbClr val="FF0000"/>
                </a:solidFill>
                <a:latin typeface="黑体" panose="02010609060101010101" pitchFamily="49" charset="-122"/>
                <a:ea typeface="黑体" panose="02010609060101010101" pitchFamily="49" charset="-122"/>
              </a:rPr>
              <a:t>希望要求</a:t>
            </a:r>
            <a:r>
              <a:rPr lang="zh-CN" altLang="zh-CN" sz="2800" dirty="0">
                <a:latin typeface="黑体" panose="02010609060101010101" pitchFamily="49" charset="-122"/>
                <a:ea typeface="黑体" panose="02010609060101010101" pitchFamily="49" charset="-122"/>
              </a:rPr>
              <a:t>。提出告诫性要求，希望有关单位或个人从错误事实中吸取教训，引以为戒。</a:t>
            </a:r>
            <a:endParaRPr lang="zh-CN" altLang="zh-CN" sz="2800" dirty="0">
              <a:latin typeface="黑体" panose="02010609060101010101" pitchFamily="49" charset="-122"/>
              <a:ea typeface="黑体" panose="02010609060101010101" pitchFamily="49" charset="-122"/>
            </a:endParaRPr>
          </a:p>
        </p:txBody>
      </p:sp>
    </p:spTree>
  </p:cSld>
  <p:clrMapOvr>
    <a:masterClrMapping/>
  </p:clrMapOvr>
  <p:transition advTm="10000"/>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3298"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 name="图片 1"/>
          <p:cNvPicPr>
            <a:picLocks noChangeAspect="1"/>
          </p:cNvPicPr>
          <p:nvPr/>
        </p:nvPicPr>
        <p:blipFill>
          <a:blip r:embed="rId2"/>
          <a:srcRect l="18500" t="22704" r="24799" b="31102"/>
          <a:stretch>
            <a:fillRect/>
          </a:stretch>
        </p:blipFill>
        <p:spPr>
          <a:xfrm>
            <a:off x="1907540" y="-243205"/>
            <a:ext cx="6123940" cy="3742055"/>
          </a:xfrm>
          <a:prstGeom prst="rect">
            <a:avLst/>
          </a:prstGeom>
        </p:spPr>
      </p:pic>
      <p:pic>
        <p:nvPicPr>
          <p:cNvPr id="3" name="图片 2"/>
          <p:cNvPicPr>
            <a:picLocks noChangeAspect="1"/>
          </p:cNvPicPr>
          <p:nvPr/>
        </p:nvPicPr>
        <p:blipFill>
          <a:blip r:embed="rId3"/>
          <a:srcRect l="5431" t="27190" r="14363" b="9367"/>
          <a:stretch>
            <a:fillRect/>
          </a:stretch>
        </p:blipFill>
        <p:spPr>
          <a:xfrm>
            <a:off x="2268855" y="3498850"/>
            <a:ext cx="5508625" cy="3267710"/>
          </a:xfrm>
          <a:prstGeom prst="rect">
            <a:avLst/>
          </a:prstGeom>
        </p:spPr>
      </p:pic>
    </p:spTree>
  </p:cSld>
  <p:clrMapOvr>
    <a:masterClrMapping/>
  </p:clrMapOvr>
  <p:transition advTm="10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内容占位符 2"/>
          <p:cNvSpPr>
            <a:spLocks noGrp="1"/>
          </p:cNvSpPr>
          <p:nvPr>
            <p:ph idx="1"/>
          </p:nvPr>
        </p:nvSpPr>
        <p:spPr>
          <a:xfrm>
            <a:off x="1692275" y="765175"/>
            <a:ext cx="7048500" cy="4987925"/>
          </a:xfrm>
        </p:spPr>
        <p:txBody>
          <a:bodyPr vert="horz" wrap="square" lIns="91440" tIns="45720" rIns="91440" bIns="45720" anchor="t" anchorCtr="0"/>
          <a:p>
            <a:pPr marL="0" indent="0">
              <a:buNone/>
            </a:pPr>
            <a:r>
              <a:rPr lang="en-US" altLang="zh-CN"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6.</a:t>
            </a:r>
            <a:r>
              <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辛亥革命至今</a:t>
            </a:r>
            <a:r>
              <a:rPr lang="en-US" altLang="zh-CN"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a:t>
            </a:r>
            <a:r>
              <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应用文的变革期</a:t>
            </a:r>
            <a:endPar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endParaRPr>
          </a:p>
          <a:p>
            <a:pPr marL="0" indent="0"/>
            <a:r>
              <a:rPr lang="en-US" altLang="zh-CN" sz="2800" dirty="0">
                <a:latin typeface="黑体" panose="02010609060101010101" pitchFamily="49" charset="-122"/>
                <a:ea typeface="黑体" panose="02010609060101010101" pitchFamily="49" charset="-122"/>
                <a:sym typeface="宋体" panose="02010600030101010101" pitchFamily="2" charset="-122"/>
              </a:rPr>
              <a:t>1912</a:t>
            </a:r>
            <a:r>
              <a:rPr lang="zh-CN" altLang="en-US" sz="2800" dirty="0">
                <a:latin typeface="黑体" panose="02010609060101010101" pitchFamily="49" charset="-122"/>
                <a:ea typeface="黑体" panose="02010609060101010101" pitchFamily="49" charset="-122"/>
                <a:sym typeface="宋体" panose="02010600030101010101" pitchFamily="2" charset="-122"/>
              </a:rPr>
              <a:t>年南京临时政府颁布公文程式条例，专门规定了公文名称和使用范围，废除了几千年封建王朝所使用的</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制、诏、诰、敕</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等名目，揭开了中国文书史上新的一页。</a:t>
            </a:r>
            <a:r>
              <a:rPr lang="en-US" altLang="zh-CN" sz="2800" dirty="0">
                <a:latin typeface="黑体" panose="02010609060101010101" pitchFamily="49" charset="-122"/>
                <a:ea typeface="黑体" panose="02010609060101010101" pitchFamily="49" charset="-122"/>
                <a:sym typeface="宋体" panose="02010600030101010101" pitchFamily="2" charset="-122"/>
              </a:rPr>
              <a:t>1927</a:t>
            </a:r>
            <a:r>
              <a:rPr lang="zh-CN" altLang="en-US" sz="2800" dirty="0">
                <a:latin typeface="黑体" panose="02010609060101010101" pitchFamily="49" charset="-122"/>
                <a:ea typeface="黑体" panose="02010609060101010101" pitchFamily="49" charset="-122"/>
                <a:sym typeface="宋体" panose="02010600030101010101" pitchFamily="2" charset="-122"/>
              </a:rPr>
              <a:t>年，国民党政府又将公文文种扩大到</a:t>
            </a:r>
            <a:r>
              <a:rPr lang="en-US" altLang="zh-CN" sz="2800" dirty="0">
                <a:latin typeface="黑体" panose="02010609060101010101" pitchFamily="49" charset="-122"/>
                <a:ea typeface="黑体" panose="02010609060101010101" pitchFamily="49" charset="-122"/>
                <a:sym typeface="宋体" panose="02010600030101010101" pitchFamily="2" charset="-122"/>
              </a:rPr>
              <a:t>20</a:t>
            </a:r>
            <a:r>
              <a:rPr lang="zh-CN" altLang="en-US" sz="2800" dirty="0">
                <a:latin typeface="黑体" panose="02010609060101010101" pitchFamily="49" charset="-122"/>
                <a:ea typeface="黑体" panose="02010609060101010101" pitchFamily="49" charset="-122"/>
                <a:sym typeface="宋体" panose="02010600030101010101" pitchFamily="2" charset="-122"/>
              </a:rPr>
              <a:t>余种。</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中国共产党成立以后，公文体式发展迅速。</a:t>
            </a:r>
            <a:r>
              <a:rPr lang="en-US" altLang="zh-CN" sz="2800" dirty="0">
                <a:latin typeface="黑体" panose="02010609060101010101" pitchFamily="49" charset="-122"/>
                <a:ea typeface="黑体" panose="02010609060101010101" pitchFamily="49" charset="-122"/>
                <a:sym typeface="宋体" panose="02010600030101010101" pitchFamily="2" charset="-122"/>
              </a:rPr>
              <a:t>1931</a:t>
            </a:r>
            <a:r>
              <a:rPr lang="zh-CN" altLang="en-US" sz="2800" dirty="0">
                <a:latin typeface="黑体" panose="02010609060101010101" pitchFamily="49" charset="-122"/>
                <a:ea typeface="黑体" panose="02010609060101010101" pitchFamily="49" charset="-122"/>
                <a:sym typeface="宋体" panose="02010600030101010101" pitchFamily="2" charset="-122"/>
              </a:rPr>
              <a:t>年，党中央制定了第一个《文件处理办法》。</a:t>
            </a:r>
            <a:r>
              <a:rPr lang="en-US" altLang="zh-CN" sz="2800" dirty="0">
                <a:latin typeface="黑体" panose="02010609060101010101" pitchFamily="49" charset="-122"/>
                <a:ea typeface="黑体" panose="02010609060101010101" pitchFamily="49" charset="-122"/>
                <a:sym typeface="宋体" panose="02010600030101010101" pitchFamily="2" charset="-122"/>
              </a:rPr>
              <a:t>1942</a:t>
            </a:r>
            <a:r>
              <a:rPr lang="zh-CN" altLang="en-US" sz="2800" dirty="0">
                <a:latin typeface="黑体" panose="02010609060101010101" pitchFamily="49" charset="-122"/>
                <a:ea typeface="黑体" panose="02010609060101010101" pitchFamily="49" charset="-122"/>
                <a:sym typeface="宋体" panose="02010600030101010101" pitchFamily="2" charset="-122"/>
              </a:rPr>
              <a:t>年，陕甘宁边区政府发布《新公文程式》。</a:t>
            </a:r>
            <a:r>
              <a:rPr lang="en-US" altLang="zh-CN" sz="2800" dirty="0">
                <a:latin typeface="黑体" panose="02010609060101010101" pitchFamily="49" charset="-122"/>
                <a:ea typeface="黑体" panose="02010609060101010101" pitchFamily="49" charset="-122"/>
                <a:sym typeface="宋体" panose="02010600030101010101" pitchFamily="2" charset="-122"/>
              </a:rPr>
              <a:t> </a:t>
            </a:r>
            <a:r>
              <a:rPr lang="en-US" altLang="zh-CN" sz="2800" b="1" dirty="0">
                <a:latin typeface="仿宋" panose="02010609060101010101" pitchFamily="49" charset="-122"/>
                <a:ea typeface="仿宋" panose="02010609060101010101" pitchFamily="49" charset="-122"/>
                <a:sym typeface="宋体" panose="02010600030101010101" pitchFamily="2" charset="-122"/>
              </a:rPr>
              <a:t>  </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pic>
        <p:nvPicPr>
          <p:cNvPr id="5632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ustDataLst>
      <p:tags r:id="rId2"/>
    </p:custDataLst>
  </p:cSld>
  <p:clrMapOvr>
    <a:masterClrMapping/>
  </p:clrMapOvr>
  <p:transition advTm="10000"/>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2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31074" name="内容占位符 2"/>
          <p:cNvSpPr>
            <a:spLocks noGrp="1"/>
          </p:cNvSpPr>
          <p:nvPr>
            <p:custDataLst>
              <p:tags r:id="rId2"/>
            </p:custDataLst>
          </p:nvPr>
        </p:nvSpPr>
        <p:spPr>
          <a:xfrm>
            <a:off x="1476375" y="404813"/>
            <a:ext cx="7188200" cy="5678488"/>
          </a:xfrm>
          <a:prstGeom prst="rect">
            <a:avLst/>
          </a:prstGeom>
          <a:noFill/>
          <a:ln w="9525">
            <a:noFill/>
          </a:ln>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3</a:t>
            </a:r>
            <a:r>
              <a:rPr kumimoji="0" lang="zh-CN" altLang="en-US"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情况性通报</a:t>
            </a: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endPar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第一，</a:t>
            </a:r>
            <a:r>
              <a:rPr kumimoji="0"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情况概述</a:t>
            </a:r>
            <a:r>
              <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。首先介绍基本情况，阐明通报的缘由和目的，接着说明情况进展、做法经验或存在问题等。 </a:t>
            </a:r>
            <a:endPar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第二，</a:t>
            </a:r>
            <a:r>
              <a:rPr kumimoji="0"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情况分析</a:t>
            </a:r>
            <a:r>
              <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。针对通报情况作出恰如其分的分析，表明态度。</a:t>
            </a:r>
            <a:endPar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第三，</a:t>
            </a:r>
            <a:r>
              <a:rPr kumimoji="0"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意见要求</a:t>
            </a:r>
            <a:r>
              <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。提出改进工作的意见或要求。</a:t>
            </a:r>
            <a:endPar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通报可使用特定结束语</a:t>
            </a:r>
            <a:r>
              <a:rPr kumimoji="0" lang="en-US"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特此通报</a:t>
            </a:r>
            <a:r>
              <a:rPr kumimoji="0" lang="en-US"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，也可以不写。</a:t>
            </a:r>
            <a:endPar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4.落款</a:t>
            </a:r>
            <a:endParaRPr kumimoji="0" lang="zh-CN" altLang="en-US" sz="2800" b="1" i="0" u="none" strike="noStrike" kern="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包括发文机关署名、印章与成文日期。</a:t>
            </a:r>
            <a:endParaRPr kumimoji="0"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内容占位符 2"/>
          <p:cNvSpPr>
            <a:spLocks noGrp="1"/>
          </p:cNvSpPr>
          <p:nvPr>
            <p:ph idx="1"/>
          </p:nvPr>
        </p:nvSpPr>
        <p:spPr>
          <a:xfrm>
            <a:off x="1631950" y="896938"/>
            <a:ext cx="6969125" cy="2697162"/>
          </a:xfrm>
        </p:spPr>
        <p:txBody>
          <a:bodyPr vert="horz" wrap="square" lIns="91440" tIns="45720" rIns="91440" bIns="45720" anchor="t" anchorCtr="0"/>
          <a:p>
            <a:pPr marL="0" indent="0">
              <a:buNone/>
            </a:pPr>
            <a:r>
              <a:rPr lang="zh-CN" altLang="en-US" sz="2800" b="1" dirty="0">
                <a:latin typeface="黑体" panose="02010609060101010101" pitchFamily="49" charset="-122"/>
                <a:ea typeface="黑体" panose="02010609060101010101" pitchFamily="49" charset="-122"/>
              </a:rPr>
              <a:t>（二）通报的写作要求</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内容须真实</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2.评价须中肯</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3.措施须恰当</a:t>
            </a:r>
            <a:endParaRPr lang="en-US" altLang="zh-CN"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4.语言须得宜</a:t>
            </a:r>
            <a:endParaRPr lang="en-US" altLang="zh-CN" sz="2800" dirty="0">
              <a:solidFill>
                <a:srgbClr val="7030A0"/>
              </a:solidFill>
              <a:latin typeface="黑体" panose="02010609060101010101" pitchFamily="49" charset="-122"/>
              <a:ea typeface="黑体" panose="02010609060101010101" pitchFamily="49" charset="-122"/>
            </a:endParaRPr>
          </a:p>
          <a:p>
            <a:pPr marL="0" indent="0">
              <a:buNone/>
            </a:pPr>
            <a:endParaRPr lang="zh-CN" altLang="en-US" sz="2800" dirty="0">
              <a:solidFill>
                <a:srgbClr val="7030A0"/>
              </a:solidFill>
              <a:latin typeface="黑体" panose="02010609060101010101" pitchFamily="49" charset="-122"/>
              <a:ea typeface="黑体" panose="02010609060101010101" pitchFamily="49" charset="-122"/>
            </a:endParaRPr>
          </a:p>
        </p:txBody>
      </p:sp>
      <p:pic>
        <p:nvPicPr>
          <p:cNvPr id="18534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85348" name="Picture 8" descr="OF032"/>
          <p:cNvPicPr>
            <a:picLocks noChangeAspect="1"/>
          </p:cNvPicPr>
          <p:nvPr/>
        </p:nvPicPr>
        <p:blipFill>
          <a:blip r:embed="rId2"/>
          <a:stretch>
            <a:fillRect/>
          </a:stretch>
        </p:blipFill>
        <p:spPr>
          <a:xfrm>
            <a:off x="1763713" y="4724400"/>
            <a:ext cx="2106612" cy="1557338"/>
          </a:xfrm>
          <a:prstGeom prst="rect">
            <a:avLst/>
          </a:prstGeom>
          <a:noFill/>
          <a:ln w="9525" cap="flat" cmpd="sng">
            <a:solidFill>
              <a:srgbClr val="0070C0"/>
            </a:solidFill>
            <a:prstDash val="solid"/>
            <a:round/>
            <a:headEnd type="none" w="med" len="med"/>
            <a:tailEnd type="none" w="med" len="med"/>
          </a:ln>
        </p:spPr>
      </p:pic>
      <p:pic>
        <p:nvPicPr>
          <p:cNvPr id="185349" name="图片 2" descr="2020052709552211262_y4RRvbAd"/>
          <p:cNvPicPr>
            <a:picLocks noChangeAspect="1"/>
          </p:cNvPicPr>
          <p:nvPr/>
        </p:nvPicPr>
        <p:blipFill>
          <a:blip r:embed="rId3"/>
          <a:stretch>
            <a:fillRect/>
          </a:stretch>
        </p:blipFill>
        <p:spPr>
          <a:xfrm>
            <a:off x="5435600" y="1628775"/>
            <a:ext cx="2711450" cy="3859213"/>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6370" name="图片 175107"/>
          <p:cNvPicPr>
            <a:picLocks noGrp="1" noChangeAspect="1"/>
          </p:cNvPicPr>
          <p:nvPr>
            <p:ph idx="4294967295"/>
          </p:nvPr>
        </p:nvPicPr>
        <p:blipFill>
          <a:blip r:embed="rId1"/>
          <a:srcRect/>
          <a:stretch>
            <a:fillRect/>
          </a:stretch>
        </p:blipFill>
        <p:spPr>
          <a:xfrm>
            <a:off x="1357313" y="95250"/>
            <a:ext cx="7786687" cy="5905500"/>
          </a:xfrm>
        </p:spPr>
      </p:pic>
      <p:sp>
        <p:nvSpPr>
          <p:cNvPr id="5" name="TextBox 4"/>
          <p:cNvSpPr txBox="1"/>
          <p:nvPr/>
        </p:nvSpPr>
        <p:spPr>
          <a:xfrm>
            <a:off x="6357938" y="5786438"/>
            <a:ext cx="1714500" cy="307975"/>
          </a:xfrm>
          <a:prstGeom prst="rect">
            <a:avLst/>
          </a:prstGeom>
          <a:noFill/>
        </p:spPr>
        <p:txBody>
          <a:bodyPr>
            <a:spAutoFit/>
          </a:bodyPr>
          <a:lstStyle/>
          <a:p>
            <a:pPr marR="0" defTabSz="914400">
              <a:buClrTx/>
              <a:buSzTx/>
              <a:buFontTx/>
              <a:buNone/>
              <a:defRPr/>
            </a:pPr>
            <a:r>
              <a:rPr kumimoji="0" lang="en-US" altLang="zh-CN" sz="1400" b="1" kern="1200" cap="none" spc="0" normalizeH="0" baseline="0" noProof="0" dirty="0">
                <a:solidFill>
                  <a:schemeClr val="tx1">
                    <a:lumMod val="50000"/>
                  </a:schemeClr>
                </a:solidFill>
                <a:latin typeface="华文仿宋" panose="02010600040101010101" pitchFamily="2" charset="-122"/>
                <a:ea typeface="华文仿宋" panose="02010600040101010101" pitchFamily="2" charset="-122"/>
                <a:cs typeface="+mn-cs"/>
              </a:rPr>
              <a:t>2020</a:t>
            </a:r>
            <a:r>
              <a:rPr kumimoji="0" lang="zh-CN" altLang="en-US" sz="1400" b="1" kern="1200" cap="none" spc="0" normalizeH="0" baseline="0" noProof="0" dirty="0">
                <a:solidFill>
                  <a:schemeClr val="tx1">
                    <a:lumMod val="50000"/>
                  </a:schemeClr>
                </a:solidFill>
                <a:latin typeface="华文仿宋" panose="02010600040101010101" pitchFamily="2" charset="-122"/>
                <a:ea typeface="华文仿宋" panose="02010600040101010101" pitchFamily="2" charset="-122"/>
                <a:cs typeface="+mn-cs"/>
              </a:rPr>
              <a:t>年</a:t>
            </a:r>
            <a:r>
              <a:rPr kumimoji="0" lang="en-US" altLang="zh-CN" sz="1400" b="1" kern="1200" cap="none" spc="0" normalizeH="0" baseline="0" noProof="0" dirty="0">
                <a:solidFill>
                  <a:schemeClr val="tx1">
                    <a:lumMod val="50000"/>
                  </a:schemeClr>
                </a:solidFill>
                <a:latin typeface="华文仿宋" panose="02010600040101010101" pitchFamily="2" charset="-122"/>
                <a:ea typeface="华文仿宋" panose="02010600040101010101" pitchFamily="2" charset="-122"/>
                <a:cs typeface="+mn-cs"/>
              </a:rPr>
              <a:t>8</a:t>
            </a:r>
            <a:r>
              <a:rPr kumimoji="0" lang="zh-CN" altLang="en-US" sz="1400" b="1" kern="1200" cap="none" spc="0" normalizeH="0" baseline="0" noProof="0" dirty="0">
                <a:solidFill>
                  <a:schemeClr val="tx1">
                    <a:lumMod val="50000"/>
                  </a:schemeClr>
                </a:solidFill>
                <a:latin typeface="华文仿宋" panose="02010600040101010101" pitchFamily="2" charset="-122"/>
                <a:ea typeface="华文仿宋" panose="02010600040101010101" pitchFamily="2" charset="-122"/>
                <a:cs typeface="+mn-cs"/>
              </a:rPr>
              <a:t>月</a:t>
            </a:r>
            <a:r>
              <a:rPr kumimoji="0" lang="en-US" altLang="zh-CN" sz="1400" b="1" kern="1200" cap="none" spc="0" normalizeH="0" baseline="0" noProof="0" dirty="0">
                <a:solidFill>
                  <a:schemeClr val="tx1">
                    <a:lumMod val="50000"/>
                  </a:schemeClr>
                </a:solidFill>
                <a:latin typeface="华文仿宋" panose="02010600040101010101" pitchFamily="2" charset="-122"/>
                <a:ea typeface="华文仿宋" panose="02010600040101010101" pitchFamily="2" charset="-122"/>
                <a:cs typeface="+mn-cs"/>
              </a:rPr>
              <a:t>20</a:t>
            </a:r>
            <a:r>
              <a:rPr kumimoji="0" lang="zh-CN" altLang="en-US" sz="1400" b="1" kern="1200" cap="none" spc="0" normalizeH="0" baseline="0" noProof="0" dirty="0">
                <a:solidFill>
                  <a:schemeClr val="tx1">
                    <a:lumMod val="50000"/>
                  </a:schemeClr>
                </a:solidFill>
                <a:latin typeface="华文仿宋" panose="02010600040101010101" pitchFamily="2" charset="-122"/>
                <a:ea typeface="华文仿宋" panose="02010600040101010101" pitchFamily="2" charset="-122"/>
                <a:cs typeface="+mn-cs"/>
              </a:rPr>
              <a:t>日</a:t>
            </a:r>
            <a:endParaRPr kumimoji="0" lang="zh-CN" altLang="en-US" sz="1400" kern="1200" cap="none" spc="0" normalizeH="0" baseline="0" noProof="0" dirty="0">
              <a:latin typeface="Arial" panose="020B0604020202020204" pitchFamily="34" charset="0"/>
              <a:ea typeface="宋体" panose="02010600030101010101" pitchFamily="2" charset="-122"/>
              <a:cs typeface="+mn-cs"/>
            </a:endParaRPr>
          </a:p>
        </p:txBody>
      </p:sp>
    </p:spTree>
  </p:cSld>
  <p:clrMapOvr>
    <a:masterClrMapping/>
  </p:clrMapOvr>
  <p:transition advTm="10000"/>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标题 1"/>
          <p:cNvSpPr>
            <a:spLocks noGrp="1"/>
          </p:cNvSpPr>
          <p:nvPr>
            <p:ph type="title"/>
          </p:nvPr>
        </p:nvSpPr>
        <p:spPr>
          <a:xfrm>
            <a:off x="1214438" y="0"/>
            <a:ext cx="7472362" cy="654050"/>
          </a:xfrm>
        </p:spPr>
        <p:txBody>
          <a:bodyPr vert="horz" wrap="square" lIns="91440" tIns="45720" rIns="91440" bIns="45720" anchor="ctr" anchorCtr="0"/>
          <a:p>
            <a:pPr algn="l"/>
            <a:r>
              <a:rPr lang="zh-CN" altLang="en-US" sz="2400" dirty="0"/>
              <a:t>病文分析</a:t>
            </a:r>
            <a:endParaRPr lang="zh-CN" altLang="en-US" sz="2400" dirty="0"/>
          </a:p>
        </p:txBody>
      </p:sp>
      <p:sp>
        <p:nvSpPr>
          <p:cNvPr id="187395" name="内容占位符 2"/>
          <p:cNvSpPr>
            <a:spLocks noGrp="1"/>
          </p:cNvSpPr>
          <p:nvPr>
            <p:ph idx="1"/>
          </p:nvPr>
        </p:nvSpPr>
        <p:spPr>
          <a:xfrm>
            <a:off x="1285875" y="642938"/>
            <a:ext cx="7858125" cy="5000625"/>
          </a:xfrm>
          <a:solidFill>
            <a:schemeClr val="accent1">
              <a:alpha val="100000"/>
            </a:schemeClr>
          </a:solidFill>
        </p:spPr>
        <p:txBody>
          <a:bodyPr vert="horz" wrap="square" lIns="91440" tIns="45720" rIns="91440" bIns="45720" anchor="t" anchorCtr="0"/>
          <a:p>
            <a:r>
              <a:rPr lang="zh-CN" altLang="en-US" sz="1800" dirty="0"/>
              <a:t>                                关于王</a:t>
            </a:r>
            <a:r>
              <a:rPr lang="en-US" altLang="zh-CN" sz="1800" dirty="0"/>
              <a:t>××</a:t>
            </a:r>
            <a:r>
              <a:rPr lang="zh-CN" altLang="en-US" sz="1800" dirty="0"/>
              <a:t>的通报</a:t>
            </a:r>
            <a:endParaRPr lang="zh-CN" altLang="en-US" sz="1800" dirty="0"/>
          </a:p>
          <a:p>
            <a:r>
              <a:rPr lang="zh-CN" altLang="en-US" sz="1800" dirty="0"/>
              <a:t>各系、处、室，各班级： </a:t>
            </a:r>
            <a:endParaRPr lang="en-US" altLang="zh-CN" sz="1800" dirty="0"/>
          </a:p>
          <a:p>
            <a:r>
              <a:rPr lang="en-US" altLang="zh-CN" sz="1800" dirty="0"/>
              <a:t>       </a:t>
            </a:r>
            <a:r>
              <a:rPr lang="zh-CN" altLang="en-US" sz="1800" dirty="0"/>
              <a:t>我院</a:t>
            </a:r>
            <a:r>
              <a:rPr lang="en-US" altLang="zh-CN" sz="1800" dirty="0"/>
              <a:t>17</a:t>
            </a:r>
            <a:r>
              <a:rPr lang="zh-CN" altLang="en-US" sz="1800" dirty="0"/>
              <a:t>级计算机班学生王</a:t>
            </a:r>
            <a:r>
              <a:rPr lang="en-US" altLang="zh-CN" sz="1800" dirty="0"/>
              <a:t>××</a:t>
            </a:r>
            <a:r>
              <a:rPr lang="zh-CN" altLang="en-US" sz="1800" dirty="0"/>
              <a:t>，</a:t>
            </a:r>
            <a:r>
              <a:rPr lang="en-US" altLang="zh-CN" sz="1800" dirty="0"/>
              <a:t>2018</a:t>
            </a:r>
            <a:r>
              <a:rPr lang="zh-CN" altLang="en-US" sz="1800" dirty="0"/>
              <a:t>年</a:t>
            </a:r>
            <a:r>
              <a:rPr lang="en-US" altLang="zh-CN" sz="1800" dirty="0"/>
              <a:t>11</a:t>
            </a:r>
            <a:r>
              <a:rPr lang="zh-CN" altLang="en-US" sz="1800" dirty="0"/>
              <a:t>月</a:t>
            </a:r>
            <a:r>
              <a:rPr lang="en-US" altLang="zh-CN" sz="1800" dirty="0"/>
              <a:t>30</a:t>
            </a:r>
            <a:r>
              <a:rPr lang="zh-CN" altLang="en-US" sz="1800" dirty="0"/>
              <a:t>日中午到学校饭堂吃饭的时候，看到排 队打饭的人多，就要强行插队打饭，有同学劝他要遵守纪律时，他还大声说：“关你屁事！”一位 纠察队员走过来阻止他，他不管三七二十一，拿起搪瓷饭碗打在纠察队员头上，致使那位纠察 队员头部受伤。王</a:t>
            </a:r>
            <a:r>
              <a:rPr lang="en-US" altLang="zh-CN" sz="1800" dirty="0"/>
              <a:t>××</a:t>
            </a:r>
            <a:r>
              <a:rPr lang="zh-CN" altLang="en-US" sz="1800" dirty="0"/>
              <a:t>的行为引起了在场其他同学的公愤，有人甚至叫嚷要把他拉到派出所关押起来。 </a:t>
            </a:r>
            <a:endParaRPr lang="en-US" altLang="zh-CN" sz="1800" dirty="0"/>
          </a:p>
          <a:p>
            <a:r>
              <a:rPr lang="en-US" altLang="zh-CN" sz="1800" dirty="0"/>
              <a:t>      </a:t>
            </a:r>
            <a:r>
              <a:rPr lang="zh-CN" altLang="en-US" sz="1800" dirty="0"/>
              <a:t>据查，王</a:t>
            </a:r>
            <a:r>
              <a:rPr lang="en-US" altLang="zh-CN" sz="1800" dirty="0"/>
              <a:t>××</a:t>
            </a:r>
            <a:r>
              <a:rPr lang="zh-CN" altLang="en-US" sz="1800" dirty="0"/>
              <a:t>平时学习也不刻苦，上学期期末考试有一科仅得</a:t>
            </a:r>
            <a:r>
              <a:rPr lang="en-US" altLang="zh-CN" sz="1800" dirty="0"/>
              <a:t>61</a:t>
            </a:r>
            <a:r>
              <a:rPr lang="zh-CN" altLang="en-US" sz="1800" dirty="0"/>
              <a:t>分。 </a:t>
            </a:r>
            <a:endParaRPr lang="en-US" altLang="zh-CN" sz="1800" dirty="0"/>
          </a:p>
          <a:p>
            <a:r>
              <a:rPr lang="en-US" altLang="zh-CN" sz="1800" dirty="0"/>
              <a:t>       </a:t>
            </a:r>
            <a:r>
              <a:rPr lang="zh-CN" altLang="en-US" sz="1800" dirty="0"/>
              <a:t>经院领导研究决定，给予王</a:t>
            </a:r>
            <a:r>
              <a:rPr lang="en-US" altLang="zh-CN" sz="1800" dirty="0"/>
              <a:t>××</a:t>
            </a:r>
            <a:r>
              <a:rPr lang="zh-CN" altLang="en-US" sz="1800" dirty="0"/>
              <a:t>记大过一次的处分。 希望广大同学以此为戒，努力学习，争取在学年考试中取得好成绩。</a:t>
            </a:r>
            <a:endParaRPr lang="zh-CN" altLang="en-US" sz="1800" dirty="0"/>
          </a:p>
          <a:p>
            <a:r>
              <a:rPr lang="en-US" altLang="zh-CN" sz="1800" dirty="0"/>
              <a:t>                                                             ××</a:t>
            </a:r>
            <a:r>
              <a:rPr lang="zh-CN" altLang="en-US" sz="1800" dirty="0"/>
              <a:t>职业技术学院　　 </a:t>
            </a:r>
            <a:endParaRPr lang="en-US" altLang="zh-CN" sz="1800" dirty="0"/>
          </a:p>
          <a:p>
            <a:r>
              <a:rPr lang="en-US" altLang="zh-CN" sz="1800" dirty="0"/>
              <a:t>                                                                2019 </a:t>
            </a:r>
            <a:r>
              <a:rPr lang="zh-CN" altLang="en-US" sz="1800" dirty="0"/>
              <a:t>年</a:t>
            </a:r>
            <a:r>
              <a:rPr lang="en-US" altLang="zh-CN" sz="1800" dirty="0"/>
              <a:t>5</a:t>
            </a:r>
            <a:r>
              <a:rPr lang="zh-CN" altLang="en-US" sz="1800" dirty="0"/>
              <a:t>月</a:t>
            </a:r>
            <a:r>
              <a:rPr lang="en-US" altLang="zh-CN" sz="1800" dirty="0"/>
              <a:t>20</a:t>
            </a:r>
            <a:r>
              <a:rPr lang="zh-CN" altLang="en-US" sz="1800" dirty="0"/>
              <a:t>日</a:t>
            </a:r>
            <a:endParaRPr lang="en-US" altLang="zh-CN" sz="1800" dirty="0"/>
          </a:p>
          <a:p>
            <a:endParaRPr lang="zh-CN" altLang="en-US" sz="1600" dirty="0"/>
          </a:p>
        </p:txBody>
      </p:sp>
    </p:spTree>
  </p:cSld>
  <p:clrMapOvr>
    <a:masterClrMapping/>
  </p:clrMapOvr>
  <p:transition spd="slow" advTm="10000">
    <p:wipe dir="d"/>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bwMode="auto">
          <a:xfrm>
            <a:off x="1500166" y="357166"/>
            <a:ext cx="7286676" cy="4929221"/>
          </a:xfrm>
          <a:solidFill>
            <a:schemeClr val="accent1"/>
          </a:solidFill>
          <a:ln>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2800" b="1" i="0" u="none" strike="noStrike" kern="0" cap="none" spc="0" normalizeH="0" baseline="0" noProof="1" smtClean="0">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28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 20</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22</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年夏天，××县遭受百年不遇的特大洪水，该县粮食系统干部职工在滔滔洪水面前毫不迟疑退缩，奋不顾身抢救国家库存粮食</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100</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多万公斤，饮料</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5</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万多公斤。洪灾退后又清理淤泥</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2000</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多立方米，抢修电机</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6</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台。他们这种舍小家、顾大家、战天斗地的抗洪精神是值得大家学习的，为此，市局决定在全市粮食系统范围内对他们予以通报表彰。</a:t>
            </a:r>
            <a:endPar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sym typeface="+mn-ea"/>
              </a:rPr>
              <a:t>根据以上内容，××市粮食局要拟写一份表彰性通报。</a:t>
            </a:r>
            <a:endPar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Tm="10000"/>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615440" y="896619"/>
            <a:ext cx="6814185" cy="4429738"/>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任务实施</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表彰性通报标题可拟写为</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市粮食局关于表彰</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县粮食系统干部职工抗洪救灾先进事迹的通报</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主送机关应为</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各区、县粮食局</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正文内容可从事实介绍、对事项的分析评价、表彰奖励决定及希望要求等着手安排。</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结尾可用</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特此通报</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作结束语。</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p:txBody>
      </p:sp>
      <p:pic>
        <p:nvPicPr>
          <p:cNvPr id="18944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0466"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3075" name="内容占位符 2"/>
          <p:cNvSpPr>
            <a:spLocks noGrp="1"/>
          </p:cNvSpPr>
          <p:nvPr>
            <p:ph idx="1"/>
          </p:nvPr>
        </p:nvSpPr>
        <p:spPr>
          <a:xfrm>
            <a:off x="1273175" y="200025"/>
            <a:ext cx="7724775" cy="6459538"/>
          </a:xfrm>
          <a:solidFill>
            <a:schemeClr val="accent1">
              <a:lumMod val="90000"/>
            </a:schemeClr>
          </a:solidFill>
          <a:ln>
            <a:solidFill>
              <a:srgbClr val="0070C0"/>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20000"/>
              </a:spcBef>
              <a:spcAft>
                <a:spcPct val="0"/>
              </a:spcAft>
              <a:buClrTx/>
              <a:buSzTx/>
              <a:buFontTx/>
              <a:buNone/>
              <a:defRPr/>
            </a:pPr>
            <a:endParaRPr kumimoji="0" lang="en-US" altLang="zh-CN"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a:t>
            </a:r>
            <a:r>
              <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市粮食局关于表彰</a:t>
            </a:r>
            <a:r>
              <a:rPr kumimoji="0" lang="en-US" altLang="zh-CN"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sym typeface="宋体" panose="02010600030101010101" pitchFamily="2" charset="-122"/>
              </a:rPr>
              <a:t>××县</a:t>
            </a:r>
            <a:endPar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defRPr/>
            </a:pPr>
            <a:r>
              <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粮食系统干部职工抗洪救灾先进事迹的通报</a:t>
            </a:r>
            <a:endPar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defRPr/>
            </a:pPr>
            <a:endPar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各区、县粮食局：</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今年</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夏天，××县遭受百年不遇的特大洪水，该县粮食系统干部职工在滔滔洪水面前毫不迟疑退缩，奋不顾身抢救国家库存粮食100多万公斤，饮料5万多公斤。洪灾退后又清理淤泥2000多立方米</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抢修电机</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6</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台。他们这种舍小家、顾大家、战天斗地的抗洪精神是值得大家学习的，为此，市局决定在全市粮食系统范围内对他们予以通报表彰。</a:t>
            </a:r>
            <a:endParaRPr kumimoji="0" lang="zh-CN" altLang="en-US" sz="2000" b="1" i="0" u="none" strike="noStrike" kern="0" cap="none" spc="0" normalizeH="0" baseline="0" noProof="0" smtClean="0">
              <a:ln>
                <a:noFill/>
              </a:ln>
              <a:solidFill>
                <a:schemeClr val="tx1"/>
              </a:solidFill>
              <a:effectLst>
                <a:outerShdw blurRad="38100" dist="38100" dir="2700000" algn="tl">
                  <a:srgbClr val="FFFFFF"/>
                </a:outerShdw>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希望全市粮食系统干部以他们为榜样，爱岗敬业，努力工作，在市场经济的大潮中，在各自的工作岗位上做出优异的成绩</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特此通报。</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000" b="1" i="0" u="none" strike="noStrike" kern="0" cap="none" spc="0" normalizeH="0" baseline="0" noProof="0" smtClean="0">
              <a:ln>
                <a:noFill/>
              </a:ln>
              <a:solidFill>
                <a:schemeClr val="tx1"/>
              </a:solidFill>
              <a:effectLst>
                <a:outerShdw blurRad="38100" dist="38100" dir="2700000" algn="tl">
                  <a:srgbClr val="FFFFFF"/>
                </a:outerShdw>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××市粮食局（印章）</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2022</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年</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7</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月</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5</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日</a:t>
            </a:r>
            <a:endParaRPr kumimoji="0" lang="zh-CN" altLang="en-US" sz="2000" b="1" i="0" u="none" strike="noStrike" kern="0" cap="none" spc="0" normalizeH="0" baseline="0" noProof="0" smtClean="0">
              <a:ln>
                <a:noFill/>
              </a:ln>
              <a:solidFill>
                <a:schemeClr val="tx1"/>
              </a:solidFill>
              <a:effectLst>
                <a:outerShdw blurRad="38100" dist="38100" dir="2700000" algn="tl">
                  <a:srgbClr val="FFFFFF"/>
                </a:outerShdw>
              </a:effectLst>
              <a:uLnTx/>
              <a:uFillTx/>
              <a:latin typeface="+mn-lt"/>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rPr>
              <a:t>                                                      </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endParaRPr>
          </a:p>
        </p:txBody>
      </p:sp>
    </p:spTree>
  </p:cSld>
  <p:clrMapOvr>
    <a:masterClrMapping/>
  </p:clrMapOvr>
  <p:transition advTm="10000"/>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a:xfrm>
            <a:off x="1285875" y="785813"/>
            <a:ext cx="7286625" cy="53403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1" smtClean="0">
                <a:ln>
                  <a:noFill/>
                </a:ln>
                <a:solidFill>
                  <a:schemeClr val="accent6">
                    <a:lumMod val="50000"/>
                  </a:schemeClr>
                </a:solidFill>
                <a:effectLst/>
                <a:uLnTx/>
                <a:uFillTx/>
                <a:latin typeface="+mn-lt"/>
                <a:ea typeface="+mn-ea"/>
                <a:cs typeface="+mn-cs"/>
              </a:rPr>
              <a:t>练习：</a:t>
            </a:r>
            <a:endParaRPr kumimoji="0" lang="en-US" altLang="zh-CN" sz="2400" b="1" i="0" u="none" strike="noStrike" kern="0" cap="none" spc="0" normalizeH="0" baseline="0" noProof="1" smtClean="0">
              <a:ln>
                <a:noFill/>
              </a:ln>
              <a:solidFill>
                <a:schemeClr val="accent6">
                  <a:lumMod val="50000"/>
                </a:schemeClr>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1" smtClean="0">
                <a:ln>
                  <a:noFill/>
                </a:ln>
                <a:solidFill>
                  <a:schemeClr val="accent6">
                    <a:lumMod val="50000"/>
                  </a:schemeClr>
                </a:solidFill>
                <a:effectLst/>
                <a:uLnTx/>
                <a:uFillTx/>
                <a:latin typeface="+mn-lt"/>
                <a:ea typeface="+mn-ea"/>
                <a:cs typeface="+mn-cs"/>
              </a:rPr>
              <a:t>１１月１９日下午，台州苏泊尔包装有限公司彩印车间员工潘茂海，在中国农业银行陈屿营业所（东升街）前捡到一张农行银联金穗卡和一张小纸条，小纸条上是一串数字。经证实该纸条上的数字为该取款卡的密码，而且失主还未挂失，银行卡的账户上余额为１４万余元。潘茂海在巨款面前毫不动心，毅然将此卡交给了农行的保安陈××。后失主先后多次拿出数千元酬谢，潘茂海均一一拒收。潘茂海在日常工作中也一直兢兢业业，曾被评为</a:t>
            </a:r>
            <a:r>
              <a:rPr kumimoji="0" lang="en-US" altLang="zh-CN" sz="2400" b="1" i="0" u="none" strike="noStrike" kern="0" cap="none" spc="0" normalizeH="0" baseline="0" noProof="1" smtClean="0">
                <a:ln>
                  <a:noFill/>
                </a:ln>
                <a:solidFill>
                  <a:schemeClr val="accent6">
                    <a:lumMod val="50000"/>
                  </a:schemeClr>
                </a:solidFill>
                <a:effectLst/>
                <a:uLnTx/>
                <a:uFillTx/>
                <a:latin typeface="+mn-lt"/>
                <a:ea typeface="+mn-ea"/>
                <a:cs typeface="+mn-cs"/>
              </a:rPr>
              <a:t>2020</a:t>
            </a:r>
            <a:r>
              <a:rPr kumimoji="0" lang="zh-CN" altLang="en-US" sz="2400" b="1" i="0" u="none" strike="noStrike" kern="0" cap="none" spc="0" normalizeH="0" baseline="0" noProof="1" smtClean="0">
                <a:ln>
                  <a:noFill/>
                </a:ln>
                <a:solidFill>
                  <a:schemeClr val="accent6">
                    <a:lumMod val="50000"/>
                  </a:schemeClr>
                </a:solidFill>
                <a:effectLst/>
                <a:uLnTx/>
                <a:uFillTx/>
                <a:latin typeface="+mn-lt"/>
                <a:ea typeface="+mn-ea"/>
                <a:cs typeface="+mn-cs"/>
              </a:rPr>
              <a:t>年度“最有价值的员工”。公司决定给予潘通报表扬。</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Tm="10000"/>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251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文本框 1"/>
          <p:cNvSpPr txBox="1"/>
          <p:nvPr/>
        </p:nvSpPr>
        <p:spPr>
          <a:xfrm>
            <a:off x="1691635" y="1917065"/>
            <a:ext cx="5027934" cy="2479029"/>
          </a:xfrm>
          <a:prstGeom prst="rect">
            <a:avLst/>
          </a:prstGeom>
          <a:noFill/>
          <a:ln>
            <a:noFill/>
          </a:ln>
        </p:spPr>
        <p:txBody>
          <a:bodyPr>
            <a:spAutoFit/>
          </a:bodyPr>
          <a:lstStyle/>
          <a:p>
            <a:pPr marL="342900" marR="0" indent="-342900" defTabSz="914400" eaLnBrk="0" hangingPunct="0">
              <a:spcBef>
                <a:spcPct val="20000"/>
              </a:spcBef>
              <a:buClrTx/>
              <a:buSzTx/>
              <a:buFont typeface="Wingdings" panose="05000000000000000000" charset="0"/>
              <a:buChar char="ü"/>
              <a:defRPr/>
            </a:pPr>
            <a:r>
              <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sym typeface="+mn-ea"/>
              </a:rPr>
              <a:t>任务目标</a:t>
            </a:r>
            <a:endPar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理解和掌握函的含义、类型、结构、写法，以及写作注意事项。</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能够撰写商洽函。</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7659" name="Picture 9" descr="C:\Documents and Settings\aurora\My Documents\my profile\the challengec cup for win\素材\省答辩PPT素材\aiimg_com_01.gif"/>
          <p:cNvPicPr>
            <a:picLocks noChangeAspect="1"/>
          </p:cNvPicPr>
          <p:nvPr>
            <p:custDataLst>
              <p:tags r:id="rId2"/>
            </p:custDataLst>
          </p:nvPr>
        </p:nvPicPr>
        <p:blipFill>
          <a:blip r:embed="rId3"/>
          <a:stretch>
            <a:fillRect/>
          </a:stretch>
        </p:blipFill>
        <p:spPr>
          <a:xfrm>
            <a:off x="6804025" y="909638"/>
            <a:ext cx="1790700" cy="4903787"/>
          </a:xfrm>
          <a:prstGeom prst="rect">
            <a:avLst/>
          </a:prstGeom>
          <a:noFill/>
          <a:ln w="9525">
            <a:noFill/>
          </a:ln>
        </p:spPr>
      </p:pic>
      <p:sp>
        <p:nvSpPr>
          <p:cNvPr id="192517" name="标题 1"/>
          <p:cNvSpPr>
            <a:spLocks noGrp="1"/>
          </p:cNvSpPr>
          <p:nvPr>
            <p:ph type="title"/>
            <p:custDataLst>
              <p:tags r:id="rId4"/>
            </p:custDataLst>
          </p:nvPr>
        </p:nvSpPr>
        <p:spPr>
          <a:xfrm>
            <a:off x="1619250" y="476250"/>
            <a:ext cx="4886325"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第七节 函</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20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403339" y="764540"/>
            <a:ext cx="7375525" cy="5136515"/>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en-US" altLang="zh-CN"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2022</a:t>
            </a:r>
            <a:r>
              <a:rPr kumimoji="0" lang="zh-CN" altLang="en-US"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年</a:t>
            </a:r>
            <a:r>
              <a:rPr kumimoji="0" lang="en-US" altLang="zh-CN"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10</a:t>
            </a:r>
            <a:r>
              <a:rPr kumimoji="0" lang="zh-CN" altLang="en-US"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月</a:t>
            </a:r>
            <a:r>
              <a:rPr kumimoji="0" lang="en-US" altLang="zh-CN"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15</a:t>
            </a:r>
            <a:r>
              <a:rPr kumimoji="0" lang="zh-CN" altLang="en-US"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日，</a:t>
            </a:r>
            <a:r>
              <a:rPr kumimoji="0" lang="zh-CN" altLang="en-US" sz="2800" b="1" i="0" u="none" strike="noStrike" kern="0" cap="none" spc="0" normalizeH="0" baseline="0" noProof="1">
                <a:ln>
                  <a:noFill/>
                </a:ln>
                <a:solidFill>
                  <a:schemeClr val="tx1"/>
                </a:solidFill>
                <a:effectLst/>
                <a:uLnTx/>
                <a:uFillTx/>
                <a:latin typeface="+mn-lt"/>
                <a:ea typeface="楷体" panose="02010609060101010101" pitchFamily="49" charset="-122"/>
                <a:cs typeface="楷体" panose="02010609060101010101" pitchFamily="49" charset="-122"/>
              </a:rPr>
              <a:t>××大学化学系为了使三年级学生了解现代有机化学发展现状，特去函与该市××化工研究所联系，希望安排学生前去参观，并请该所著名研究员李×介绍情况。该市××化工研究所见函后，经研究，同意该大学化学系请求，特邀请化学系来人面商参观事宜</a:t>
            </a:r>
            <a:r>
              <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a:t>
            </a: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根据以上内容，</a:t>
            </a:r>
            <a:r>
              <a:rPr kumimoji="0" lang="zh-CN" altLang="en-US" sz="2800" b="1"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××大学化学系要拟写一份函。</a:t>
            </a:r>
            <a:r>
              <a:rPr kumimoji="0" lang="zh-CN" altLang="en-US" sz="2800" b="1"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××化工研究所要拟写一份复函，同意对方的请求。</a:t>
            </a: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p:txBody>
      </p:sp>
      <p:pic>
        <p:nvPicPr>
          <p:cNvPr id="19353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内容占位符 2"/>
          <p:cNvSpPr>
            <a:spLocks noGrp="1"/>
          </p:cNvSpPr>
          <p:nvPr>
            <p:ph idx="1"/>
          </p:nvPr>
        </p:nvSpPr>
        <p:spPr>
          <a:xfrm>
            <a:off x="1331913" y="498475"/>
            <a:ext cx="5102225" cy="5715000"/>
          </a:xfrm>
        </p:spPr>
        <p:txBody>
          <a:bodyPr vert="horz" wrap="square" lIns="91440" tIns="45720" rIns="91440" bIns="45720" anchor="t" anchorCtr="0"/>
          <a:p>
            <a:r>
              <a:rPr lang="zh-CN" altLang="en-US" sz="2800" dirty="0">
                <a:latin typeface="黑体" panose="02010609060101010101" pitchFamily="49" charset="-122"/>
                <a:ea typeface="黑体" panose="02010609060101010101" pitchFamily="49" charset="-122"/>
                <a:sym typeface="宋体" panose="02010600030101010101" pitchFamily="2" charset="-122"/>
              </a:rPr>
              <a:t>新中国成立后，党和政府先后批准颁布了一系列有关公文写作与文书处理的文件。</a:t>
            </a:r>
            <a:r>
              <a:rPr lang="en-US" altLang="zh-CN" sz="2800" dirty="0">
                <a:latin typeface="黑体" panose="02010609060101010101" pitchFamily="49" charset="-122"/>
                <a:ea typeface="黑体" panose="02010609060101010101" pitchFamily="49" charset="-122"/>
                <a:sym typeface="宋体" panose="02010600030101010101" pitchFamily="2" charset="-122"/>
              </a:rPr>
              <a:t>20</a:t>
            </a:r>
            <a:r>
              <a:rPr lang="zh-CN" altLang="en-US" sz="2800" dirty="0">
                <a:latin typeface="黑体" panose="02010609060101010101" pitchFamily="49" charset="-122"/>
                <a:ea typeface="黑体" panose="02010609060101010101" pitchFamily="49" charset="-122"/>
                <a:sym typeface="宋体" panose="02010600030101010101" pitchFamily="2" charset="-122"/>
              </a:rPr>
              <a:t>世纪</a:t>
            </a:r>
            <a:r>
              <a:rPr lang="en-US" altLang="zh-CN" sz="2800" dirty="0">
                <a:latin typeface="黑体" panose="02010609060101010101" pitchFamily="49" charset="-122"/>
                <a:ea typeface="黑体" panose="02010609060101010101" pitchFamily="49" charset="-122"/>
                <a:sym typeface="宋体" panose="02010600030101010101" pitchFamily="2" charset="-122"/>
              </a:rPr>
              <a:t>80</a:t>
            </a:r>
            <a:r>
              <a:rPr lang="zh-CN" altLang="en-US" sz="2800" dirty="0">
                <a:latin typeface="黑体" panose="02010609060101010101" pitchFamily="49" charset="-122"/>
                <a:ea typeface="黑体" panose="02010609060101010101" pitchFamily="49" charset="-122"/>
                <a:sym typeface="宋体" panose="02010600030101010101" pitchFamily="2" charset="-122"/>
              </a:rPr>
              <a:t>年代以来，应用文写作以前所未有的强劲势头迅速发展。</a:t>
            </a:r>
            <a:r>
              <a:rPr lang="en-US" altLang="zh-CN" sz="2800" dirty="0">
                <a:solidFill>
                  <a:srgbClr val="FF0000"/>
                </a:solidFill>
                <a:latin typeface="黑体" panose="02010609060101010101" pitchFamily="49" charset="-122"/>
                <a:ea typeface="黑体" panose="02010609060101010101" pitchFamily="49" charset="-122"/>
                <a:sym typeface="宋体" panose="02010600030101010101" pitchFamily="2" charset="-122"/>
              </a:rPr>
              <a:t>2012</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年</a:t>
            </a:r>
            <a:r>
              <a:rPr lang="en-US" altLang="zh-CN" sz="2800" dirty="0">
                <a:solidFill>
                  <a:srgbClr val="FF0000"/>
                </a:solidFill>
                <a:latin typeface="黑体" panose="02010609060101010101" pitchFamily="49" charset="-122"/>
                <a:ea typeface="黑体" panose="02010609060101010101" pitchFamily="49" charset="-122"/>
                <a:sym typeface="宋体" panose="02010600030101010101" pitchFamily="2" charset="-122"/>
              </a:rPr>
              <a:t>4</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月</a:t>
            </a:r>
            <a:r>
              <a:rPr lang="zh-CN" altLang="en-US" sz="2800" dirty="0">
                <a:latin typeface="黑体" panose="02010609060101010101" pitchFamily="49" charset="-122"/>
                <a:ea typeface="黑体" panose="02010609060101010101" pitchFamily="49" charset="-122"/>
                <a:sym typeface="宋体" panose="02010600030101010101" pitchFamily="2" charset="-122"/>
              </a:rPr>
              <a:t>，中共中央办公厅、国务院办公厅联合发布</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《党政机关公文处理工作条例》</a:t>
            </a:r>
            <a:r>
              <a:rPr lang="zh-CN" altLang="en-US" sz="2800" dirty="0">
                <a:latin typeface="黑体" panose="02010609060101010101" pitchFamily="49" charset="-122"/>
                <a:ea typeface="黑体" panose="02010609060101010101" pitchFamily="49" charset="-122"/>
                <a:sym typeface="宋体" panose="02010600030101010101" pitchFamily="2" charset="-122"/>
              </a:rPr>
              <a:t>，首次将党政两个系统的公文统一起来，规定了公文的文种有</a:t>
            </a:r>
            <a:r>
              <a:rPr lang="en-US" altLang="zh-CN" sz="2800" dirty="0">
                <a:solidFill>
                  <a:srgbClr val="FF0000"/>
                </a:solidFill>
                <a:latin typeface="黑体" panose="02010609060101010101" pitchFamily="49" charset="-122"/>
                <a:ea typeface="黑体" panose="02010609060101010101" pitchFamily="49" charset="-122"/>
                <a:sym typeface="宋体" panose="02010600030101010101" pitchFamily="2" charset="-122"/>
              </a:rPr>
              <a:t>15</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种</a:t>
            </a:r>
            <a:r>
              <a:rPr lang="zh-CN" altLang="en-US" sz="2800" dirty="0">
                <a:latin typeface="黑体" panose="02010609060101010101" pitchFamily="49" charset="-122"/>
                <a:ea typeface="黑体" panose="02010609060101010101" pitchFamily="49" charset="-122"/>
                <a:sym typeface="宋体" panose="02010600030101010101" pitchFamily="2" charset="-122"/>
              </a:rPr>
              <a:t>。我国应用文写作进入了一个全新的发展期。</a:t>
            </a:r>
            <a:endParaRPr lang="zh-CN" altLang="en-US" sz="2800" b="1" dirty="0">
              <a:latin typeface="黑体" panose="02010609060101010101" pitchFamily="49" charset="-122"/>
              <a:ea typeface="黑体" panose="02010609060101010101" pitchFamily="49" charset="-122"/>
              <a:sym typeface="宋体" panose="02010600030101010101" pitchFamily="2" charset="-122"/>
            </a:endParaRPr>
          </a:p>
          <a:p>
            <a:pPr>
              <a:buNone/>
            </a:pPr>
            <a:r>
              <a:rPr lang="en-US" altLang="zh-CN" sz="2800" dirty="0">
                <a:latin typeface="黑体" panose="02010609060101010101" pitchFamily="49" charset="-122"/>
                <a:ea typeface="黑体" panose="02010609060101010101" pitchFamily="49" charset="-122"/>
                <a:sym typeface="宋体" panose="02010600030101010101" pitchFamily="2" charset="-122"/>
              </a:rPr>
              <a:t> </a:t>
            </a:r>
            <a:r>
              <a:rPr lang="en-US" altLang="zh-CN" sz="2800" b="1" dirty="0">
                <a:latin typeface="仿宋" panose="02010609060101010101" pitchFamily="49" charset="-122"/>
                <a:ea typeface="仿宋" panose="02010609060101010101" pitchFamily="49" charset="-122"/>
                <a:sym typeface="宋体" panose="02010600030101010101" pitchFamily="2" charset="-122"/>
              </a:rPr>
              <a:t>  </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pic>
        <p:nvPicPr>
          <p:cNvPr id="5734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57348" name="图片 1"/>
          <p:cNvPicPr>
            <a:picLocks noChangeAspect="1"/>
          </p:cNvPicPr>
          <p:nvPr/>
        </p:nvPicPr>
        <p:blipFill>
          <a:blip r:embed="rId2"/>
          <a:stretch>
            <a:fillRect/>
          </a:stretch>
        </p:blipFill>
        <p:spPr>
          <a:xfrm>
            <a:off x="6372225" y="1916113"/>
            <a:ext cx="2163763" cy="287972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内容占位符 2"/>
          <p:cNvSpPr>
            <a:spLocks noGrp="1"/>
          </p:cNvSpPr>
          <p:nvPr>
            <p:ph idx="1"/>
          </p:nvPr>
        </p:nvSpPr>
        <p:spPr>
          <a:xfrm>
            <a:off x="1476375" y="692150"/>
            <a:ext cx="6910388" cy="4972050"/>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一、函的定义</a:t>
            </a:r>
            <a:endParaRPr lang="zh-CN" altLang="en-US" b="1" dirty="0">
              <a:latin typeface="黑体" panose="02010609060101010101" pitchFamily="49" charset="-122"/>
              <a:ea typeface="黑体" panose="02010609060101010101" pitchFamily="49" charset="-122"/>
            </a:endParaRPr>
          </a:p>
          <a:p>
            <a:pPr marL="0" indent="0">
              <a:buFont typeface="Wingdings" panose="05000000000000000000" pitchFamily="2" charset="2"/>
              <a:buChar char="Ø"/>
            </a:pPr>
            <a:r>
              <a:rPr lang="en-US" altLang="zh-CN" sz="2800" dirty="0">
                <a:solidFill>
                  <a:srgbClr val="7030A0"/>
                </a:solidFill>
                <a:latin typeface="黑体" panose="02010609060101010101" pitchFamily="49" charset="-122"/>
                <a:ea typeface="黑体" panose="02010609060101010101" pitchFamily="49" charset="-122"/>
              </a:rPr>
              <a:t> </a:t>
            </a:r>
            <a:r>
              <a:rPr lang="zh-CN" altLang="en-US" sz="2800" dirty="0">
                <a:solidFill>
                  <a:srgbClr val="7030A0"/>
                </a:solidFill>
                <a:latin typeface="黑体" panose="02010609060101010101" pitchFamily="49" charset="-122"/>
                <a:ea typeface="黑体" panose="02010609060101010101" pitchFamily="49" charset="-122"/>
              </a:rPr>
              <a:t>通报“适用于不相隶属机关之间商洽工作、询问和答复问题、请求批准和答复审批事项”。</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函属于</a:t>
            </a:r>
            <a:r>
              <a:rPr lang="zh-CN" altLang="en-US" sz="2800" dirty="0">
                <a:solidFill>
                  <a:srgbClr val="FF0000"/>
                </a:solidFill>
                <a:latin typeface="黑体" panose="02010609060101010101" pitchFamily="49" charset="-122"/>
                <a:ea typeface="黑体" panose="02010609060101010101" pitchFamily="49" charset="-122"/>
              </a:rPr>
              <a:t>商洽性</a:t>
            </a:r>
            <a:r>
              <a:rPr lang="zh-CN" altLang="en-US" sz="2800" dirty="0">
                <a:latin typeface="黑体" panose="02010609060101010101" pitchFamily="49" charset="-122"/>
                <a:ea typeface="黑体" panose="02010609060101010101" pitchFamily="49" charset="-122"/>
              </a:rPr>
              <a:t>的平行文，主要在不相隶属机关之间使用，有时也在上下级机关之间使用，如某些一般性、事务性事项的询问和答复就可以使用函，其适用范围非常广泛。函有时具有通知或通报的性质，有时具有请示或批复的性质，有着多重属性。</a:t>
            </a:r>
            <a:endParaRPr lang="zh-CN" altLang="en-US" sz="2800" dirty="0">
              <a:latin typeface="黑体" panose="02010609060101010101" pitchFamily="49" charset="-122"/>
              <a:ea typeface="黑体" panose="02010609060101010101" pitchFamily="49" charset="-122"/>
            </a:endParaRPr>
          </a:p>
        </p:txBody>
      </p:sp>
      <p:pic>
        <p:nvPicPr>
          <p:cNvPr id="19456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内容占位符 2"/>
          <p:cNvSpPr>
            <a:spLocks noGrp="1"/>
          </p:cNvSpPr>
          <p:nvPr>
            <p:ph idx="1"/>
          </p:nvPr>
        </p:nvSpPr>
        <p:spPr>
          <a:xfrm>
            <a:off x="1547813" y="620713"/>
            <a:ext cx="6775450" cy="4760912"/>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二、函的分类</a:t>
            </a:r>
            <a:endParaRPr lang="zh-CN" altLang="en-US" b="1" dirty="0">
              <a:latin typeface="黑体" panose="02010609060101010101" pitchFamily="49" charset="-122"/>
              <a:ea typeface="黑体" panose="02010609060101010101" pitchFamily="49" charset="-122"/>
            </a:endParaRPr>
          </a:p>
          <a:p>
            <a:pPr marL="0" indent="0"/>
            <a:r>
              <a:rPr lang="zh-CN" altLang="en-US" sz="2800" dirty="0">
                <a:solidFill>
                  <a:srgbClr val="7030A0"/>
                </a:solidFill>
                <a:latin typeface="黑体" panose="02010609060101010101" pitchFamily="49" charset="-122"/>
                <a:ea typeface="黑体" panose="02010609060101010101" pitchFamily="49" charset="-122"/>
              </a:rPr>
              <a:t>根据内容和</a:t>
            </a:r>
            <a:r>
              <a:rPr lang="zh-CN" altLang="zh-CN" sz="2800" dirty="0">
                <a:solidFill>
                  <a:srgbClr val="7030A0"/>
                </a:solidFill>
                <a:latin typeface="黑体" panose="02010609060101010101" pitchFamily="49" charset="-122"/>
                <a:ea typeface="黑体" panose="02010609060101010101" pitchFamily="49" charset="-122"/>
              </a:rPr>
              <a:t>用途</a:t>
            </a:r>
            <a:r>
              <a:rPr lang="zh-CN" altLang="en-US" sz="2800" dirty="0">
                <a:solidFill>
                  <a:srgbClr val="7030A0"/>
                </a:solidFill>
                <a:latin typeface="黑体" panose="02010609060101010101" pitchFamily="49" charset="-122"/>
                <a:ea typeface="黑体" panose="02010609060101010101" pitchFamily="49" charset="-122"/>
              </a:rPr>
              <a:t>，</a:t>
            </a:r>
            <a:r>
              <a:rPr lang="zh-CN" altLang="zh-CN" sz="2800" dirty="0">
                <a:solidFill>
                  <a:srgbClr val="7030A0"/>
                </a:solidFill>
                <a:latin typeface="黑体" panose="02010609060101010101" pitchFamily="49" charset="-122"/>
                <a:ea typeface="黑体" panose="02010609060101010101" pitchFamily="49" charset="-122"/>
              </a:rPr>
              <a:t>函</a:t>
            </a:r>
            <a:r>
              <a:rPr lang="zh-CN" altLang="en-US" sz="2800" dirty="0">
                <a:solidFill>
                  <a:srgbClr val="7030A0"/>
                </a:solidFill>
                <a:latin typeface="黑体" panose="02010609060101010101" pitchFamily="49" charset="-122"/>
                <a:ea typeface="黑体" panose="02010609060101010101" pitchFamily="49" charset="-122"/>
              </a:rPr>
              <a:t>可分为</a:t>
            </a:r>
            <a:r>
              <a:rPr lang="zh-CN" altLang="zh-CN" sz="2800" dirty="0">
                <a:solidFill>
                  <a:srgbClr val="7030A0"/>
                </a:solidFill>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marL="0" indent="0">
              <a:buNone/>
            </a:pPr>
            <a:r>
              <a:rPr lang="en-US" altLang="zh-CN" sz="2800" dirty="0">
                <a:latin typeface="黑体" panose="02010609060101010101" pitchFamily="49" charset="-122"/>
                <a:ea typeface="黑体" panose="02010609060101010101" pitchFamily="49" charset="-122"/>
              </a:rPr>
              <a:t>1.</a:t>
            </a:r>
            <a:r>
              <a:rPr lang="zh-CN" altLang="en-US" sz="2800" dirty="0">
                <a:solidFill>
                  <a:srgbClr val="FF0000"/>
                </a:solidFill>
                <a:ea typeface="黑体" panose="02010609060101010101" pitchFamily="49" charset="-122"/>
              </a:rPr>
              <a:t>告知函</a:t>
            </a:r>
            <a:r>
              <a:rPr lang="zh-CN" altLang="en-US" sz="2800" dirty="0">
                <a:ea typeface="黑体" panose="02010609060101010101" pitchFamily="49" charset="-122"/>
              </a:rPr>
              <a:t>主要用于向不相隶属的机关告知有关事项，如</a:t>
            </a:r>
            <a:r>
              <a:rPr lang="zh-CN" altLang="zh-CN" sz="2800" dirty="0">
                <a:ea typeface="黑体" panose="02010609060101010101" pitchFamily="49" charset="-122"/>
              </a:rPr>
              <a:t>《</a:t>
            </a:r>
            <a:r>
              <a:rPr lang="zh-CN" altLang="en-US" sz="2800" dirty="0">
                <a:ea typeface="黑体" panose="02010609060101010101" pitchFamily="49" charset="-122"/>
              </a:rPr>
              <a:t>交通运输部水运局关于通报运输结构调整进展情况的函</a:t>
            </a:r>
            <a:r>
              <a:rPr lang="zh-CN" altLang="zh-CN" sz="2800" dirty="0">
                <a:ea typeface="黑体" panose="02010609060101010101" pitchFamily="49" charset="-122"/>
              </a:rPr>
              <a:t>》</a:t>
            </a:r>
            <a:r>
              <a:rPr lang="zh-CN" altLang="en-US" sz="2800" dirty="0">
                <a:ea typeface="黑体" panose="02010609060101010101" pitchFamily="49" charset="-122"/>
              </a:rPr>
              <a:t>。</a:t>
            </a:r>
            <a:endParaRPr lang="zh-CN" altLang="en-US" sz="2800" dirty="0">
              <a:ea typeface="黑体" panose="02010609060101010101" pitchFamily="49" charset="-122"/>
            </a:endParaRPr>
          </a:p>
          <a:p>
            <a:pPr marL="0" indent="0">
              <a:buNone/>
            </a:pPr>
            <a:r>
              <a:rPr lang="en-US" altLang="zh-CN" sz="2800" dirty="0">
                <a:ea typeface="黑体" panose="02010609060101010101" pitchFamily="49" charset="-122"/>
              </a:rPr>
              <a:t>2.</a:t>
            </a:r>
            <a:r>
              <a:rPr lang="en-US" altLang="zh-CN" sz="2800" dirty="0">
                <a:solidFill>
                  <a:srgbClr val="FF0000"/>
                </a:solidFill>
                <a:ea typeface="黑体" panose="02010609060101010101" pitchFamily="49" charset="-122"/>
              </a:rPr>
              <a:t>商洽函</a:t>
            </a:r>
            <a:r>
              <a:rPr lang="en-US" altLang="zh-CN" sz="2800" dirty="0">
                <a:ea typeface="黑体" panose="02010609060101010101" pitchFamily="49" charset="-122"/>
              </a:rPr>
              <a:t>主要用于不相隶属的机关之间商讨或接洽工作，如《中共</a:t>
            </a:r>
            <a:r>
              <a:rPr lang="en-US" altLang="zh-CN" sz="2800" dirty="0">
                <a:ea typeface="黑体" panose="02010609060101010101" pitchFamily="49" charset="-122"/>
                <a:sym typeface="宋体" panose="02010600030101010101" pitchFamily="2" charset="-122"/>
              </a:rPr>
              <a:t>××</a:t>
            </a:r>
            <a:r>
              <a:rPr lang="en-US" altLang="zh-CN" sz="2800" dirty="0">
                <a:ea typeface="黑体" panose="02010609060101010101" pitchFamily="49" charset="-122"/>
              </a:rPr>
              <a:t>区委组织部关于商请选派优秀人才到</a:t>
            </a:r>
            <a:r>
              <a:rPr lang="en-US" altLang="zh-CN" sz="2800" dirty="0">
                <a:ea typeface="黑体" panose="02010609060101010101" pitchFamily="49" charset="-122"/>
                <a:sym typeface="宋体" panose="02010600030101010101" pitchFamily="2" charset="-122"/>
              </a:rPr>
              <a:t>××</a:t>
            </a:r>
            <a:r>
              <a:rPr lang="en-US" altLang="zh-CN" sz="2800" dirty="0">
                <a:ea typeface="黑体" panose="02010609060101010101" pitchFamily="49" charset="-122"/>
              </a:rPr>
              <a:t>区挂职的函》《</a:t>
            </a:r>
            <a:r>
              <a:rPr lang="en-US" altLang="zh-CN" sz="2800" dirty="0">
                <a:ea typeface="黑体" panose="02010609060101010101" pitchFamily="49" charset="-122"/>
                <a:sym typeface="宋体" panose="02010600030101010101" pitchFamily="2" charset="-122"/>
              </a:rPr>
              <a:t>××</a:t>
            </a:r>
            <a:r>
              <a:rPr lang="en-US" altLang="zh-CN" sz="2800" dirty="0">
                <a:ea typeface="黑体" panose="02010609060101010101" pitchFamily="49" charset="-122"/>
              </a:rPr>
              <a:t>大学关于同意选派优秀人才到</a:t>
            </a:r>
            <a:r>
              <a:rPr lang="en-US" altLang="zh-CN" sz="2800" dirty="0">
                <a:ea typeface="黑体" panose="02010609060101010101" pitchFamily="49" charset="-122"/>
                <a:sym typeface="宋体" panose="02010600030101010101" pitchFamily="2" charset="-122"/>
              </a:rPr>
              <a:t>××</a:t>
            </a:r>
            <a:r>
              <a:rPr lang="en-US" altLang="zh-CN" sz="2800" dirty="0">
                <a:ea typeface="黑体" panose="02010609060101010101" pitchFamily="49" charset="-122"/>
              </a:rPr>
              <a:t>区挂职的复函》。</a:t>
            </a:r>
            <a:endParaRPr lang="en-US" altLang="zh-CN" sz="2800" dirty="0">
              <a:ea typeface="黑体" panose="02010609060101010101" pitchFamily="49" charset="-122"/>
            </a:endParaRPr>
          </a:p>
        </p:txBody>
      </p:sp>
      <p:pic>
        <p:nvPicPr>
          <p:cNvPr id="19558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内容占位符 2"/>
          <p:cNvSpPr>
            <a:spLocks noGrp="1"/>
          </p:cNvSpPr>
          <p:nvPr>
            <p:ph idx="1"/>
          </p:nvPr>
        </p:nvSpPr>
        <p:spPr>
          <a:xfrm>
            <a:off x="1476375" y="908050"/>
            <a:ext cx="7313613" cy="4941888"/>
          </a:xfrm>
        </p:spPr>
        <p:txBody>
          <a:bodyPr vert="horz" wrap="square" lIns="91440" tIns="45720" rIns="91440" bIns="45720" anchor="t" anchorCtr="0"/>
          <a:p>
            <a:pPr marL="0" indent="0">
              <a:buNone/>
            </a:pP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ea typeface="黑体" panose="02010609060101010101" pitchFamily="49" charset="-122"/>
              </a:rPr>
              <a:t>问答函</a:t>
            </a:r>
            <a:r>
              <a:rPr lang="zh-CN" altLang="en-US" sz="2800" dirty="0">
                <a:ea typeface="黑体" panose="02010609060101010101" pitchFamily="49" charset="-122"/>
              </a:rPr>
              <a:t>主要用于不相隶属的机关之间就有关工作进行询问和答复，如《农业农村部畜牧兽医局关于征求〈兽医诊断制品注册要求公告（征求意见稿）〉意见的函》《关于〈兽医诊断制品注册要求公告（征求意见稿）〉修改意见的复函》。</a:t>
            </a:r>
            <a:endParaRPr lang="zh-CN" altLang="en-US" sz="2800" dirty="0">
              <a:ea typeface="黑体" panose="02010609060101010101" pitchFamily="49" charset="-122"/>
            </a:endParaRPr>
          </a:p>
          <a:p>
            <a:pPr marL="0" indent="0">
              <a:buNone/>
            </a:pPr>
            <a:r>
              <a:rPr lang="en-US" altLang="zh-CN" sz="2800" dirty="0">
                <a:ea typeface="黑体" panose="02010609060101010101" pitchFamily="49" charset="-122"/>
              </a:rPr>
              <a:t>4.</a:t>
            </a:r>
            <a:r>
              <a:rPr lang="zh-CN" altLang="en-US" sz="2800" dirty="0">
                <a:solidFill>
                  <a:srgbClr val="FF0000"/>
                </a:solidFill>
                <a:ea typeface="黑体" panose="02010609060101010101" pitchFamily="49" charset="-122"/>
              </a:rPr>
              <a:t>请批函</a:t>
            </a:r>
            <a:r>
              <a:rPr lang="zh-CN" altLang="en-US" sz="2800" dirty="0">
                <a:ea typeface="黑体" panose="02010609060101010101" pitchFamily="49" charset="-122"/>
              </a:rPr>
              <a:t>主要用于无隶属关系的机关向有关主管部门请求批准事项和有关主管部门答复请批事项，如《云南省人民政府关于请求审批滇中城市群发展规划的函》《国家发展改革委关于滇中城市群发展规划的复函》。</a:t>
            </a:r>
            <a:endParaRPr lang="zh-CN" altLang="en-US" sz="2800" dirty="0">
              <a:ea typeface="黑体" panose="02010609060101010101" pitchFamily="49" charset="-122"/>
            </a:endParaRPr>
          </a:p>
        </p:txBody>
      </p:sp>
      <p:pic>
        <p:nvPicPr>
          <p:cNvPr id="19661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内容占位符 2"/>
          <p:cNvSpPr>
            <a:spLocks noGrp="1"/>
          </p:cNvSpPr>
          <p:nvPr>
            <p:ph idx="1"/>
          </p:nvPr>
        </p:nvSpPr>
        <p:spPr>
          <a:xfrm>
            <a:off x="1260475" y="549275"/>
            <a:ext cx="4525963" cy="5381625"/>
          </a:xfrm>
        </p:spPr>
        <p:txBody>
          <a:bodyPr vert="horz" wrap="square" lIns="91440" tIns="45720" rIns="91440" bIns="45720" anchor="t" anchorCtr="0"/>
          <a:p>
            <a:r>
              <a:rPr lang="zh-CN" altLang="zh-CN" sz="2800" dirty="0">
                <a:solidFill>
                  <a:srgbClr val="7030A0"/>
                </a:solidFill>
                <a:latin typeface="黑体" panose="02010609060101010101" pitchFamily="49" charset="-122"/>
                <a:ea typeface="黑体" panose="02010609060101010101" pitchFamily="49" charset="-122"/>
              </a:rPr>
              <a:t>根据性质和格式，函可分为公函和便函。</a:t>
            </a:r>
            <a:r>
              <a:rPr lang="zh-CN" altLang="zh-CN" sz="2800" dirty="0">
                <a:ea typeface="黑体" panose="02010609060101010101" pitchFamily="49" charset="-122"/>
              </a:rPr>
              <a:t>公函具有完整的公文格式，用于机关部门之间正式的公务活动往来；便函用于处理日常的事务性工作，不属于正式公文，不标文号，不列标题，用机关信笺书写并加盖公章即可发出，格式灵活，行文简便。</a:t>
            </a:r>
            <a:endParaRPr lang="zh-CN" altLang="zh-CN" sz="2800" dirty="0">
              <a:ea typeface="黑体" panose="02010609060101010101" pitchFamily="49" charset="-122"/>
            </a:endParaRPr>
          </a:p>
          <a:p>
            <a:r>
              <a:rPr lang="zh-CN" altLang="zh-CN" sz="2800" dirty="0">
                <a:solidFill>
                  <a:srgbClr val="7030A0"/>
                </a:solidFill>
                <a:latin typeface="黑体" panose="02010609060101010101" pitchFamily="49" charset="-122"/>
                <a:ea typeface="黑体" panose="02010609060101010101" pitchFamily="49" charset="-122"/>
              </a:rPr>
              <a:t>根据行文方向，函还可分为去函和复函。</a:t>
            </a:r>
            <a:endParaRPr lang="zh-CN" altLang="zh-CN" sz="2800" dirty="0">
              <a:solidFill>
                <a:srgbClr val="7030A0"/>
              </a:solidFill>
              <a:latin typeface="黑体" panose="02010609060101010101" pitchFamily="49" charset="-122"/>
              <a:ea typeface="黑体" panose="02010609060101010101" pitchFamily="49" charset="-122"/>
            </a:endParaRPr>
          </a:p>
        </p:txBody>
      </p:sp>
      <p:pic>
        <p:nvPicPr>
          <p:cNvPr id="19763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97636" name="图片 1" descr="3125490"/>
          <p:cNvPicPr>
            <a:picLocks noChangeAspect="1"/>
          </p:cNvPicPr>
          <p:nvPr/>
        </p:nvPicPr>
        <p:blipFill>
          <a:blip r:embed="rId2"/>
          <a:stretch>
            <a:fillRect/>
          </a:stretch>
        </p:blipFill>
        <p:spPr>
          <a:xfrm>
            <a:off x="6011863" y="1428750"/>
            <a:ext cx="2563812" cy="362267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内容占位符 2"/>
          <p:cNvSpPr>
            <a:spLocks noGrp="1"/>
          </p:cNvSpPr>
          <p:nvPr>
            <p:ph idx="1"/>
          </p:nvPr>
        </p:nvSpPr>
        <p:spPr>
          <a:xfrm>
            <a:off x="1331913" y="260350"/>
            <a:ext cx="7427912" cy="5691188"/>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三、函的特点</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广泛性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函的使用不受部门级别与单位性质的限制，广泛应用于不相隶属机关之间商洽工作、询问和答复问题、请求批准和答复审批事项，有时也用于上下级机关之间询问和答复某些一般性、事务性事项。</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沟通性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函主要在不相隶属的机关之间行文，去函和复函之间通常仅具有公务商洽关系、询问答复关系、信息交流关系，所商定意见一般对双方无强制约束力。</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19865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内容占位符 2"/>
          <p:cNvSpPr>
            <a:spLocks noGrp="1"/>
          </p:cNvSpPr>
          <p:nvPr>
            <p:ph idx="1"/>
          </p:nvPr>
        </p:nvSpPr>
        <p:spPr>
          <a:xfrm>
            <a:off x="1403350" y="333375"/>
            <a:ext cx="3910013" cy="5530850"/>
          </a:xfrm>
        </p:spPr>
        <p:txBody>
          <a:bodyPr vert="horz" wrap="square" lIns="91440" tIns="45720" rIns="91440" bIns="45720" anchor="t" anchorCtr="0"/>
          <a:p>
            <a:pPr marL="0" indent="0">
              <a:buNone/>
            </a:pPr>
            <a:r>
              <a:rPr lang="en-US" altLang="zh-CN" sz="2800" dirty="0">
                <a:solidFill>
                  <a:srgbClr val="7030A0"/>
                </a:solidFill>
                <a:latin typeface="黑体" panose="02010609060101010101" pitchFamily="49" charset="-122"/>
                <a:ea typeface="黑体" panose="02010609060101010101" pitchFamily="49" charset="-122"/>
              </a:rPr>
              <a:t>3.</a:t>
            </a:r>
            <a:r>
              <a:rPr lang="zh-CN" altLang="en-US" sz="2800" dirty="0">
                <a:solidFill>
                  <a:srgbClr val="7030A0"/>
                </a:solidFill>
                <a:latin typeface="黑体" panose="02010609060101010101" pitchFamily="49" charset="-122"/>
                <a:ea typeface="黑体" panose="02010609060101010101" pitchFamily="49" charset="-122"/>
              </a:rPr>
              <a:t>灵活性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函既可用于正式的公务活动往来，也可用于日常事务性工作处理。格式上既可采用公文式格式，也可采用信函式格式。写法上既可篇段合一，也可分条列项。篇幅上可长可短。行文关系上也没有严格的限制，非常灵活。</a:t>
            </a:r>
            <a:endParaRPr lang="zh-CN" altLang="en-US" sz="2800" dirty="0">
              <a:latin typeface="黑体" panose="02010609060101010101" pitchFamily="49" charset="-122"/>
              <a:ea typeface="黑体" panose="02010609060101010101" pitchFamily="49" charset="-122"/>
            </a:endParaRPr>
          </a:p>
        </p:txBody>
      </p:sp>
      <p:pic>
        <p:nvPicPr>
          <p:cNvPr id="19968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99684" name="图片 1" descr="2441915"/>
          <p:cNvPicPr>
            <a:picLocks noChangeAspect="1"/>
          </p:cNvPicPr>
          <p:nvPr/>
        </p:nvPicPr>
        <p:blipFill>
          <a:blip r:embed="rId2"/>
          <a:stretch>
            <a:fillRect/>
          </a:stretch>
        </p:blipFill>
        <p:spPr>
          <a:xfrm>
            <a:off x="5580063" y="1123950"/>
            <a:ext cx="2890837" cy="4095750"/>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内容占位符 2"/>
          <p:cNvSpPr>
            <a:spLocks noGrp="1"/>
          </p:cNvSpPr>
          <p:nvPr>
            <p:ph idx="1"/>
          </p:nvPr>
        </p:nvSpPr>
        <p:spPr>
          <a:xfrm>
            <a:off x="1390650" y="404813"/>
            <a:ext cx="7404100" cy="5737225"/>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四、函的写作</a:t>
            </a:r>
            <a:endPar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（一）函的行文结构</a:t>
            </a:r>
            <a:endPar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rPr>
              <a:t>1.</a:t>
            </a:r>
            <a:r>
              <a:rPr kumimoji="0" lang="zh-CN" altLang="en-US"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rPr>
              <a:t>标题</a:t>
            </a:r>
            <a:endParaRPr kumimoji="0" lang="zh-CN" altLang="en-US"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1</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）完整式标题。</a:t>
            </a:r>
            <a:r>
              <a:rPr kumimoji="0" sz="2800" b="0" i="0" u="none" strike="noStrike" kern="0" cap="none" spc="0" normalizeH="0" baseline="0" noProof="1" smtClean="0">
                <a:ln>
                  <a:noFill/>
                </a:ln>
                <a:solidFill>
                  <a:schemeClr val="tx1"/>
                </a:solidFill>
                <a:effectLst/>
                <a:uLnTx/>
                <a:uFillTx/>
                <a:latin typeface="+mn-lt"/>
                <a:ea typeface="黑体" panose="02010609060101010101" pitchFamily="49" charset="-122"/>
                <a:cs typeface="+mn-cs"/>
              </a:rPr>
              <a:t>由“</a:t>
            </a:r>
            <a:r>
              <a:rPr kumimoji="0" sz="2800" b="0" i="0" u="none" strike="noStrike" kern="0" cap="none" spc="0" normalizeH="0" baseline="0" noProof="1" smtClean="0">
                <a:ln>
                  <a:noFill/>
                </a:ln>
                <a:solidFill>
                  <a:srgbClr val="FF0000"/>
                </a:solidFill>
                <a:effectLst/>
                <a:uLnTx/>
                <a:uFillTx/>
                <a:latin typeface="+mn-lt"/>
                <a:ea typeface="黑体" panose="02010609060101010101" pitchFamily="49" charset="-122"/>
                <a:cs typeface="+mn-cs"/>
              </a:rPr>
              <a:t>发文机关+事由+文种</a:t>
            </a:r>
            <a:r>
              <a:rPr kumimoji="0" sz="2800" b="0" i="0" u="none" strike="noStrike" kern="0" cap="none" spc="0" normalizeH="0" baseline="0" noProof="1" smtClean="0">
                <a:ln>
                  <a:noFill/>
                </a:ln>
                <a:solidFill>
                  <a:schemeClr val="tx1"/>
                </a:solidFill>
                <a:effectLst/>
                <a:uLnTx/>
                <a:uFillTx/>
                <a:latin typeface="+mn-lt"/>
                <a:ea typeface="黑体" panose="02010609060101010101" pitchFamily="49" charset="-122"/>
                <a:cs typeface="+mn-cs"/>
              </a:rPr>
              <a:t>”构成，如《教育部办公厅关于公布实施专科教育高等学校备案名单的函》。</a:t>
            </a:r>
            <a:endParaRPr kumimoji="0" sz="2800" b="0" i="0" u="none" strike="noStrike" kern="0" cap="none" spc="0" normalizeH="0" baseline="0" noProof="1" smtClean="0">
              <a:ln>
                <a:noFill/>
              </a:ln>
              <a:solidFill>
                <a:schemeClr val="tx1"/>
              </a:solidFill>
              <a:effectLst/>
              <a:uLnTx/>
              <a:uFillTx/>
              <a:latin typeface="+mn-lt"/>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2</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）省略式标题。由</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事由</a:t>
            </a:r>
            <a:r>
              <a:rPr kumimoji="0" lang="en-US" altLang="zh-CN"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文种</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构成，</a:t>
            </a:r>
            <a:r>
              <a:rPr kumimoji="0"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如《关于同意建设国家环境保护青藏高原生态环境监测与评估重点实验室的函》。</a:t>
            </a:r>
            <a:endParaRPr kumimoji="0"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endParaRPr>
          </a:p>
          <a:p>
            <a:pPr marL="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sym typeface="+mn-ea"/>
              </a:rPr>
              <a:t>2.主送机关</a:t>
            </a:r>
            <a:endPar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Char char="•"/>
              <a:defRPr/>
            </a:pP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 </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主送机关即收函机关，复函的主送机关即去函的发文机关。</a:t>
            </a:r>
            <a:endPar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endParaRPr>
          </a:p>
        </p:txBody>
      </p:sp>
      <p:pic>
        <p:nvPicPr>
          <p:cNvPr id="20070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1730"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01731" name="内容占位符 2"/>
          <p:cNvSpPr>
            <a:spLocks noGrp="1"/>
          </p:cNvSpPr>
          <p:nvPr>
            <p:custDataLst>
              <p:tags r:id="rId2"/>
            </p:custDataLst>
          </p:nvPr>
        </p:nvSpPr>
        <p:spPr>
          <a:xfrm>
            <a:off x="1403350" y="260350"/>
            <a:ext cx="7345363" cy="5857875"/>
          </a:xfrm>
          <a:prstGeom prst="rect">
            <a:avLst/>
          </a:prstGeom>
          <a:noFill/>
          <a:ln w="9525">
            <a:noFill/>
          </a:ln>
        </p:spPr>
        <p:txBody>
          <a:bodyPr/>
          <a:p>
            <a:pPr eaLnBrk="0" hangingPunct="0">
              <a:spcBef>
                <a:spcPct val="20000"/>
              </a:spcBef>
            </a:pPr>
            <a:r>
              <a:rPr lang="zh-CN" altLang="en-US" sz="2800" b="1" dirty="0">
                <a:solidFill>
                  <a:srgbClr val="7030A0"/>
                </a:solidFill>
                <a:latin typeface="黑体" panose="02010609060101010101" pitchFamily="49" charset="-122"/>
                <a:ea typeface="黑体" panose="02010609060101010101" pitchFamily="49" charset="-122"/>
              </a:rPr>
              <a:t>3.正文</a:t>
            </a:r>
            <a:endParaRPr lang="zh-CN" altLang="en-US" sz="2800" b="1" dirty="0">
              <a:solidFill>
                <a:srgbClr val="7030A0"/>
              </a:solidFill>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（1）</a:t>
            </a:r>
            <a:r>
              <a:rPr lang="zh-CN" altLang="zh-CN" sz="2800" dirty="0">
                <a:solidFill>
                  <a:srgbClr val="FF0000"/>
                </a:solidFill>
                <a:latin typeface="黑体" panose="02010609060101010101" pitchFamily="49" charset="-122"/>
                <a:ea typeface="黑体" panose="02010609060101010101" pitchFamily="49" charset="-122"/>
              </a:rPr>
              <a:t>发文缘由</a:t>
            </a:r>
            <a:r>
              <a:rPr lang="zh-CN" altLang="zh-CN" sz="2800" dirty="0">
                <a:latin typeface="黑体" panose="02010609060101010101" pitchFamily="49" charset="-122"/>
                <a:ea typeface="黑体" panose="02010609060101010101" pitchFamily="49" charset="-122"/>
              </a:rPr>
              <a:t>。主要说明发函的背景、目的和原因等。如果是复函，则要引述来文的日期、标题或发文字号，如“你单位2020年12月1日《关于ⅹⅹⅹⅹⅹⅹ的函》（ⅹⅹ函〔2020〕58号）收悉”。通常用“</a:t>
            </a:r>
            <a:r>
              <a:rPr lang="zh-CN" altLang="zh-CN" sz="2800" dirty="0">
                <a:solidFill>
                  <a:srgbClr val="FF0000"/>
                </a:solidFill>
                <a:latin typeface="黑体" panose="02010609060101010101" pitchFamily="49" charset="-122"/>
                <a:ea typeface="黑体" panose="02010609060101010101" pitchFamily="49" charset="-122"/>
              </a:rPr>
              <a:t>现将有关事项说明如下</a:t>
            </a:r>
            <a:r>
              <a:rPr lang="zh-CN" altLang="zh-CN" sz="2800" dirty="0">
                <a:latin typeface="黑体" panose="02010609060101010101" pitchFamily="49" charset="-122"/>
                <a:ea typeface="黑体" panose="02010609060101010101" pitchFamily="49" charset="-122"/>
              </a:rPr>
              <a:t>”或“</a:t>
            </a:r>
            <a:r>
              <a:rPr lang="zh-CN" altLang="zh-CN" sz="2800" dirty="0">
                <a:solidFill>
                  <a:srgbClr val="FF0000"/>
                </a:solidFill>
                <a:latin typeface="黑体" panose="02010609060101010101" pitchFamily="49" charset="-122"/>
                <a:ea typeface="黑体" panose="02010609060101010101" pitchFamily="49" charset="-122"/>
              </a:rPr>
              <a:t>现将有关事项函复如下</a:t>
            </a:r>
            <a:r>
              <a:rPr lang="zh-CN" altLang="zh-CN" sz="2800" dirty="0">
                <a:latin typeface="黑体" panose="02010609060101010101" pitchFamily="49" charset="-122"/>
                <a:ea typeface="黑体" panose="02010609060101010101" pitchFamily="49" charset="-122"/>
              </a:rPr>
              <a:t>”等惯用语过渡到函事项部分。</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（2）</a:t>
            </a:r>
            <a:r>
              <a:rPr lang="zh-CN" altLang="zh-CN" sz="2800" dirty="0">
                <a:solidFill>
                  <a:srgbClr val="FF0000"/>
                </a:solidFill>
                <a:latin typeface="黑体" panose="02010609060101010101" pitchFamily="49" charset="-122"/>
                <a:ea typeface="黑体" panose="02010609060101010101" pitchFamily="49" charset="-122"/>
              </a:rPr>
              <a:t>函事项</a:t>
            </a:r>
            <a:r>
              <a:rPr lang="zh-CN" altLang="zh-CN" sz="2800" dirty="0">
                <a:latin typeface="黑体" panose="02010609060101010101" pitchFamily="49" charset="-122"/>
                <a:ea typeface="黑体" panose="02010609060101010101" pitchFamily="49" charset="-122"/>
              </a:rPr>
              <a:t>。要具体写明告知、商洽、询问或请批的事项，以及向对方提出希望或请求：或希望对方给予支持，或希望对方给予合作，或请求对方给予批准等。如果是复函，则针对来文提出的问题和要求进行明确答复或批答。</a:t>
            </a:r>
            <a:endParaRPr lang="zh-CN" altLang="zh-CN" sz="2800" dirty="0">
              <a:latin typeface="黑体" panose="02010609060101010101" pitchFamily="49" charset="-122"/>
              <a:ea typeface="黑体" panose="02010609060101010101" pitchFamily="49" charset="-122"/>
            </a:endParaRPr>
          </a:p>
        </p:txBody>
      </p:sp>
    </p:spTree>
  </p:cSld>
  <p:clrMapOvr>
    <a:masterClrMapping/>
  </p:clrMapOvr>
  <p:transition advTm="10000"/>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275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46434" name="内容占位符 2"/>
          <p:cNvSpPr>
            <a:spLocks noGrp="1"/>
          </p:cNvSpPr>
          <p:nvPr>
            <p:custDataLst>
              <p:tags r:id="rId2"/>
            </p:custDataLst>
          </p:nvPr>
        </p:nvSpPr>
        <p:spPr>
          <a:xfrm>
            <a:off x="1547813" y="836613"/>
            <a:ext cx="7196138" cy="4960938"/>
          </a:xfrm>
          <a:prstGeom prst="rect">
            <a:avLst/>
          </a:prstGeom>
          <a:noFill/>
          <a:ln w="9525">
            <a:noFill/>
          </a:ln>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（3）</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结束语</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。通常用习惯语结尾。告知函可用“</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特此函告</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特此函达</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”等语；问答函去函可用“</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盼复</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请（祈请）函告（复函、函复）</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”等语；商洽函去函可用“</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恳请（请予）协助（支持）</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望大力协助，盼复</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”等语；请批函去函可用“</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请予审批</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当否，请审批</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”等语；复函可用“</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特此（专此）函复</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此复</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”等语。</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4.落款</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包括发文机关署名、印章与发文日期三个部分。</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内容占位符 2"/>
          <p:cNvSpPr>
            <a:spLocks noGrp="1"/>
          </p:cNvSpPr>
          <p:nvPr>
            <p:ph idx="1"/>
          </p:nvPr>
        </p:nvSpPr>
        <p:spPr>
          <a:xfrm>
            <a:off x="1631950" y="896938"/>
            <a:ext cx="3751263" cy="2232025"/>
          </a:xfrm>
        </p:spPr>
        <p:txBody>
          <a:bodyPr vert="horz" wrap="square" lIns="91440" tIns="45720" rIns="91440" bIns="45720" anchor="t" anchorCtr="0"/>
          <a:p>
            <a:pPr marL="0" indent="0">
              <a:buNone/>
            </a:pPr>
            <a:r>
              <a:rPr lang="zh-CN" altLang="en-US" sz="2800" b="1" dirty="0">
                <a:latin typeface="黑体" panose="02010609060101010101" pitchFamily="49" charset="-122"/>
                <a:ea typeface="黑体" panose="02010609060101010101" pitchFamily="49" charset="-122"/>
              </a:rPr>
              <a:t>（二）函的写作要求</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表达应简明扼要</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2.措词应平实得体</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3.文种应选择准确</a:t>
            </a:r>
            <a:endParaRPr lang="en-US" altLang="zh-CN" sz="2800" dirty="0">
              <a:solidFill>
                <a:srgbClr val="7030A0"/>
              </a:solidFill>
              <a:latin typeface="黑体" panose="02010609060101010101" pitchFamily="49" charset="-122"/>
              <a:ea typeface="黑体" panose="02010609060101010101" pitchFamily="49" charset="-122"/>
            </a:endParaRPr>
          </a:p>
          <a:p>
            <a:pPr marL="0" indent="0">
              <a:buNone/>
            </a:pPr>
            <a:endParaRPr lang="zh-CN" altLang="en-US" sz="2800" dirty="0">
              <a:solidFill>
                <a:srgbClr val="7030A0"/>
              </a:solidFill>
              <a:latin typeface="黑体" panose="02010609060101010101" pitchFamily="49" charset="-122"/>
              <a:ea typeface="黑体" panose="02010609060101010101" pitchFamily="49" charset="-122"/>
            </a:endParaRPr>
          </a:p>
        </p:txBody>
      </p:sp>
      <p:pic>
        <p:nvPicPr>
          <p:cNvPr id="20377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03780" name="Picture 8" descr="OF032"/>
          <p:cNvPicPr>
            <a:picLocks noChangeAspect="1"/>
          </p:cNvPicPr>
          <p:nvPr/>
        </p:nvPicPr>
        <p:blipFill>
          <a:blip r:embed="rId2"/>
          <a:stretch>
            <a:fillRect/>
          </a:stretch>
        </p:blipFill>
        <p:spPr>
          <a:xfrm>
            <a:off x="1763713" y="4724400"/>
            <a:ext cx="2106612" cy="1557338"/>
          </a:xfrm>
          <a:prstGeom prst="rect">
            <a:avLst/>
          </a:prstGeom>
          <a:noFill/>
          <a:ln w="9525" cap="flat" cmpd="sng">
            <a:solidFill>
              <a:srgbClr val="0070C0"/>
            </a:solidFill>
            <a:prstDash val="solid"/>
            <a:round/>
            <a:headEnd type="none" w="med" len="med"/>
            <a:tailEnd type="none" w="med" len="med"/>
          </a:ln>
        </p:spPr>
      </p:pic>
      <p:pic>
        <p:nvPicPr>
          <p:cNvPr id="203781" name="图片 1" descr="10-10-310060-2134788364"/>
          <p:cNvPicPr>
            <a:picLocks noChangeAspect="1"/>
          </p:cNvPicPr>
          <p:nvPr/>
        </p:nvPicPr>
        <p:blipFill>
          <a:blip r:embed="rId3"/>
          <a:stretch>
            <a:fillRect/>
          </a:stretch>
        </p:blipFill>
        <p:spPr>
          <a:xfrm>
            <a:off x="5645150" y="1924050"/>
            <a:ext cx="2390775" cy="338137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内容占位符 2"/>
          <p:cNvSpPr>
            <a:spLocks noGrp="1"/>
          </p:cNvSpPr>
          <p:nvPr>
            <p:ph idx="1"/>
          </p:nvPr>
        </p:nvSpPr>
        <p:spPr>
          <a:xfrm>
            <a:off x="1692275" y="1052513"/>
            <a:ext cx="6918325" cy="3827462"/>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sym typeface="宋体" panose="02010600030101010101" pitchFamily="2" charset="-122"/>
              </a:rPr>
              <a:t>三、应用文的特点</a:t>
            </a:r>
            <a:endParaRPr lang="zh-CN" altLang="en-US" dirty="0">
              <a:latin typeface="黑体" panose="02010609060101010101" pitchFamily="49" charset="-122"/>
              <a:ea typeface="黑体" panose="02010609060101010101" pitchFamily="49" charset="-122"/>
            </a:endParaRPr>
          </a:p>
          <a:p>
            <a:pPr marL="0" indent="0">
              <a:buNone/>
            </a:pPr>
            <a:r>
              <a:rPr lang="en-US" altLang="zh-CN"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1.</a:t>
            </a:r>
            <a:r>
              <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实用性</a:t>
            </a:r>
            <a:endPar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应用文最大的特点就是</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实用</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，实用性是其区别于文学作品的本质属性。与文学创作</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有感而发</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不同，应用文写作是</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有事而发</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，产生于人们社会生活的实际需要，直接为人们的学习、工作和生活服务，具有实际的使用价值。</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buNone/>
            </a:pPr>
            <a:endParaRPr lang="zh-CN" altLang="en-US" sz="2800" dirty="0">
              <a:latin typeface="黑体" panose="02010609060101010101" pitchFamily="49" charset="-122"/>
              <a:ea typeface="黑体" panose="02010609060101010101" pitchFamily="49" charset="-122"/>
            </a:endParaRPr>
          </a:p>
        </p:txBody>
      </p:sp>
      <p:pic>
        <p:nvPicPr>
          <p:cNvPr id="5837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标题 8"/>
          <p:cNvSpPr>
            <a:spLocks noGrp="1"/>
          </p:cNvSpPr>
          <p:nvPr>
            <p:ph type="title"/>
          </p:nvPr>
        </p:nvSpPr>
        <p:spPr>
          <a:xfrm>
            <a:off x="1571625" y="274638"/>
            <a:ext cx="7115175" cy="582612"/>
          </a:xfrm>
        </p:spPr>
        <p:txBody>
          <a:bodyPr vert="horz" wrap="square" lIns="91440" tIns="45720" rIns="91440" bIns="45720" anchor="ctr" anchorCtr="0"/>
          <a:p>
            <a:pPr algn="l"/>
            <a:r>
              <a:rPr lang="zh-CN" altLang="en-US" sz="2400" dirty="0"/>
              <a:t>比较哪一则函写得好</a:t>
            </a:r>
            <a:endParaRPr lang="zh-CN" altLang="en-US" sz="2400" dirty="0"/>
          </a:p>
        </p:txBody>
      </p:sp>
      <p:sp>
        <p:nvSpPr>
          <p:cNvPr id="204803" name="内容占位符 9"/>
          <p:cNvSpPr>
            <a:spLocks noGrp="1"/>
          </p:cNvSpPr>
          <p:nvPr>
            <p:ph sz="half" idx="1"/>
          </p:nvPr>
        </p:nvSpPr>
        <p:spPr>
          <a:xfrm>
            <a:off x="1357313" y="1214438"/>
            <a:ext cx="3357562" cy="4525962"/>
          </a:xfrm>
        </p:spPr>
        <p:txBody>
          <a:bodyPr vert="horz" wrap="square" lIns="91440" tIns="45720" rIns="91440" bIns="45720" anchor="t" anchorCtr="0"/>
          <a:p>
            <a:pPr eaLnBrk="1" hangingPunct="1">
              <a:buClrTx/>
              <a:buSzTx/>
              <a:buFontTx/>
            </a:pPr>
            <a:r>
              <a:rPr lang="zh-CN" altLang="en-US" sz="2000" dirty="0">
                <a:latin typeface="+mn-lt"/>
                <a:ea typeface="+mn-ea"/>
                <a:cs typeface="+mn-cs"/>
              </a:rPr>
              <a:t>Ａ式： </a:t>
            </a:r>
            <a:endParaRPr lang="en-US" altLang="zh-CN" sz="2000" dirty="0">
              <a:latin typeface="+mn-lt"/>
              <a:ea typeface="+mn-ea"/>
              <a:cs typeface="+mn-cs"/>
            </a:endParaRPr>
          </a:p>
          <a:p>
            <a:pPr eaLnBrk="1" hangingPunct="1">
              <a:buClrTx/>
              <a:buSzTx/>
              <a:buFontTx/>
            </a:pPr>
            <a:r>
              <a:rPr lang="en-US" altLang="zh-CN" sz="2000" dirty="0">
                <a:latin typeface="+mn-lt"/>
                <a:ea typeface="+mn-ea"/>
                <a:cs typeface="+mn-cs"/>
              </a:rPr>
              <a:t>××</a:t>
            </a:r>
            <a:r>
              <a:rPr lang="zh-CN" altLang="en-US" sz="2000" dirty="0">
                <a:latin typeface="+mn-lt"/>
                <a:ea typeface="+mn-ea"/>
                <a:cs typeface="+mn-cs"/>
              </a:rPr>
              <a:t>省</a:t>
            </a:r>
            <a:r>
              <a:rPr lang="en-US" altLang="zh-CN" sz="2000" dirty="0">
                <a:latin typeface="+mn-lt"/>
                <a:ea typeface="+mn-ea"/>
                <a:cs typeface="+mn-cs"/>
              </a:rPr>
              <a:t>××××</a:t>
            </a:r>
            <a:r>
              <a:rPr lang="zh-CN" altLang="en-US" sz="2000" dirty="0">
                <a:latin typeface="+mn-lt"/>
                <a:ea typeface="+mn-ea"/>
                <a:cs typeface="+mn-cs"/>
              </a:rPr>
              <a:t>学院：                           贵院</a:t>
            </a:r>
            <a:r>
              <a:rPr lang="en-US" altLang="zh-CN" sz="2000" dirty="0">
                <a:latin typeface="+mn-lt"/>
                <a:ea typeface="+mn-ea"/>
                <a:cs typeface="+mn-cs"/>
              </a:rPr>
              <a:t>《</a:t>
            </a:r>
            <a:r>
              <a:rPr lang="zh-CN" altLang="en-US" sz="2000" dirty="0">
                <a:latin typeface="+mn-lt"/>
                <a:ea typeface="+mn-ea"/>
                <a:cs typeface="+mn-cs"/>
              </a:rPr>
              <a:t>关于</a:t>
            </a:r>
            <a:r>
              <a:rPr lang="en-US" altLang="zh-CN" sz="2000" dirty="0">
                <a:latin typeface="+mn-lt"/>
                <a:ea typeface="+mn-ea"/>
                <a:cs typeface="+mn-cs"/>
              </a:rPr>
              <a:t>……</a:t>
            </a:r>
            <a:r>
              <a:rPr lang="zh-CN" altLang="en-US" sz="2000" dirty="0">
                <a:latin typeface="+mn-lt"/>
                <a:ea typeface="+mn-ea"/>
                <a:cs typeface="+mn-cs"/>
              </a:rPr>
              <a:t>函</a:t>
            </a:r>
            <a:r>
              <a:rPr lang="en-US" altLang="zh-CN" sz="2000" dirty="0">
                <a:latin typeface="+mn-lt"/>
                <a:ea typeface="+mn-ea"/>
                <a:cs typeface="+mn-cs"/>
              </a:rPr>
              <a:t>》</a:t>
            </a:r>
            <a:r>
              <a:rPr lang="zh-CN" altLang="en-US" sz="2000" dirty="0">
                <a:latin typeface="+mn-lt"/>
                <a:ea typeface="+mn-ea"/>
                <a:cs typeface="+mn-cs"/>
              </a:rPr>
              <a:t>（</a:t>
            </a:r>
            <a:r>
              <a:rPr lang="en-US" altLang="zh-CN" sz="2000" dirty="0">
                <a:latin typeface="+mn-lt"/>
                <a:ea typeface="+mn-ea"/>
                <a:cs typeface="+mn-cs"/>
              </a:rPr>
              <a:t>××</a:t>
            </a:r>
            <a:r>
              <a:rPr lang="zh-CN" altLang="en-US" sz="2000" dirty="0">
                <a:latin typeface="+mn-lt"/>
                <a:ea typeface="+mn-ea"/>
                <a:cs typeface="+mn-cs"/>
              </a:rPr>
              <a:t>函［</a:t>
            </a:r>
            <a:r>
              <a:rPr lang="en-US" altLang="zh-CN" sz="2000" dirty="0">
                <a:latin typeface="+mn-lt"/>
                <a:ea typeface="+mn-ea"/>
                <a:cs typeface="+mn-cs"/>
              </a:rPr>
              <a:t>2020</a:t>
            </a:r>
            <a:r>
              <a:rPr lang="zh-CN" altLang="en-US" sz="2000" dirty="0">
                <a:latin typeface="+mn-lt"/>
                <a:ea typeface="+mn-ea"/>
                <a:cs typeface="+mn-cs"/>
              </a:rPr>
              <a:t>］</a:t>
            </a:r>
            <a:r>
              <a:rPr lang="en-US" altLang="zh-CN" sz="2000" dirty="0">
                <a:latin typeface="+mn-lt"/>
                <a:ea typeface="+mn-ea"/>
                <a:cs typeface="+mn-cs"/>
              </a:rPr>
              <a:t>×</a:t>
            </a:r>
            <a:r>
              <a:rPr lang="zh-CN" altLang="en-US" sz="2000" dirty="0">
                <a:latin typeface="+mn-lt"/>
                <a:ea typeface="+mn-ea"/>
                <a:cs typeface="+mn-cs"/>
              </a:rPr>
              <a:t>号文）收悉。我院教育改革刚刚开始起步，加上生活 条件差，故院长决定，目前对外一律不予接待，请勿前来。此复。</a:t>
            </a:r>
            <a:endParaRPr lang="zh-CN" altLang="en-US" sz="2000" dirty="0">
              <a:latin typeface="+mn-lt"/>
              <a:ea typeface="+mn-ea"/>
              <a:cs typeface="+mn-cs"/>
            </a:endParaRPr>
          </a:p>
          <a:p>
            <a:pPr algn="r" eaLnBrk="1" hangingPunct="1">
              <a:buClrTx/>
              <a:buSzTx/>
              <a:buFontTx/>
            </a:pPr>
            <a:r>
              <a:rPr lang="en-US" altLang="zh-CN" sz="2000" dirty="0">
                <a:latin typeface="+mn-lt"/>
                <a:ea typeface="+mn-ea"/>
                <a:cs typeface="+mn-cs"/>
              </a:rPr>
              <a:t>××</a:t>
            </a:r>
            <a:r>
              <a:rPr lang="zh-CN" altLang="en-US" sz="2000" dirty="0">
                <a:latin typeface="+mn-lt"/>
                <a:ea typeface="+mn-ea"/>
                <a:cs typeface="+mn-cs"/>
              </a:rPr>
              <a:t>省</a:t>
            </a:r>
            <a:r>
              <a:rPr lang="en-US" altLang="zh-CN" sz="2000" dirty="0">
                <a:latin typeface="+mn-lt"/>
                <a:ea typeface="+mn-ea"/>
                <a:cs typeface="+mn-cs"/>
              </a:rPr>
              <a:t>××</a:t>
            </a:r>
            <a:r>
              <a:rPr lang="zh-CN" altLang="en-US" sz="2000" dirty="0">
                <a:latin typeface="+mn-lt"/>
                <a:ea typeface="+mn-ea"/>
                <a:cs typeface="+mn-cs"/>
              </a:rPr>
              <a:t>学院（印章）　　            </a:t>
            </a:r>
            <a:r>
              <a:rPr lang="en-US" altLang="zh-CN" sz="2000" dirty="0">
                <a:latin typeface="+mn-lt"/>
                <a:ea typeface="+mn-ea"/>
                <a:cs typeface="+mn-cs"/>
              </a:rPr>
              <a:t>2020</a:t>
            </a:r>
            <a:r>
              <a:rPr lang="zh-CN" altLang="en-US" sz="2000" dirty="0">
                <a:latin typeface="+mn-lt"/>
                <a:ea typeface="+mn-ea"/>
                <a:cs typeface="+mn-cs"/>
              </a:rPr>
              <a:t>年</a:t>
            </a:r>
            <a:r>
              <a:rPr lang="en-US" altLang="zh-CN" sz="2000" dirty="0">
                <a:latin typeface="+mn-lt"/>
                <a:ea typeface="+mn-ea"/>
                <a:cs typeface="+mn-cs"/>
              </a:rPr>
              <a:t>11</a:t>
            </a:r>
            <a:r>
              <a:rPr lang="zh-CN" altLang="en-US" sz="2000" dirty="0">
                <a:latin typeface="+mn-lt"/>
                <a:ea typeface="+mn-ea"/>
                <a:cs typeface="+mn-cs"/>
              </a:rPr>
              <a:t>月</a:t>
            </a:r>
            <a:r>
              <a:rPr lang="en-US" altLang="zh-CN" sz="2000" dirty="0">
                <a:latin typeface="+mn-lt"/>
                <a:ea typeface="+mn-ea"/>
                <a:cs typeface="+mn-cs"/>
              </a:rPr>
              <a:t>1</a:t>
            </a:r>
            <a:r>
              <a:rPr lang="zh-CN" altLang="en-US" sz="2000" dirty="0">
                <a:latin typeface="+mn-lt"/>
                <a:ea typeface="+mn-ea"/>
                <a:cs typeface="+mn-cs"/>
              </a:rPr>
              <a:t>日　</a:t>
            </a:r>
            <a:endParaRPr lang="zh-CN" altLang="en-US" sz="2000" dirty="0">
              <a:latin typeface="+mn-lt"/>
              <a:ea typeface="+mn-ea"/>
              <a:cs typeface="+mn-cs"/>
            </a:endParaRPr>
          </a:p>
        </p:txBody>
      </p:sp>
      <p:sp>
        <p:nvSpPr>
          <p:cNvPr id="204804" name="内容占位符 10"/>
          <p:cNvSpPr>
            <a:spLocks noGrp="1"/>
          </p:cNvSpPr>
          <p:nvPr>
            <p:ph sz="half" idx="2"/>
          </p:nvPr>
        </p:nvSpPr>
        <p:spPr>
          <a:xfrm>
            <a:off x="4786313" y="928688"/>
            <a:ext cx="4038600" cy="4786312"/>
          </a:xfrm>
        </p:spPr>
        <p:txBody>
          <a:bodyPr vert="horz" wrap="square" lIns="91440" tIns="45720" rIns="91440" bIns="45720" anchor="t" anchorCtr="0"/>
          <a:p>
            <a:pPr eaLnBrk="1" hangingPunct="1">
              <a:buClrTx/>
              <a:buSzTx/>
              <a:buFontTx/>
            </a:pPr>
            <a:r>
              <a:rPr lang="zh-CN" altLang="en-US" sz="2000" dirty="0">
                <a:latin typeface="+mn-lt"/>
                <a:ea typeface="+mn-ea"/>
                <a:cs typeface="+mn-cs"/>
              </a:rPr>
              <a:t>Ｂ式： </a:t>
            </a:r>
            <a:endParaRPr lang="en-US" altLang="zh-CN" sz="2000" dirty="0">
              <a:latin typeface="+mn-lt"/>
              <a:ea typeface="+mn-ea"/>
              <a:cs typeface="+mn-cs"/>
            </a:endParaRPr>
          </a:p>
          <a:p>
            <a:pPr eaLnBrk="1" hangingPunct="1">
              <a:buClrTx/>
              <a:buSzTx/>
              <a:buFontTx/>
            </a:pPr>
            <a:r>
              <a:rPr lang="en-US" altLang="zh-CN" sz="2000" dirty="0">
                <a:latin typeface="+mn-lt"/>
                <a:ea typeface="+mn-ea"/>
                <a:cs typeface="+mn-cs"/>
              </a:rPr>
              <a:t>××</a:t>
            </a:r>
            <a:r>
              <a:rPr lang="zh-CN" altLang="en-US" sz="2000" dirty="0">
                <a:latin typeface="+mn-lt"/>
                <a:ea typeface="+mn-ea"/>
                <a:cs typeface="+mn-cs"/>
              </a:rPr>
              <a:t>省</a:t>
            </a:r>
            <a:r>
              <a:rPr lang="en-US" altLang="zh-CN" sz="2000" dirty="0">
                <a:latin typeface="+mn-lt"/>
                <a:ea typeface="+mn-ea"/>
                <a:cs typeface="+mn-cs"/>
              </a:rPr>
              <a:t>××××</a:t>
            </a:r>
            <a:r>
              <a:rPr lang="zh-CN" altLang="en-US" sz="2000" dirty="0">
                <a:latin typeface="+mn-lt"/>
                <a:ea typeface="+mn-ea"/>
                <a:cs typeface="+mn-cs"/>
              </a:rPr>
              <a:t>学院： </a:t>
            </a:r>
            <a:endParaRPr lang="en-US" altLang="zh-CN" sz="2000" dirty="0">
              <a:latin typeface="+mn-lt"/>
              <a:ea typeface="+mn-ea"/>
              <a:cs typeface="+mn-cs"/>
            </a:endParaRPr>
          </a:p>
          <a:p>
            <a:pPr eaLnBrk="1" hangingPunct="1">
              <a:buClrTx/>
              <a:buSzTx/>
              <a:buFontTx/>
            </a:pPr>
            <a:r>
              <a:rPr lang="en-US" altLang="zh-CN" sz="2000" dirty="0">
                <a:latin typeface="+mn-lt"/>
                <a:ea typeface="+mn-ea"/>
                <a:cs typeface="+mn-cs"/>
              </a:rPr>
              <a:t>        </a:t>
            </a:r>
            <a:r>
              <a:rPr lang="zh-CN" altLang="en-US" sz="2000" dirty="0">
                <a:latin typeface="+mn-lt"/>
                <a:ea typeface="+mn-ea"/>
                <a:cs typeface="+mn-cs"/>
              </a:rPr>
              <a:t>贵院</a:t>
            </a:r>
            <a:r>
              <a:rPr lang="en-US" altLang="zh-CN" sz="2000" dirty="0">
                <a:latin typeface="+mn-lt"/>
                <a:ea typeface="+mn-ea"/>
                <a:cs typeface="+mn-cs"/>
              </a:rPr>
              <a:t>《</a:t>
            </a:r>
            <a:r>
              <a:rPr lang="zh-CN" altLang="en-US" sz="2000" dirty="0">
                <a:latin typeface="+mn-lt"/>
                <a:ea typeface="+mn-ea"/>
                <a:cs typeface="+mn-cs"/>
              </a:rPr>
              <a:t>关于</a:t>
            </a:r>
            <a:r>
              <a:rPr lang="en-US" altLang="zh-CN" sz="2000" dirty="0">
                <a:latin typeface="+mn-lt"/>
                <a:ea typeface="+mn-ea"/>
                <a:cs typeface="+mn-cs"/>
              </a:rPr>
              <a:t>……</a:t>
            </a:r>
            <a:r>
              <a:rPr lang="zh-CN" altLang="en-US" sz="2000" dirty="0">
                <a:latin typeface="+mn-lt"/>
                <a:ea typeface="+mn-ea"/>
                <a:cs typeface="+mn-cs"/>
              </a:rPr>
              <a:t>函</a:t>
            </a:r>
            <a:r>
              <a:rPr lang="en-US" altLang="zh-CN" sz="2000" dirty="0">
                <a:latin typeface="+mn-lt"/>
                <a:ea typeface="+mn-ea"/>
                <a:cs typeface="+mn-cs"/>
              </a:rPr>
              <a:t>》</a:t>
            </a:r>
            <a:r>
              <a:rPr lang="zh-CN" altLang="en-US" sz="2000" dirty="0">
                <a:latin typeface="+mn-lt"/>
                <a:ea typeface="+mn-ea"/>
                <a:cs typeface="+mn-cs"/>
              </a:rPr>
              <a:t>（</a:t>
            </a:r>
            <a:r>
              <a:rPr lang="en-US" altLang="zh-CN" sz="2000" dirty="0">
                <a:latin typeface="+mn-lt"/>
                <a:ea typeface="+mn-ea"/>
                <a:cs typeface="+mn-cs"/>
              </a:rPr>
              <a:t>××</a:t>
            </a:r>
            <a:r>
              <a:rPr lang="zh-CN" altLang="en-US" sz="2000" dirty="0">
                <a:latin typeface="+mn-lt"/>
                <a:ea typeface="+mn-ea"/>
                <a:cs typeface="+mn-cs"/>
              </a:rPr>
              <a:t>函［</a:t>
            </a:r>
            <a:r>
              <a:rPr lang="en-US" altLang="zh-CN" sz="2000" dirty="0">
                <a:latin typeface="+mn-lt"/>
                <a:ea typeface="+mn-ea"/>
                <a:cs typeface="+mn-cs"/>
              </a:rPr>
              <a:t>2020×</a:t>
            </a:r>
            <a:r>
              <a:rPr lang="zh-CN" altLang="en-US" sz="2000" dirty="0">
                <a:latin typeface="+mn-lt"/>
                <a:ea typeface="+mn-ea"/>
                <a:cs typeface="+mn-cs"/>
              </a:rPr>
              <a:t>］</a:t>
            </a:r>
            <a:r>
              <a:rPr lang="en-US" altLang="zh-CN" sz="2000" dirty="0">
                <a:latin typeface="+mn-lt"/>
                <a:ea typeface="+mn-ea"/>
                <a:cs typeface="+mn-cs"/>
              </a:rPr>
              <a:t>×</a:t>
            </a:r>
            <a:r>
              <a:rPr lang="zh-CN" altLang="en-US" sz="2000" dirty="0">
                <a:latin typeface="+mn-lt"/>
                <a:ea typeface="+mn-ea"/>
                <a:cs typeface="+mn-cs"/>
              </a:rPr>
              <a:t>号文）收悉。我院教育改革工作还处于摸索阶段，目 前尚缺乏经验。此外，我们这里交通、食宿都不便，故请贵院暂勿派人前来。待我们教育改革 理顺关系、生活条件有所改善时，我院即与贵院联系，敬请谅解。</a:t>
            </a:r>
            <a:endParaRPr lang="en-US" altLang="zh-CN" sz="2000" dirty="0">
              <a:latin typeface="+mn-lt"/>
              <a:ea typeface="+mn-ea"/>
              <a:cs typeface="+mn-cs"/>
            </a:endParaRPr>
          </a:p>
          <a:p>
            <a:pPr eaLnBrk="1" hangingPunct="1">
              <a:buClrTx/>
              <a:buSzTx/>
              <a:buFontTx/>
            </a:pPr>
            <a:r>
              <a:rPr lang="en-US" altLang="zh-CN" sz="2000" dirty="0">
                <a:latin typeface="+mn-lt"/>
                <a:ea typeface="+mn-ea"/>
                <a:cs typeface="+mn-cs"/>
              </a:rPr>
              <a:t>       </a:t>
            </a:r>
            <a:r>
              <a:rPr lang="zh-CN" altLang="en-US" sz="2000" dirty="0">
                <a:latin typeface="+mn-lt"/>
                <a:ea typeface="+mn-ea"/>
                <a:cs typeface="+mn-cs"/>
              </a:rPr>
              <a:t>谨此函复。</a:t>
            </a:r>
            <a:endParaRPr lang="zh-CN" altLang="en-US" sz="2000" dirty="0">
              <a:latin typeface="+mn-lt"/>
              <a:ea typeface="+mn-ea"/>
              <a:cs typeface="+mn-cs"/>
            </a:endParaRPr>
          </a:p>
          <a:p>
            <a:pPr algn="r" eaLnBrk="1" hangingPunct="1">
              <a:buClrTx/>
              <a:buSzTx/>
              <a:buFontTx/>
            </a:pPr>
            <a:r>
              <a:rPr lang="en-US" altLang="zh-CN" sz="2000" dirty="0">
                <a:latin typeface="+mn-lt"/>
                <a:ea typeface="+mn-ea"/>
                <a:cs typeface="+mn-cs"/>
              </a:rPr>
              <a:t>            ××</a:t>
            </a:r>
            <a:r>
              <a:rPr lang="zh-CN" altLang="en-US" sz="2000" dirty="0">
                <a:latin typeface="+mn-lt"/>
                <a:ea typeface="+mn-ea"/>
                <a:cs typeface="+mn-cs"/>
              </a:rPr>
              <a:t>省</a:t>
            </a:r>
            <a:r>
              <a:rPr lang="en-US" altLang="zh-CN" sz="2000" dirty="0">
                <a:latin typeface="+mn-lt"/>
                <a:ea typeface="+mn-ea"/>
                <a:cs typeface="+mn-cs"/>
              </a:rPr>
              <a:t>××××</a:t>
            </a:r>
            <a:r>
              <a:rPr lang="zh-CN" altLang="en-US" sz="2000" dirty="0">
                <a:latin typeface="+mn-lt"/>
                <a:ea typeface="+mn-ea"/>
                <a:cs typeface="+mn-cs"/>
              </a:rPr>
              <a:t>学院</a:t>
            </a:r>
            <a:endParaRPr lang="en-US" altLang="zh-CN" sz="2000" dirty="0">
              <a:latin typeface="+mn-lt"/>
              <a:ea typeface="+mn-ea"/>
              <a:cs typeface="+mn-cs"/>
            </a:endParaRPr>
          </a:p>
          <a:p>
            <a:pPr algn="r" eaLnBrk="1" hangingPunct="1">
              <a:buClrTx/>
              <a:buSzTx/>
              <a:buFontTx/>
            </a:pPr>
            <a:r>
              <a:rPr lang="zh-CN" altLang="en-US" sz="2000" dirty="0">
                <a:latin typeface="+mn-lt"/>
                <a:ea typeface="+mn-ea"/>
                <a:cs typeface="+mn-cs"/>
              </a:rPr>
              <a:t>           </a:t>
            </a:r>
            <a:r>
              <a:rPr lang="en-US" altLang="zh-CN" sz="2000" dirty="0">
                <a:latin typeface="+mn-lt"/>
                <a:ea typeface="+mn-ea"/>
                <a:cs typeface="+mn-cs"/>
              </a:rPr>
              <a:t>2020</a:t>
            </a:r>
            <a:r>
              <a:rPr lang="zh-CN" altLang="en-US" sz="2000" dirty="0">
                <a:latin typeface="+mn-lt"/>
                <a:ea typeface="+mn-ea"/>
                <a:cs typeface="+mn-cs"/>
              </a:rPr>
              <a:t>年</a:t>
            </a:r>
            <a:r>
              <a:rPr lang="en-US" altLang="zh-CN" sz="2000" dirty="0">
                <a:latin typeface="+mn-lt"/>
                <a:ea typeface="+mn-ea"/>
                <a:cs typeface="+mn-cs"/>
              </a:rPr>
              <a:t>11</a:t>
            </a:r>
            <a:r>
              <a:rPr lang="zh-CN" altLang="en-US" sz="2000" dirty="0">
                <a:latin typeface="+mn-lt"/>
                <a:ea typeface="+mn-ea"/>
                <a:cs typeface="+mn-cs"/>
              </a:rPr>
              <a:t>月</a:t>
            </a:r>
            <a:r>
              <a:rPr lang="en-US" altLang="zh-CN" sz="2000" dirty="0">
                <a:latin typeface="+mn-lt"/>
                <a:ea typeface="+mn-ea"/>
                <a:cs typeface="+mn-cs"/>
              </a:rPr>
              <a:t>×1</a:t>
            </a:r>
            <a:r>
              <a:rPr lang="zh-CN" altLang="en-US" sz="2000" dirty="0">
                <a:latin typeface="+mn-lt"/>
                <a:ea typeface="+mn-ea"/>
                <a:cs typeface="+mn-cs"/>
              </a:rPr>
              <a:t>日</a:t>
            </a:r>
            <a:endParaRPr lang="zh-CN" altLang="en-US" sz="2000" dirty="0">
              <a:latin typeface="+mn-lt"/>
              <a:ea typeface="+mn-ea"/>
              <a:cs typeface="+mn-cs"/>
            </a:endParaRPr>
          </a:p>
        </p:txBody>
      </p:sp>
    </p:spTree>
  </p:cSld>
  <p:clrMapOvr>
    <a:masterClrMapping/>
  </p:clrMapOvr>
  <p:transition advTm="10000"/>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标题 4"/>
          <p:cNvSpPr>
            <a:spLocks noGrp="1"/>
          </p:cNvSpPr>
          <p:nvPr>
            <p:ph type="title"/>
          </p:nvPr>
        </p:nvSpPr>
        <p:spPr>
          <a:xfrm>
            <a:off x="1285875" y="274638"/>
            <a:ext cx="7400925" cy="1011237"/>
          </a:xfrm>
        </p:spPr>
        <p:txBody>
          <a:bodyPr vert="horz" wrap="square" lIns="91440" tIns="45720" rIns="91440" bIns="45720" anchor="ctr" anchorCtr="0"/>
          <a:p>
            <a:pPr algn="l"/>
            <a:r>
              <a:rPr lang="zh-CN" altLang="en-US" sz="2400" dirty="0"/>
              <a:t>病文分析</a:t>
            </a:r>
            <a:endParaRPr lang="zh-CN" altLang="en-US" sz="2400" dirty="0"/>
          </a:p>
        </p:txBody>
      </p:sp>
      <p:pic>
        <p:nvPicPr>
          <p:cNvPr id="205827" name="图片 1"/>
          <p:cNvPicPr>
            <a:picLocks noGrp="1" noChangeAspect="1"/>
          </p:cNvPicPr>
          <p:nvPr>
            <p:ph idx="1"/>
          </p:nvPr>
        </p:nvPicPr>
        <p:blipFill>
          <a:blip r:embed="rId1"/>
          <a:srcRect/>
          <a:stretch>
            <a:fillRect/>
          </a:stretch>
        </p:blipFill>
        <p:spPr>
          <a:xfrm>
            <a:off x="1595438" y="1600200"/>
            <a:ext cx="7089775" cy="3900488"/>
          </a:xfrm>
        </p:spPr>
      </p:pic>
    </p:spTree>
  </p:cSld>
  <p:clrMapOvr>
    <a:masterClrMapping/>
  </p:clrMapOvr>
  <p:transition advTm="10000"/>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1"/>
          <p:cNvPicPr>
            <a:picLocks noGrp="1" noChangeAspect="1"/>
          </p:cNvPicPr>
          <p:nvPr>
            <p:ph idx="4294967295"/>
          </p:nvPr>
        </p:nvPicPr>
        <p:blipFill>
          <a:blip r:embed="rId1"/>
          <a:srcRect/>
          <a:stretch>
            <a:fillRect/>
          </a:stretch>
        </p:blipFill>
        <p:spPr>
          <a:xfrm>
            <a:off x="1428750" y="1071563"/>
            <a:ext cx="6832600" cy="4525962"/>
          </a:xfrm>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矩形 1"/>
          <p:cNvSpPr/>
          <p:nvPr/>
        </p:nvSpPr>
        <p:spPr>
          <a:xfrm>
            <a:off x="2286000" y="904875"/>
            <a:ext cx="6000750" cy="4616450"/>
          </a:xfrm>
          <a:prstGeom prst="rect">
            <a:avLst/>
          </a:prstGeom>
          <a:noFill/>
          <a:ln w="9525">
            <a:noFill/>
          </a:ln>
        </p:spPr>
        <p:txBody>
          <a:bodyPr>
            <a:spAutoFit/>
          </a:bodyPr>
          <a:p>
            <a:endParaRPr lang="en-US" altLang="zh-CN" b="1" dirty="0">
              <a:latin typeface="Arial" panose="020B0604020202020204" pitchFamily="34" charset="0"/>
            </a:endParaRPr>
          </a:p>
          <a:p>
            <a:r>
              <a:rPr lang="zh-CN" altLang="en-US" b="1" dirty="0">
                <a:latin typeface="Arial" panose="020B0604020202020204" pitchFamily="34" charset="0"/>
              </a:rPr>
              <a:t>病文修改：</a:t>
            </a:r>
            <a:endParaRPr lang="en-US" altLang="zh-CN" b="1" dirty="0">
              <a:latin typeface="Arial" panose="020B0604020202020204" pitchFamily="34" charset="0"/>
            </a:endParaRPr>
          </a:p>
          <a:p>
            <a:r>
              <a:rPr lang="en-US" altLang="zh-CN" b="1" dirty="0">
                <a:latin typeface="Arial" panose="020B0604020202020204" pitchFamily="34" charset="0"/>
              </a:rPr>
              <a:t>                        </a:t>
            </a:r>
            <a:r>
              <a:rPr lang="zh-CN" altLang="en-US" b="1" dirty="0">
                <a:latin typeface="Arial" panose="020B0604020202020204" pitchFamily="34" charset="0"/>
              </a:rPr>
              <a:t>关于安排学生毕业实习的函</a:t>
            </a:r>
            <a:endParaRPr lang="en-US" altLang="zh-CN" b="1" dirty="0">
              <a:latin typeface="Arial" panose="020B0604020202020204" pitchFamily="34" charset="0"/>
            </a:endParaRPr>
          </a:p>
          <a:p>
            <a:r>
              <a:rPr lang="zh-CN" altLang="en-US" b="1" dirty="0">
                <a:latin typeface="Arial" panose="020B0604020202020204" pitchFamily="34" charset="0"/>
              </a:rPr>
              <a:t>××国营林果场：</a:t>
            </a:r>
            <a:endParaRPr lang="zh-CN" altLang="en-US" b="1" dirty="0">
              <a:latin typeface="Arial" panose="020B0604020202020204" pitchFamily="34" charset="0"/>
            </a:endParaRPr>
          </a:p>
          <a:p>
            <a:r>
              <a:rPr lang="zh-CN" altLang="en-US" b="1" dirty="0">
                <a:latin typeface="Arial" panose="020B0604020202020204" pitchFamily="34" charset="0"/>
              </a:rPr>
              <a:t>    兹有我校林果专业学生毕业实习即将开始。经研究分配二二届三班学生到贵场实习，望能妥善安排。</a:t>
            </a:r>
            <a:endParaRPr lang="zh-CN" altLang="en-US" b="1" dirty="0">
              <a:latin typeface="Arial" panose="020B0604020202020204" pitchFamily="34" charset="0"/>
            </a:endParaRPr>
          </a:p>
          <a:p>
            <a:r>
              <a:rPr lang="zh-CN" altLang="en-US" b="1" dirty="0">
                <a:latin typeface="Arial" panose="020B0604020202020204" pitchFamily="34" charset="0"/>
              </a:rPr>
              <a:t>    可否，请迅速回音。</a:t>
            </a:r>
            <a:endParaRPr lang="zh-CN" altLang="en-US" b="1" dirty="0">
              <a:latin typeface="Arial" panose="020B0604020202020204" pitchFamily="34" charset="0"/>
            </a:endParaRPr>
          </a:p>
          <a:p>
            <a:r>
              <a:rPr lang="zh-CN" altLang="en-US" b="1" dirty="0">
                <a:latin typeface="Arial" panose="020B0604020202020204" pitchFamily="34" charset="0"/>
              </a:rPr>
              <a:t>                                              ××县××农业学校（章）　　</a:t>
            </a:r>
            <a:endParaRPr lang="zh-CN" altLang="en-US" b="1" dirty="0">
              <a:latin typeface="Arial" panose="020B0604020202020204" pitchFamily="34" charset="0"/>
            </a:endParaRPr>
          </a:p>
          <a:p>
            <a:r>
              <a:rPr lang="zh-CN" altLang="en-US" b="1" dirty="0">
                <a:latin typeface="Arial" panose="020B0604020202020204" pitchFamily="34" charset="0"/>
              </a:rPr>
              <a:t>                                                   </a:t>
            </a:r>
            <a:r>
              <a:rPr lang="en-US" altLang="zh-CN" b="1" dirty="0">
                <a:latin typeface="Arial" panose="020B0604020202020204" pitchFamily="34" charset="0"/>
              </a:rPr>
              <a:t>2022</a:t>
            </a:r>
            <a:r>
              <a:rPr lang="zh-CN" altLang="en-US" b="1" dirty="0">
                <a:latin typeface="Arial" panose="020B0604020202020204" pitchFamily="34" charset="0"/>
              </a:rPr>
              <a:t>年</a:t>
            </a:r>
            <a:r>
              <a:rPr lang="en-US" altLang="zh-CN" b="1" dirty="0">
                <a:latin typeface="Arial" panose="020B0604020202020204" pitchFamily="34" charset="0"/>
              </a:rPr>
              <a:t>4</a:t>
            </a:r>
            <a:r>
              <a:rPr lang="zh-CN" altLang="en-US" b="1" dirty="0">
                <a:latin typeface="Arial" panose="020B0604020202020204" pitchFamily="34" charset="0"/>
              </a:rPr>
              <a:t>月</a:t>
            </a:r>
            <a:r>
              <a:rPr lang="en-US" altLang="zh-CN" b="1" dirty="0">
                <a:latin typeface="Arial" panose="020B0604020202020204" pitchFamily="34" charset="0"/>
              </a:rPr>
              <a:t>1</a:t>
            </a:r>
            <a:r>
              <a:rPr lang="zh-CN" altLang="en-US" b="1" dirty="0">
                <a:latin typeface="Arial" panose="020B0604020202020204" pitchFamily="34" charset="0"/>
              </a:rPr>
              <a:t>日</a:t>
            </a:r>
            <a:r>
              <a:rPr lang="zh-CN" altLang="en-US" sz="1600" b="1" dirty="0">
                <a:latin typeface="Arial" panose="020B0604020202020204" pitchFamily="34" charset="0"/>
              </a:rPr>
              <a:t>　　　</a:t>
            </a:r>
            <a:endParaRPr lang="zh-CN" altLang="en-US" sz="1600" b="1" dirty="0">
              <a:latin typeface="Arial" panose="020B0604020202020204" pitchFamily="34" charset="0"/>
            </a:endParaRPr>
          </a:p>
          <a:p>
            <a:endParaRPr lang="zh-CN" altLang="en-US" sz="1600" b="1" dirty="0">
              <a:latin typeface="Arial" panose="020B0604020202020204" pitchFamily="34" charset="0"/>
            </a:endParaRPr>
          </a:p>
          <a:p>
            <a:endParaRPr lang="zh-CN" altLang="en-US" sz="1600" b="1" dirty="0">
              <a:latin typeface="Arial" panose="020B0604020202020204" pitchFamily="34" charset="0"/>
            </a:endParaRPr>
          </a:p>
          <a:p>
            <a:r>
              <a:rPr lang="zh-CN" altLang="en-US" sz="1600" b="1" dirty="0">
                <a:solidFill>
                  <a:srgbClr val="FF0000"/>
                </a:solidFill>
                <a:latin typeface="Arial" panose="020B0604020202020204" pitchFamily="34" charset="0"/>
              </a:rPr>
              <a:t>分析：</a:t>
            </a:r>
            <a:endParaRPr lang="zh-CN" altLang="en-US" sz="1600" b="1" dirty="0">
              <a:solidFill>
                <a:srgbClr val="FF0000"/>
              </a:solidFill>
              <a:latin typeface="Arial" panose="020B0604020202020204" pitchFamily="34" charset="0"/>
            </a:endParaRPr>
          </a:p>
          <a:p>
            <a:r>
              <a:rPr lang="zh-CN" altLang="en-US" sz="1400" b="1" dirty="0">
                <a:solidFill>
                  <a:srgbClr val="FF0000"/>
                </a:solidFill>
                <a:latin typeface="Arial" panose="020B0604020202020204" pitchFamily="34" charset="0"/>
              </a:rPr>
              <a:t>（１）事项说不清道不明。既然要人家安排自己学生的实习，在函中，就得把学校的要求说清楚，就得把该班学生的有关情况说清楚。比如，实习的时间多长？实习的主要内容是什么？要不要林果场负责业务指导？要不要解决住宿和吃饭问题？有关的经费如何开支？学生有多少人？男女各多少等等是应该说清楚的。</a:t>
            </a:r>
            <a:endParaRPr lang="zh-CN" altLang="en-US" sz="1400" b="1" dirty="0">
              <a:solidFill>
                <a:srgbClr val="FF0000"/>
              </a:solidFill>
              <a:latin typeface="Arial" panose="020B0604020202020204" pitchFamily="34" charset="0"/>
            </a:endParaRPr>
          </a:p>
          <a:p>
            <a:r>
              <a:rPr lang="zh-CN" altLang="en-US" sz="1400" b="1" dirty="0">
                <a:solidFill>
                  <a:srgbClr val="FF0000"/>
                </a:solidFill>
                <a:latin typeface="Arial" panose="020B0604020202020204" pitchFamily="34" charset="0"/>
              </a:rPr>
              <a:t>（２）语言不得体，说话没有分寸。居高临下的命令式</a:t>
            </a:r>
            <a:r>
              <a:rPr lang="en-US" altLang="zh-CN" sz="1400" b="1" dirty="0">
                <a:solidFill>
                  <a:srgbClr val="FF0000"/>
                </a:solidFill>
                <a:latin typeface="Arial" panose="020B0604020202020204" pitchFamily="34" charset="0"/>
              </a:rPr>
              <a:t>——“</a:t>
            </a:r>
            <a:r>
              <a:rPr lang="zh-CN" altLang="en-US" sz="1400" b="1" dirty="0">
                <a:solidFill>
                  <a:srgbClr val="FF0000"/>
                </a:solidFill>
                <a:latin typeface="Arial" panose="020B0604020202020204" pitchFamily="34" charset="0"/>
                <a:sym typeface="宋体" panose="02010600030101010101" pitchFamily="2" charset="-122"/>
              </a:rPr>
              <a:t>请迅速回音</a:t>
            </a:r>
            <a:r>
              <a:rPr lang="en-US" altLang="zh-CN" sz="1400" b="1" dirty="0">
                <a:solidFill>
                  <a:srgbClr val="FF0000"/>
                </a:solidFill>
                <a:latin typeface="Arial" panose="020B0604020202020204" pitchFamily="34" charset="0"/>
              </a:rPr>
              <a:t>”</a:t>
            </a:r>
            <a:endParaRPr lang="en-US" altLang="zh-CN" sz="1400" b="1" dirty="0">
              <a:solidFill>
                <a:srgbClr val="FF0000"/>
              </a:solidFill>
              <a:latin typeface="Arial" panose="020B0604020202020204" pitchFamily="34" charset="0"/>
            </a:endParaRPr>
          </a:p>
        </p:txBody>
      </p:sp>
    </p:spTree>
  </p:cSld>
  <p:clrMapOvr>
    <a:masterClrMapping/>
  </p:clrMapOvr>
  <p:transition advTm="10000"/>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785918" y="285728"/>
            <a:ext cx="6858048" cy="4832092"/>
          </a:xfrm>
          <a:prstGeom prst="rect">
            <a:avLst/>
          </a:prstGeom>
          <a:solidFill>
            <a:schemeClr val="accent1"/>
          </a:solidFill>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charset="0"/>
              <a:buChar char="ü"/>
              <a:defRPr/>
            </a:pPr>
            <a:r>
              <a:rPr kumimoji="0" lang="zh-CN" altLang="en-US" sz="2800" b="1" i="0" u="none" strike="noStrike" kern="120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2800" b="1"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en-US" altLang="zh-CN"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2022</a:t>
            </a:r>
            <a:r>
              <a:rPr kumimoji="0" lang="zh-CN" altLang="en-US"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年</a:t>
            </a:r>
            <a:r>
              <a:rPr kumimoji="0" lang="en-US" altLang="zh-CN"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10</a:t>
            </a:r>
            <a:r>
              <a:rPr kumimoji="0" lang="zh-CN" altLang="en-US"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月</a:t>
            </a:r>
            <a:r>
              <a:rPr kumimoji="0" lang="en-US" altLang="zh-CN"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15</a:t>
            </a:r>
            <a:r>
              <a:rPr kumimoji="0" lang="zh-CN" altLang="en-US"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日，</a:t>
            </a:r>
            <a:r>
              <a:rPr kumimoji="0" lang="zh-CN" altLang="en-US" sz="2800" b="1" i="0" u="none" strike="noStrike" kern="1200" cap="none" spc="0" normalizeH="0" baseline="0" noProof="1">
                <a:ln>
                  <a:noFill/>
                </a:ln>
                <a:solidFill>
                  <a:schemeClr val="tx1"/>
                </a:solidFill>
                <a:effectLst/>
                <a:uLnTx/>
                <a:uFillTx/>
                <a:latin typeface="Arial" panose="020B0604020202020204" pitchFamily="34" charset="0"/>
                <a:ea typeface="楷体" panose="02010609060101010101" pitchFamily="49" charset="-122"/>
                <a:cs typeface="楷体" panose="02010609060101010101" pitchFamily="49" charset="-122"/>
              </a:rPr>
              <a:t>××大学化学系为了使三年级学生了解现代有机化学发展现状，特去函与该市××化工研究所联系，希望安排学生前去参观，并请该所著名研究员李×介绍情况。该市××化工研究所见函后，经研究，同意该大学化学系请求，特邀请化学系来人面商参观事宜</a:t>
            </a:r>
            <a:r>
              <a:rPr kumimoji="0" lang="zh-CN" altLang="en-US" sz="28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a:t>
            </a:r>
            <a:endParaRPr kumimoji="0" lang="zh-CN" altLang="en-US" sz="28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800" b="1"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根据以上内容，</a:t>
            </a:r>
            <a:r>
              <a:rPr kumimoji="0" lang="zh-CN" altLang="en-US" sz="2800" b="1"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楷体" panose="02010609060101010101" pitchFamily="49" charset="-122"/>
              </a:rPr>
              <a:t>××大学化学系要拟写一份函。</a:t>
            </a:r>
            <a:r>
              <a:rPr kumimoji="0" lang="zh-CN" altLang="en-US" sz="2800" b="1"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楷体" panose="02010609060101010101" pitchFamily="49" charset="-122"/>
                <a:sym typeface="+mn-ea"/>
              </a:rPr>
              <a:t>××化工研究所要拟写一份复函，同意对方的请求。</a:t>
            </a:r>
            <a:endParaRPr kumimoji="0" lang="zh-CN" altLang="en-US" sz="28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endParaRPr>
          </a:p>
        </p:txBody>
      </p:sp>
    </p:spTree>
  </p:cSld>
  <p:clrMapOvr>
    <a:masterClrMapping/>
  </p:clrMapOvr>
  <p:transition advTm="10000"/>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607185" y="577204"/>
            <a:ext cx="6814185" cy="5120014"/>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任务实施</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去函标题一般可写成</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大学化学系关于参观</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化工研究所的函</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；复函标题一般也可写成</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化工研究所关于</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大学化学系前来参观的复函</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去函的正文首先写发函的原因目的，然后写函事项，简洁明了，最后用</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请贵所大力支持为盼</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结尾；复函首先写引用来函的标题、发文字号，表示收悉进行了研究处理。然后写函事项，最后用</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特此函复</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结尾。</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p:txBody>
      </p:sp>
      <p:pic>
        <p:nvPicPr>
          <p:cNvPr id="20992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a:xfrm>
            <a:off x="1554163" y="750888"/>
            <a:ext cx="7142163" cy="4438650"/>
          </a:xfrm>
          <a:solidFill>
            <a:schemeClr val="accent1">
              <a:lumMod val="90000"/>
            </a:schemeClr>
          </a:solidFill>
          <a:ln>
            <a:solidFill>
              <a:srgbClr val="0070C0"/>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4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a:t>
            </a:r>
            <a:r>
              <a:rPr kumimoji="0" lang="zh-CN" altLang="en-US" sz="24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大学化学系关于参观</a:t>
            </a:r>
            <a:r>
              <a:rPr kumimoji="0" lang="en-US" altLang="zh-CN" sz="24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sym typeface="宋体" panose="02010600030101010101" pitchFamily="2" charset="-122"/>
              </a:rPr>
              <a:t>××</a:t>
            </a:r>
            <a:r>
              <a:rPr kumimoji="0" lang="zh-CN" altLang="en-US" sz="24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sym typeface="宋体" panose="02010600030101010101" pitchFamily="2" charset="-122"/>
              </a:rPr>
              <a:t>化工研究所的函</a:t>
            </a:r>
            <a:endParaRPr kumimoji="0" lang="zh-CN" altLang="en-US" sz="24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defRPr/>
            </a:pPr>
            <a:endParaRPr kumimoji="0" lang="zh-CN" altLang="en-US" sz="24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rPr>
              <a:t>××化工研究所</a:t>
            </a:r>
            <a:r>
              <a:rPr kumimoji="0" lang="zh-CN" altLang="zh-CN" sz="2000" b="0" i="0" u="none" strike="noStrike" kern="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a:t>
            </a:r>
            <a:endParaRPr kumimoji="0" lang="zh-CN" altLang="en-US" sz="2000" b="0" i="0" u="none" strike="noStrike" kern="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rPr>
              <a:t>    当今，化学科学发展速度很快，为了培养学生的科学兴趣，提高对学习本学科的重要性的认识，了解当代有机化学发展现状，特请求贵所接纳我系学生前往参观，如有可能，并请安排贵所著名研究员杨</a:t>
            </a:r>
            <a:r>
              <a:rPr kumimoji="0" lang="zh-CN" altLang="zh-CN"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××先生，为同学作《当代有机化学的现状与发展》的讲座</a:t>
            </a:r>
            <a:r>
              <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a:t>
            </a:r>
            <a:endPar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为了培养我国化学事业接班人，请贵所大力支持为盼。</a:t>
            </a:r>
            <a:endPar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000" b="1" i="0"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en-US" altLang="zh-CN"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××大学化学系（印章）</a:t>
            </a:r>
            <a:endPar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en-US" altLang="zh-CN"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2022</a:t>
            </a:r>
            <a:r>
              <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年</a:t>
            </a:r>
            <a:r>
              <a:rPr kumimoji="0" lang="en-US" altLang="zh-CN"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10</a:t>
            </a:r>
            <a:r>
              <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月</a:t>
            </a:r>
            <a:r>
              <a:rPr kumimoji="0" lang="en-US" altLang="zh-CN"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15</a:t>
            </a:r>
            <a:r>
              <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日</a:t>
            </a:r>
            <a:endParaRPr kumimoji="0" lang="en-US" altLang="zh-CN"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000" b="1" i="0"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mn-lt"/>
                <a:ea typeface="仿宋" panose="02010609060101010101" pitchFamily="49" charset="-122"/>
                <a:cs typeface="+mn-cs"/>
                <a:sym typeface="宋体" panose="02010600030101010101" pitchFamily="2" charset="-122"/>
              </a:rPr>
              <a:t>   </a:t>
            </a:r>
            <a:endParaRPr kumimoji="0" lang="zh-CN" altLang="en-US" sz="2000" b="1" i="0"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mn-lt"/>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rPr>
              <a:t>                                                      </a:t>
            </a:r>
            <a:endParaRPr kumimoji="0" lang="zh-CN" altLang="en-US" sz="2000" b="0" i="0" u="none" strike="noStrike" kern="0" cap="none" spc="0" normalizeH="0" baseline="0" noProof="0" dirty="0" smtClean="0">
              <a:ln>
                <a:noFill/>
              </a:ln>
              <a:solidFill>
                <a:schemeClr val="tx1"/>
              </a:solidFill>
              <a:effectLst/>
              <a:uLnTx/>
              <a:uFillTx/>
              <a:latin typeface="+mn-lt"/>
              <a:ea typeface="仿宋" panose="02010609060101010101" pitchFamily="49" charset="-122"/>
              <a:cs typeface="+mn-cs"/>
            </a:endParaRPr>
          </a:p>
        </p:txBody>
      </p:sp>
      <p:pic>
        <p:nvPicPr>
          <p:cNvPr id="21094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a:xfrm>
            <a:off x="1435100" y="836613"/>
            <a:ext cx="7329488" cy="4533900"/>
          </a:xfrm>
          <a:solidFill>
            <a:schemeClr val="accent1">
              <a:lumMod val="90000"/>
            </a:schemeClr>
          </a:solidFill>
          <a:ln>
            <a:solidFill>
              <a:srgbClr val="0070C0"/>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sym typeface="宋体" panose="02010600030101010101" pitchFamily="2" charset="-122"/>
              </a:rPr>
              <a:t>××</a:t>
            </a:r>
            <a:r>
              <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sym typeface="宋体" panose="02010600030101010101" pitchFamily="2" charset="-122"/>
              </a:rPr>
              <a:t>化工研究所</a:t>
            </a:r>
            <a:endPar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sym typeface="宋体" panose="02010600030101010101" pitchFamily="2" charset="-122"/>
            </a:endParaRPr>
          </a:p>
          <a:p>
            <a:pPr marL="0" marR="0" lvl="0" indent="0" algn="ctr" defTabSz="914400" rtl="0" eaLnBrk="0" fontAlgn="base" latinLnBrk="0" hangingPunct="0">
              <a:lnSpc>
                <a:spcPct val="100000"/>
              </a:lnSpc>
              <a:spcBef>
                <a:spcPct val="20000"/>
              </a:spcBef>
              <a:spcAft>
                <a:spcPct val="0"/>
              </a:spcAft>
              <a:buClrTx/>
              <a:buSzTx/>
              <a:buFontTx/>
              <a:buNone/>
              <a:defRPr/>
            </a:pPr>
            <a:r>
              <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关于</a:t>
            </a:r>
            <a:r>
              <a:rPr kumimoji="0" lang="en-US" altLang="zh-CN"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sym typeface="宋体" panose="02010600030101010101" pitchFamily="2" charset="-122"/>
              </a:rPr>
              <a:t>××</a:t>
            </a:r>
            <a:r>
              <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sym typeface="宋体" panose="02010600030101010101" pitchFamily="2" charset="-122"/>
              </a:rPr>
              <a:t>大学化学系前来</a:t>
            </a:r>
            <a:r>
              <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参观</a:t>
            </a:r>
            <a:r>
              <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sym typeface="宋体" panose="02010600030101010101" pitchFamily="2" charset="-122"/>
              </a:rPr>
              <a:t>的复函</a:t>
            </a:r>
            <a:endPar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defRPr/>
            </a:pPr>
            <a:endPar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rPr>
              <a:t>××大学化学系</a:t>
            </a:r>
            <a:r>
              <a:rPr kumimoji="0" lang="zh-CN"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rPr>
              <a:t>  贵系《</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××大学化学系关于参观××化工研究所的函》（×化函</a:t>
            </a:r>
            <a:r>
              <a:rPr kumimoji="0" lang="zh-CN" altLang="en-US" sz="2000" b="0" i="0" u="none" strike="noStrike" kern="0" cap="none" spc="0" normalizeH="0" baseline="0" noProof="0" smtClean="0">
                <a:ln>
                  <a:noFill/>
                </a:ln>
                <a:solidFill>
                  <a:schemeClr val="tx1"/>
                </a:solidFill>
                <a:effectLst/>
                <a:uLnTx/>
                <a:uFillTx/>
                <a:latin typeface="+mn-lt"/>
                <a:ea typeface="黑体" panose="02010609060101010101" pitchFamily="49" charset="-122"/>
                <a:cs typeface="+mn-cs"/>
                <a:sym typeface="宋体" panose="02010600030101010101" pitchFamily="2" charset="-122"/>
              </a:rPr>
              <a:t>〔20</a:t>
            </a:r>
            <a:r>
              <a:rPr kumimoji="0" lang="en-US" altLang="zh-CN" sz="2000" b="0" i="0" u="none" strike="noStrike" kern="0" cap="none" spc="0" normalizeH="0" baseline="0" noProof="0" smtClean="0">
                <a:ln>
                  <a:noFill/>
                </a:ln>
                <a:solidFill>
                  <a:schemeClr val="tx1"/>
                </a:solidFill>
                <a:effectLst/>
                <a:uLnTx/>
                <a:uFillTx/>
                <a:latin typeface="+mn-lt"/>
                <a:ea typeface="黑体" panose="02010609060101010101" pitchFamily="49" charset="-122"/>
                <a:cs typeface="+mn-cs"/>
                <a:sym typeface="宋体" panose="02010600030101010101" pitchFamily="2" charset="-122"/>
              </a:rPr>
              <a:t>22</a:t>
            </a:r>
            <a:r>
              <a:rPr kumimoji="0" lang="zh-CN" altLang="en-US" sz="2000" b="0" i="0" u="none" strike="noStrike" kern="0" cap="none" spc="0" normalizeH="0" baseline="0" noProof="0" smtClean="0">
                <a:ln>
                  <a:noFill/>
                </a:ln>
                <a:solidFill>
                  <a:schemeClr val="tx1"/>
                </a:solidFill>
                <a:effectLst/>
                <a:uLnTx/>
                <a:uFillTx/>
                <a:latin typeface="+mn-lt"/>
                <a:ea typeface="黑体" panose="02010609060101010101" pitchFamily="49" charset="-122"/>
                <a:cs typeface="+mn-cs"/>
                <a:sym typeface="宋体" panose="02010600030101010101" pitchFamily="2" charset="-122"/>
              </a:rPr>
              <a:t>〕</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20</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号）已收悉。经所长办公会议研究，同意贵单位组织学生前来参观，安排杨××先生为同学作报告。</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为了办好此次活动，我研究所决定由办公室行政助理李×具体负责有关事宜，特请贵系派人前来共同研究具体活动安排。</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特此函复。</a:t>
            </a:r>
            <a:endParaRPr kumimoji="0" lang="zh-CN" altLang="en-US" sz="2000" b="1" i="0" u="none" strike="noStrike" kern="0" cap="none" spc="0" normalizeH="0" baseline="0" noProof="0" smtClean="0">
              <a:ln>
                <a:noFill/>
              </a:ln>
              <a:solidFill>
                <a:schemeClr val="tx1"/>
              </a:solidFill>
              <a:effectLst>
                <a:outerShdw blurRad="38100" dist="38100" dir="2700000" algn="tl">
                  <a:srgbClr val="FFFFFF"/>
                </a:outerShdw>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××化工研究所（印章）</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2022</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年</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10</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月</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25</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日</a:t>
            </a:r>
            <a:endParaRPr kumimoji="0" lang="zh-CN" altLang="en-US" sz="2000" b="1" i="0" u="none" strike="noStrike" kern="0" cap="none" spc="0" normalizeH="0" baseline="0" noProof="0" smtClean="0">
              <a:ln>
                <a:noFill/>
              </a:ln>
              <a:solidFill>
                <a:schemeClr val="tx1"/>
              </a:solidFill>
              <a:effectLst>
                <a:outerShdw blurRad="38100" dist="38100" dir="2700000" algn="tl">
                  <a:srgbClr val="FFFFFF"/>
                </a:outerShdw>
              </a:effectLst>
              <a:uLnTx/>
              <a:uFillTx/>
              <a:latin typeface="+mn-lt"/>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rPr>
              <a:t>                                                      </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endParaRPr>
          </a:p>
        </p:txBody>
      </p:sp>
      <p:pic>
        <p:nvPicPr>
          <p:cNvPr id="21197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标题 1"/>
          <p:cNvSpPr>
            <a:spLocks noGrp="1"/>
          </p:cNvSpPr>
          <p:nvPr>
            <p:ph type="title"/>
          </p:nvPr>
        </p:nvSpPr>
        <p:spPr>
          <a:xfrm>
            <a:off x="1217613" y="1343025"/>
            <a:ext cx="7539037" cy="2501900"/>
          </a:xfrm>
        </p:spPr>
        <p:txBody>
          <a:bodyPr vert="horz" wrap="square" lIns="91440" tIns="45720" rIns="91440" bIns="45720" anchor="ctr" anchorCtr="0"/>
          <a:p>
            <a:br>
              <a:rPr lang="zh-CN" altLang="zh-CN" dirty="0"/>
            </a:br>
            <a:r>
              <a:rPr lang="zh-CN" altLang="en-US" sz="6000" b="1" dirty="0">
                <a:solidFill>
                  <a:schemeClr val="tx1"/>
                </a:solidFill>
                <a:latin typeface="黑体" panose="02010609060101010101" pitchFamily="49" charset="-122"/>
                <a:ea typeface="黑体" panose="02010609060101010101" pitchFamily="49" charset="-122"/>
              </a:rPr>
              <a:t>第二章  </a:t>
            </a:r>
            <a:br>
              <a:rPr lang="zh-CN" altLang="en-US" sz="6000" b="1" dirty="0">
                <a:solidFill>
                  <a:schemeClr val="tx1"/>
                </a:solidFill>
                <a:latin typeface="黑体" panose="02010609060101010101" pitchFamily="49" charset="-122"/>
                <a:ea typeface="黑体" panose="02010609060101010101" pitchFamily="49" charset="-122"/>
              </a:rPr>
            </a:br>
            <a:r>
              <a:rPr lang="zh-CN" altLang="en-US" sz="6000" b="1" dirty="0">
                <a:solidFill>
                  <a:schemeClr val="tx1"/>
                </a:solidFill>
                <a:latin typeface="黑体" panose="02010609060101010101" pitchFamily="49" charset="-122"/>
                <a:ea typeface="黑体" panose="02010609060101010101" pitchFamily="49" charset="-122"/>
              </a:rPr>
              <a:t>事务文书</a:t>
            </a:r>
            <a:br>
              <a:rPr lang="zh-CN" altLang="en-US" sz="6000" b="1" dirty="0">
                <a:solidFill>
                  <a:schemeClr val="tx1"/>
                </a:solidFill>
                <a:latin typeface="黑体" panose="02010609060101010101" pitchFamily="49" charset="-122"/>
                <a:ea typeface="黑体" panose="02010609060101010101" pitchFamily="49" charset="-122"/>
              </a:rPr>
            </a:br>
            <a:r>
              <a:rPr lang="zh-CN" altLang="en-US" sz="6000" b="1" dirty="0"/>
              <a:t> </a:t>
            </a:r>
            <a:endParaRPr lang="zh-CN" altLang="en-US" sz="6000" b="1" dirty="0"/>
          </a:p>
        </p:txBody>
      </p:sp>
      <p:pic>
        <p:nvPicPr>
          <p:cNvPr id="21299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12996" name="图片 3"/>
          <p:cNvPicPr>
            <a:picLocks noChangeAspect="1"/>
          </p:cNvPicPr>
          <p:nvPr/>
        </p:nvPicPr>
        <p:blipFill>
          <a:blip r:embed="rId2"/>
          <a:stretch>
            <a:fillRect/>
          </a:stretch>
        </p:blipFill>
        <p:spPr>
          <a:xfrm>
            <a:off x="3730625" y="4260850"/>
            <a:ext cx="2792413" cy="1554163"/>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018"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文本框 1"/>
          <p:cNvSpPr txBox="1"/>
          <p:nvPr/>
        </p:nvSpPr>
        <p:spPr>
          <a:xfrm>
            <a:off x="1691631" y="1917062"/>
            <a:ext cx="5027937" cy="2479040"/>
          </a:xfrm>
          <a:prstGeom prst="rect">
            <a:avLst/>
          </a:prstGeom>
          <a:noFill/>
          <a:ln>
            <a:noFill/>
          </a:ln>
        </p:spPr>
        <p:txBody>
          <a:bodyPr>
            <a:spAutoFit/>
          </a:bodyPr>
          <a:lstStyle/>
          <a:p>
            <a:pPr marL="342900" marR="0" indent="-342900" defTabSz="914400" eaLnBrk="0" hangingPunct="0">
              <a:spcBef>
                <a:spcPct val="20000"/>
              </a:spcBef>
              <a:buClrTx/>
              <a:buSzTx/>
              <a:buFont typeface="Wingdings" panose="05000000000000000000" charset="0"/>
              <a:buChar char="ü"/>
              <a:defRPr/>
            </a:pPr>
            <a:r>
              <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sym typeface="+mn-ea"/>
              </a:rPr>
              <a:t>任务目标</a:t>
            </a:r>
            <a:endPar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理解和掌握计划的含义、类型、结构和写法，以及写作注意事项。</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能够撰写工作计划。</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7659" name="Picture 9" descr="C:\Documents and Settings\aurora\My Documents\my profile\the challengec cup for win\素材\省答辩PPT素材\aiimg_com_01.gif"/>
          <p:cNvPicPr>
            <a:picLocks noChangeAspect="1"/>
          </p:cNvPicPr>
          <p:nvPr>
            <p:custDataLst>
              <p:tags r:id="rId2"/>
            </p:custDataLst>
          </p:nvPr>
        </p:nvPicPr>
        <p:blipFill>
          <a:blip r:embed="rId3"/>
          <a:stretch>
            <a:fillRect/>
          </a:stretch>
        </p:blipFill>
        <p:spPr>
          <a:xfrm>
            <a:off x="6804025" y="909638"/>
            <a:ext cx="1790700" cy="4903787"/>
          </a:xfrm>
          <a:prstGeom prst="rect">
            <a:avLst/>
          </a:prstGeom>
          <a:noFill/>
          <a:ln w="9525">
            <a:noFill/>
          </a:ln>
        </p:spPr>
      </p:pic>
      <p:sp>
        <p:nvSpPr>
          <p:cNvPr id="214021" name="标题 1"/>
          <p:cNvSpPr>
            <a:spLocks noGrp="1"/>
          </p:cNvSpPr>
          <p:nvPr>
            <p:ph type="title"/>
            <p:custDataLst>
              <p:tags r:id="rId4"/>
            </p:custDataLst>
          </p:nvPr>
        </p:nvSpPr>
        <p:spPr>
          <a:xfrm>
            <a:off x="1619250" y="476250"/>
            <a:ext cx="4886325"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第一节 计划</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20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nvSpPr>
        <p:spPr>
          <a:xfrm>
            <a:off x="1547813" y="1123950"/>
            <a:ext cx="4151313" cy="4078288"/>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cs typeface="+mn-cs"/>
                <a:sym typeface="+mn-ea"/>
              </a:rPr>
              <a:t>2.</a:t>
            </a:r>
            <a:r>
              <a:rPr kumimoji="0" lang="zh-CN" altLang="en-US" sz="2800" b="1" i="0" u="none" strike="noStrike" kern="120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cs typeface="+mn-cs"/>
                <a:sym typeface="+mn-ea"/>
              </a:rPr>
              <a:t>真实性</a:t>
            </a:r>
            <a:endParaRPr kumimoji="0" lang="zh-CN" altLang="en-US" sz="2800" b="1" i="0" u="none" strike="noStrike" kern="120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cs typeface="+mn-cs"/>
              <a:sym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真实</a:t>
            </a:r>
            <a:r>
              <a:rPr kumimoji="0" lang="en-US"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800" b="0" i="0" u="none" strike="noStrike" kern="1200" cap="none" spc="0" normalizeH="0" baseline="0" noProof="1">
                <a:ln>
                  <a:noFill/>
                </a:ln>
                <a:solidFill>
                  <a:srgbClr val="080F12"/>
                </a:solidFill>
                <a:effectLst/>
                <a:uLnTx/>
                <a:uFillTx/>
                <a:latin typeface="黑体" panose="02010609060101010101" pitchFamily="49" charset="-122"/>
                <a:ea typeface="黑体" panose="02010609060101010101" pitchFamily="49" charset="-122"/>
                <a:cs typeface="+mn-cs"/>
                <a:sym typeface="+mn-ea"/>
              </a:rPr>
              <a:t>是应用文的生命。应用文必须实事求是地反映问题，反映情况，不允许像文学作品那样，可以虚构，进行艺术再加工。否则就会歪曲事实真相，给社会带来不良影响。</a:t>
            </a:r>
            <a:endParaRPr kumimoji="0" lang="zh-CN" altLang="en-US" sz="2800" b="0" i="0" u="none" strike="noStrike" kern="1200" cap="none" spc="0" normalizeH="0" baseline="0" noProof="1">
              <a:ln>
                <a:noFill/>
              </a:ln>
              <a:solidFill>
                <a:srgbClr val="080F12"/>
              </a:solidFill>
              <a:effectLst/>
              <a:uLnTx/>
              <a:uFillTx/>
              <a:latin typeface="黑体" panose="02010609060101010101" pitchFamily="49" charset="-122"/>
              <a:ea typeface="黑体" panose="02010609060101010101" pitchFamily="49" charset="-122"/>
              <a:cs typeface="+mn-cs"/>
              <a:sym typeface="+mn-ea"/>
            </a:endParaRPr>
          </a:p>
        </p:txBody>
      </p:sp>
      <p:pic>
        <p:nvPicPr>
          <p:cNvPr id="5939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331595" y="404495"/>
            <a:ext cx="7375525" cy="5685155"/>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××培训公司自20</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22</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年正式开业以来，整个公司运营不理想，公司基本处于完全无营业收入状态。虽然有市场相对淡季的客观原因，更多的是公司运营的掌握能力存在不足而引起的业绩严重亏损。公司负责人要从中吸取经验和教训，打算在20</a:t>
            </a:r>
            <a:r>
              <a:rPr kumimoji="0" 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23</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年完成</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5</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00万元经济管理目标。为了实现这一目标，该公司准备采取加强管理基础、构建高效运作的营销业务运营管理机制；努力提升人才业务水平，不断提高培训产品质量，努力为学员客户提供优质产品和服务等几项重大措施。</a:t>
            </a:r>
            <a:endPar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根据以上材料，</a:t>
            </a:r>
            <a:r>
              <a:rPr kumimoji="0" lang="zh-CN" altLang="en-US" sz="2800" b="1"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××培训公司要撰写一份</a:t>
            </a:r>
            <a:r>
              <a:rPr kumimoji="0" lang="en-US" altLang="zh-CN" sz="2800" b="1"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2023</a:t>
            </a:r>
            <a:r>
              <a:rPr kumimoji="0" lang="zh-CN" altLang="en-US" sz="2800" b="1"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年公司工作计划，要求目标明确，层次清晰，符合计划的写作规范</a:t>
            </a:r>
            <a:r>
              <a:rPr kumimoji="0" lang="zh-CN" altLang="en-US" sz="2800" b="1"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p:txBody>
      </p:sp>
      <p:pic>
        <p:nvPicPr>
          <p:cNvPr id="21504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内容占位符 2"/>
          <p:cNvSpPr>
            <a:spLocks noGrp="1"/>
          </p:cNvSpPr>
          <p:nvPr>
            <p:ph idx="1"/>
          </p:nvPr>
        </p:nvSpPr>
        <p:spPr>
          <a:xfrm>
            <a:off x="1547813" y="549275"/>
            <a:ext cx="6910387" cy="4113213"/>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一、计划的定义</a:t>
            </a:r>
            <a:endParaRPr lang="zh-CN" altLang="en-US" b="1" dirty="0">
              <a:latin typeface="黑体" panose="02010609060101010101" pitchFamily="49" charset="-122"/>
              <a:ea typeface="黑体" panose="02010609060101010101" pitchFamily="49" charset="-122"/>
            </a:endParaRPr>
          </a:p>
          <a:p>
            <a:pPr marL="0" indent="0">
              <a:buFont typeface="Wingdings" panose="05000000000000000000" pitchFamily="2" charset="2"/>
              <a:buChar char="Ø"/>
            </a:pPr>
            <a:r>
              <a:rPr lang="en-US" altLang="zh-CN" sz="2800" dirty="0">
                <a:solidFill>
                  <a:srgbClr val="7030A0"/>
                </a:solidFill>
                <a:latin typeface="黑体" panose="02010609060101010101" pitchFamily="49" charset="-122"/>
                <a:ea typeface="黑体" panose="02010609060101010101" pitchFamily="49" charset="-122"/>
              </a:rPr>
              <a:t> </a:t>
            </a:r>
            <a:r>
              <a:rPr lang="zh-CN" altLang="en-US" sz="2800" dirty="0">
                <a:solidFill>
                  <a:srgbClr val="7030A0"/>
                </a:solidFill>
                <a:latin typeface="黑体" panose="02010609060101010101" pitchFamily="49" charset="-122"/>
                <a:ea typeface="黑体" panose="02010609060101010101" pitchFamily="49" charset="-122"/>
              </a:rPr>
              <a:t>计划是党政机关、企事业单位、社会团体或个人为了实现某项目标和完成某项任务，预先对未来一定时期内的工作、生产或学习等方面拟定明确目标、制订相应措施并提出具体要求的一种事务文书。</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计划是决策部署的具体化，又是实践活动的行动纲领，制订计划是做好工作的先决条件。</a:t>
            </a:r>
            <a:endParaRPr lang="zh-CN" altLang="en-US" sz="2800" dirty="0">
              <a:latin typeface="黑体" panose="02010609060101010101" pitchFamily="49" charset="-122"/>
              <a:ea typeface="黑体" panose="02010609060101010101" pitchFamily="49" charset="-122"/>
            </a:endParaRPr>
          </a:p>
        </p:txBody>
      </p:sp>
      <p:pic>
        <p:nvPicPr>
          <p:cNvPr id="21606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16068" name="Text Box 9"/>
          <p:cNvSpPr txBox="1"/>
          <p:nvPr/>
        </p:nvSpPr>
        <p:spPr>
          <a:xfrm>
            <a:off x="2627313" y="5013325"/>
            <a:ext cx="5149850" cy="336550"/>
          </a:xfrm>
          <a:prstGeom prst="rect">
            <a:avLst/>
          </a:prstGeom>
          <a:noFill/>
          <a:ln w="9525">
            <a:noFill/>
          </a:ln>
        </p:spPr>
        <p:txBody>
          <a:bodyPr>
            <a:spAutoFit/>
          </a:bodyPr>
          <a:p>
            <a:pPr algn="ctr">
              <a:lnSpc>
                <a:spcPct val="50000"/>
              </a:lnSpc>
              <a:spcBef>
                <a:spcPct val="50000"/>
              </a:spcBef>
            </a:pPr>
            <a:r>
              <a:rPr lang="en-US" altLang="zh-CN" sz="3200" b="1" dirty="0">
                <a:solidFill>
                  <a:srgbClr val="FF0066"/>
                </a:solidFill>
                <a:latin typeface="Arial" panose="020B0604020202020204" pitchFamily="34" charset="0"/>
                <a:ea typeface="华文新魏" panose="02010800040101010101" pitchFamily="2" charset="-122"/>
              </a:rPr>
              <a:t>“</a:t>
            </a:r>
            <a:r>
              <a:rPr lang="zh-CN" altLang="en-US" sz="3200" b="1" dirty="0">
                <a:solidFill>
                  <a:srgbClr val="FF0066"/>
                </a:solidFill>
                <a:latin typeface="华文新魏" panose="02010800040101010101" pitchFamily="2" charset="-122"/>
                <a:ea typeface="华文新魏" panose="02010800040101010101" pitchFamily="2" charset="-122"/>
              </a:rPr>
              <a:t>凡事预则立，不预则废。</a:t>
            </a:r>
            <a:r>
              <a:rPr lang="zh-CN" altLang="en-US" sz="3200" b="1" dirty="0">
                <a:solidFill>
                  <a:srgbClr val="FF0066"/>
                </a:solidFill>
                <a:latin typeface="Arial" panose="020B0604020202020204" pitchFamily="34" charset="0"/>
                <a:ea typeface="华文新魏" panose="02010800040101010101" pitchFamily="2" charset="-122"/>
              </a:rPr>
              <a:t>”</a:t>
            </a:r>
            <a:r>
              <a:rPr lang="zh-CN" altLang="en-US" sz="3200" b="1" dirty="0">
                <a:solidFill>
                  <a:srgbClr val="FF0066"/>
                </a:solidFill>
                <a:latin typeface="华文新魏" panose="02010800040101010101" pitchFamily="2" charset="-122"/>
                <a:ea typeface="华文新魏" panose="02010800040101010101" pitchFamily="2" charset="-122"/>
              </a:rPr>
              <a:t> </a:t>
            </a:r>
            <a:endParaRPr lang="zh-CN" altLang="en-US" sz="3200" b="1" dirty="0">
              <a:solidFill>
                <a:srgbClr val="FF0066"/>
              </a:solidFill>
              <a:latin typeface="华文新魏" panose="02010800040101010101" pitchFamily="2" charset="-122"/>
              <a:ea typeface="华文新魏" panose="02010800040101010101" pitchFamily="2" charset="-122"/>
            </a:endParaRPr>
          </a:p>
        </p:txBody>
      </p:sp>
    </p:spTree>
  </p:cSld>
  <p:clrMapOvr>
    <a:masterClrMapping/>
  </p:clrMapOvr>
  <p:transition advTm="10000"/>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nvGraphicFramePr>
        <p:xfrm>
          <a:off x="1403350" y="260350"/>
          <a:ext cx="7344410" cy="6340475"/>
        </p:xfrm>
        <a:graphic>
          <a:graphicData uri="http://schemas.openxmlformats.org/drawingml/2006/table">
            <a:tbl>
              <a:tblPr firstRow="1" bandRow="1">
                <a:tableStyleId>{5C22544A-7EE6-4342-B048-85BDC9FD1C3A}</a:tableStyleId>
              </a:tblPr>
              <a:tblGrid>
                <a:gridCol w="1148080"/>
                <a:gridCol w="3195955"/>
                <a:gridCol w="3000375"/>
              </a:tblGrid>
              <a:tr h="591820">
                <a:tc>
                  <a:txBody>
                    <a:bodyPr/>
                    <a:lstStyle/>
                    <a:p>
                      <a:pPr algn="ctr">
                        <a:buNone/>
                      </a:pPr>
                      <a:r>
                        <a:rPr lang="zh-CN" altLang="en-US" sz="2800" b="1">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别称</a:t>
                      </a:r>
                      <a:endParaRPr lang="zh-CN" altLang="en-US" sz="2800" b="1">
                        <a:solidFill>
                          <a:srgbClr val="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txBody>
                  <a:tcPr>
                    <a:lnL w="19050" cap="rnd">
                      <a:solidFill>
                        <a:srgbClr val="1784C7"/>
                      </a:solidFill>
                      <a:prstDash val="solid"/>
                    </a:lnL>
                    <a:lnR w="3175">
                      <a:solidFill>
                        <a:srgbClr val="FFFFFF"/>
                      </a:solidFill>
                      <a:prstDash val="dot"/>
                    </a:lnR>
                    <a:lnT w="19050" cap="rnd">
                      <a:solidFill>
                        <a:srgbClr val="1784C7"/>
                      </a:solidFill>
                      <a:prstDash val="solid"/>
                    </a:lnT>
                    <a:lnB w="19050">
                      <a:solidFill>
                        <a:srgbClr val="1784C7"/>
                      </a:solidFill>
                      <a:prstDash val="solid"/>
                    </a:lnB>
                    <a:solidFill>
                      <a:srgbClr val="1784C7"/>
                    </a:solidFill>
                  </a:tcPr>
                </a:tc>
                <a:tc>
                  <a:txBody>
                    <a:bodyPr/>
                    <a:lstStyle/>
                    <a:p>
                      <a:pPr algn="ctr">
                        <a:buNone/>
                      </a:pPr>
                      <a:r>
                        <a:rPr lang="zh-CN" altLang="en-US" sz="2800">
                          <a:solidFill>
                            <a:srgbClr val="FFFFFF"/>
                          </a:solidFill>
                          <a:latin typeface="黑体" panose="02010609060101010101" pitchFamily="49" charset="-122"/>
                          <a:ea typeface="黑体" panose="02010609060101010101" pitchFamily="49" charset="-122"/>
                        </a:rPr>
                        <a:t>特征</a:t>
                      </a:r>
                      <a:endParaRPr lang="zh-CN" altLang="en-US" sz="2800">
                        <a:solidFill>
                          <a:srgbClr val="FFFFFF"/>
                        </a:solidFill>
                        <a:latin typeface="黑体" panose="02010609060101010101" pitchFamily="49" charset="-122"/>
                        <a:ea typeface="黑体" panose="02010609060101010101" pitchFamily="49" charset="-122"/>
                      </a:endParaRPr>
                    </a:p>
                  </a:txBody>
                  <a:tcPr>
                    <a:lnL w="3175">
                      <a:solidFill>
                        <a:srgbClr val="FFFFFF"/>
                      </a:solidFill>
                      <a:prstDash val="dot"/>
                    </a:lnL>
                    <a:lnR w="3175">
                      <a:solidFill>
                        <a:srgbClr val="FFFFFF"/>
                      </a:solidFill>
                      <a:prstDash val="dot"/>
                    </a:lnR>
                    <a:lnT w="19050" cap="rnd">
                      <a:solidFill>
                        <a:srgbClr val="1784C7"/>
                      </a:solidFill>
                      <a:prstDash val="solid"/>
                    </a:lnT>
                    <a:lnB w="19050">
                      <a:solidFill>
                        <a:srgbClr val="1784C7"/>
                      </a:solidFill>
                      <a:prstDash val="solid"/>
                    </a:lnB>
                    <a:solidFill>
                      <a:srgbClr val="1784C7"/>
                    </a:solidFill>
                  </a:tcPr>
                </a:tc>
                <a:tc>
                  <a:txBody>
                    <a:bodyPr/>
                    <a:lstStyle/>
                    <a:p>
                      <a:pPr algn="ctr">
                        <a:buNone/>
                      </a:pPr>
                      <a:r>
                        <a:rPr lang="zh-CN" altLang="en-US" sz="2800">
                          <a:solidFill>
                            <a:srgbClr val="FFFFFF"/>
                          </a:solidFill>
                          <a:latin typeface="黑体" panose="02010609060101010101" pitchFamily="49" charset="-122"/>
                          <a:ea typeface="黑体" panose="02010609060101010101" pitchFamily="49" charset="-122"/>
                        </a:rPr>
                        <a:t>举例</a:t>
                      </a:r>
                      <a:endParaRPr lang="zh-CN" altLang="en-US" sz="2800">
                        <a:solidFill>
                          <a:srgbClr val="FFFFFF"/>
                        </a:solidFill>
                        <a:latin typeface="黑体" panose="02010609060101010101" pitchFamily="49" charset="-122"/>
                        <a:ea typeface="黑体" panose="02010609060101010101" pitchFamily="49" charset="-122"/>
                      </a:endParaRPr>
                    </a:p>
                  </a:txBody>
                  <a:tcPr>
                    <a:lnL w="3175">
                      <a:solidFill>
                        <a:srgbClr val="FFFFFF"/>
                      </a:solidFill>
                      <a:prstDash val="dot"/>
                    </a:lnL>
                    <a:lnR w="19050" cap="rnd">
                      <a:solidFill>
                        <a:srgbClr val="1784C7"/>
                      </a:solidFill>
                      <a:prstDash val="solid"/>
                    </a:lnR>
                    <a:lnT w="19050" cap="rnd">
                      <a:solidFill>
                        <a:srgbClr val="1784C7"/>
                      </a:solidFill>
                      <a:prstDash val="solid"/>
                    </a:lnT>
                    <a:lnB w="19050">
                      <a:solidFill>
                        <a:srgbClr val="1784C7"/>
                      </a:solidFill>
                      <a:prstDash val="solid"/>
                    </a:lnB>
                    <a:solidFill>
                      <a:srgbClr val="1784C7"/>
                    </a:solidFill>
                  </a:tcPr>
                </a:tc>
              </a:tr>
              <a:tr h="833755">
                <a:tc>
                  <a:txBody>
                    <a:bodyPr/>
                    <a:lstStyle/>
                    <a:p>
                      <a:pPr algn="ctr">
                        <a:buNone/>
                      </a:pPr>
                      <a:r>
                        <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安排</a:t>
                      </a:r>
                      <a:endPar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txBody>
                  <a:tcPr>
                    <a:lnL w="19050" cap="rnd">
                      <a:solidFill>
                        <a:srgbClr val="1784C7"/>
                      </a:solidFill>
                      <a:prstDash val="solid"/>
                    </a:lnL>
                    <a:lnR w="3175">
                      <a:solidFill>
                        <a:srgbClr val="1784C7"/>
                      </a:solidFill>
                      <a:prstDash val="dot"/>
                    </a:lnR>
                    <a:lnT w="19050">
                      <a:solidFill>
                        <a:srgbClr val="1784C7"/>
                      </a:solidFill>
                      <a:prstDash val="solid"/>
                    </a:lnT>
                    <a:lnB w="3175">
                      <a:solidFill>
                        <a:srgbClr val="1784C7"/>
                      </a:solidFill>
                      <a:prstDash val="dot"/>
                    </a:lnB>
                    <a:solidFill>
                      <a:srgbClr val="F2F2F2"/>
                    </a:solidFill>
                  </a:tcPr>
                </a:tc>
                <a:tc>
                  <a:txBody>
                    <a:bodyPr/>
                    <a:lstStyle/>
                    <a:p>
                      <a:pPr algn="l">
                        <a:buNone/>
                      </a:pPr>
                      <a:r>
                        <a:rPr lang="zh-CN" altLang="en-US" sz="2400">
                          <a:solidFill>
                            <a:srgbClr val="404040"/>
                          </a:solidFill>
                          <a:latin typeface="楷体" panose="02010609060101010101" pitchFamily="49" charset="-122"/>
                          <a:ea typeface="楷体" panose="02010609060101010101" pitchFamily="49" charset="-122"/>
                        </a:rPr>
                        <a:t>对某项短期工作进行具体部署</a:t>
                      </a:r>
                      <a:endParaRPr lang="zh-CN" altLang="en-US" sz="2400">
                        <a:solidFill>
                          <a:srgbClr val="404040"/>
                        </a:solidFill>
                        <a:latin typeface="楷体" panose="02010609060101010101" pitchFamily="49" charset="-122"/>
                        <a:ea typeface="楷体" panose="02010609060101010101" pitchFamily="49" charset="-122"/>
                      </a:endParaRPr>
                    </a:p>
                  </a:txBody>
                  <a:tcPr>
                    <a:lnL w="3175">
                      <a:solidFill>
                        <a:srgbClr val="1784C7"/>
                      </a:solidFill>
                      <a:prstDash val="dot"/>
                    </a:lnL>
                    <a:lnR w="3175">
                      <a:solidFill>
                        <a:srgbClr val="1784C7"/>
                      </a:solidFill>
                      <a:prstDash val="dot"/>
                    </a:lnR>
                    <a:lnT w="19050">
                      <a:solidFill>
                        <a:srgbClr val="1784C7"/>
                      </a:solidFill>
                      <a:prstDash val="solid"/>
                    </a:lnT>
                    <a:lnB w="3175">
                      <a:solidFill>
                        <a:srgbClr val="1784C7"/>
                      </a:solidFill>
                      <a:prstDash val="dot"/>
                    </a:lnB>
                    <a:solidFill>
                      <a:srgbClr val="F2F2F2"/>
                    </a:solidFill>
                  </a:tcPr>
                </a:tc>
                <a:tc>
                  <a:txBody>
                    <a:bodyPr/>
                    <a:lstStyle/>
                    <a:p>
                      <a:pPr algn="l">
                        <a:buNone/>
                      </a:pPr>
                      <a:r>
                        <a:rPr lang="zh-CN" altLang="en-US" sz="2400">
                          <a:solidFill>
                            <a:srgbClr val="404040"/>
                          </a:solidFill>
                          <a:latin typeface="楷体" panose="02010609060101010101" pitchFamily="49" charset="-122"/>
                          <a:ea typeface="楷体" panose="02010609060101010101" pitchFamily="49" charset="-122"/>
                        </a:rPr>
                        <a:t>《当前政务公开重点工作安排》</a:t>
                      </a:r>
                      <a:endParaRPr lang="zh-CN" altLang="en-US" sz="2400">
                        <a:solidFill>
                          <a:srgbClr val="404040"/>
                        </a:solidFill>
                        <a:latin typeface="楷体" panose="02010609060101010101" pitchFamily="49" charset="-122"/>
                        <a:ea typeface="楷体" panose="02010609060101010101" pitchFamily="49" charset="-122"/>
                      </a:endParaRPr>
                    </a:p>
                  </a:txBody>
                  <a:tcPr>
                    <a:lnL w="3175">
                      <a:solidFill>
                        <a:srgbClr val="1784C7"/>
                      </a:solidFill>
                      <a:prstDash val="dot"/>
                    </a:lnL>
                    <a:lnR w="19050" cap="rnd">
                      <a:solidFill>
                        <a:srgbClr val="1784C7"/>
                      </a:solidFill>
                      <a:prstDash val="solid"/>
                    </a:lnR>
                    <a:lnT w="19050">
                      <a:solidFill>
                        <a:srgbClr val="1784C7"/>
                      </a:solidFill>
                      <a:prstDash val="solid"/>
                    </a:lnT>
                    <a:lnB w="3175">
                      <a:solidFill>
                        <a:srgbClr val="1784C7"/>
                      </a:solidFill>
                      <a:prstDash val="dot"/>
                    </a:lnB>
                    <a:solidFill>
                      <a:srgbClr val="F2F2F2"/>
                    </a:solidFill>
                  </a:tcPr>
                </a:tc>
              </a:tr>
              <a:tr h="1207135">
                <a:tc>
                  <a:txBody>
                    <a:bodyPr/>
                    <a:lstStyle/>
                    <a:p>
                      <a:pPr algn="ctr">
                        <a:buNone/>
                      </a:pPr>
                      <a:r>
                        <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规划</a:t>
                      </a:r>
                      <a:endPar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ctr">
                        <a:buNone/>
                      </a:pPr>
                      <a:r>
                        <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（纲要）</a:t>
                      </a:r>
                      <a:endPar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txBody>
                  <a:tcPr>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solidFill>
                      <a:srgbClr val="FFFFFF"/>
                    </a:solidFill>
                  </a:tcPr>
                </a:tc>
                <a:tc>
                  <a:txBody>
                    <a:bodyPr/>
                    <a:lstStyle/>
                    <a:p>
                      <a:pPr algn="l">
                        <a:buNone/>
                      </a:pPr>
                      <a:r>
                        <a:rPr lang="zh-CN" altLang="en-US" sz="2400">
                          <a:solidFill>
                            <a:srgbClr val="404040"/>
                          </a:solidFill>
                          <a:latin typeface="楷体" panose="02010609060101010101" pitchFamily="49" charset="-122"/>
                          <a:ea typeface="楷体" panose="02010609060101010101" pitchFamily="49" charset="-122"/>
                        </a:rPr>
                        <a:t>带有全局性、长远性和指导性</a:t>
                      </a:r>
                      <a:endParaRPr lang="zh-CN" altLang="en-US" sz="2400">
                        <a:solidFill>
                          <a:srgbClr val="404040"/>
                        </a:solidFill>
                        <a:latin typeface="楷体" panose="02010609060101010101" pitchFamily="49" charset="-122"/>
                        <a:ea typeface="楷体" panose="02010609060101010101" pitchFamily="49" charset="-122"/>
                      </a:endParaRPr>
                    </a:p>
                  </a:txBody>
                  <a:tcPr>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solidFill>
                      <a:srgbClr val="FFFFFF"/>
                    </a:solidFill>
                  </a:tcPr>
                </a:tc>
                <a:tc>
                  <a:txBody>
                    <a:bodyPr/>
                    <a:lstStyle/>
                    <a:p>
                      <a:pPr algn="l">
                        <a:buNone/>
                      </a:pPr>
                      <a:r>
                        <a:rPr lang="zh-CN" altLang="en-US" sz="2400">
                          <a:solidFill>
                            <a:srgbClr val="404040"/>
                          </a:solidFill>
                          <a:latin typeface="楷体" panose="02010609060101010101" pitchFamily="49" charset="-122"/>
                          <a:ea typeface="楷体" panose="02010609060101010101" pitchFamily="49" charset="-122"/>
                        </a:rPr>
                        <a:t>《</a:t>
                      </a:r>
                      <a:r>
                        <a:rPr sz="2400">
                          <a:solidFill>
                            <a:srgbClr val="404040"/>
                          </a:solidFill>
                          <a:latin typeface="Arial" panose="020B0604020202020204" pitchFamily="34" charset="0"/>
                          <a:ea typeface="楷体" panose="02010609060101010101" pitchFamily="49" charset="-122"/>
                        </a:rPr>
                        <a:t>新能源汽车产业发展规划（2021—2035年）</a:t>
                      </a:r>
                      <a:r>
                        <a:rPr lang="zh-CN" altLang="en-US" sz="2400">
                          <a:solidFill>
                            <a:srgbClr val="404040"/>
                          </a:solidFill>
                          <a:latin typeface="Arial" panose="020B0604020202020204" pitchFamily="34" charset="0"/>
                          <a:ea typeface="楷体" panose="02010609060101010101" pitchFamily="49" charset="-122"/>
                        </a:rPr>
                        <a:t>》</a:t>
                      </a:r>
                      <a:endParaRPr lang="zh-CN" altLang="en-US" sz="2400">
                        <a:solidFill>
                          <a:srgbClr val="404040"/>
                        </a:solidFill>
                        <a:latin typeface="Arial" panose="020B0604020202020204" pitchFamily="34" charset="0"/>
                        <a:ea typeface="楷体" panose="02010609060101010101" pitchFamily="49" charset="-122"/>
                      </a:endParaRPr>
                    </a:p>
                  </a:txBody>
                  <a:tcPr>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solidFill>
                      <a:srgbClr val="FFFFFF"/>
                    </a:solidFill>
                  </a:tcPr>
                </a:tc>
              </a:tr>
              <a:tr h="833120">
                <a:tc>
                  <a:txBody>
                    <a:bodyPr/>
                    <a:lstStyle/>
                    <a:p>
                      <a:pPr algn="ctr">
                        <a:buNone/>
                      </a:pPr>
                      <a:r>
                        <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设想</a:t>
                      </a:r>
                      <a:endPar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ctr">
                        <a:buNone/>
                      </a:pPr>
                      <a:endPar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txBody>
                  <a:tcPr>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solidFill>
                      <a:srgbClr val="F2F2F2"/>
                    </a:solidFill>
                  </a:tcPr>
                </a:tc>
                <a:tc>
                  <a:txBody>
                    <a:bodyPr/>
                    <a:lstStyle/>
                    <a:p>
                      <a:pPr algn="l">
                        <a:buNone/>
                      </a:pPr>
                      <a:r>
                        <a:rPr lang="zh-CN" altLang="en-US" sz="2400">
                          <a:solidFill>
                            <a:srgbClr val="404040"/>
                          </a:solidFill>
                          <a:latin typeface="楷体" panose="02010609060101010101" pitchFamily="49" charset="-122"/>
                          <a:ea typeface="楷体" panose="02010609060101010101" pitchFamily="49" charset="-122"/>
                        </a:rPr>
                        <a:t>初步的草案性的，富有创新性，仅供参考</a:t>
                      </a:r>
                      <a:endParaRPr lang="zh-CN" altLang="en-US" sz="2400">
                        <a:solidFill>
                          <a:srgbClr val="404040"/>
                        </a:solidFill>
                        <a:latin typeface="楷体" panose="02010609060101010101" pitchFamily="49" charset="-122"/>
                        <a:ea typeface="楷体" panose="02010609060101010101" pitchFamily="49" charset="-122"/>
                      </a:endParaRPr>
                    </a:p>
                  </a:txBody>
                  <a:tcPr>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solidFill>
                      <a:srgbClr val="F2F2F2"/>
                    </a:solidFill>
                  </a:tcPr>
                </a:tc>
                <a:tc>
                  <a:txBody>
                    <a:bodyPr/>
                    <a:lstStyle/>
                    <a:p>
                      <a:pPr algn="l">
                        <a:buNone/>
                      </a:pPr>
                      <a:r>
                        <a:rPr lang="zh-CN" altLang="en-US" sz="2400">
                          <a:solidFill>
                            <a:srgbClr val="404040"/>
                          </a:solidFill>
                          <a:latin typeface="楷体" panose="02010609060101010101" pitchFamily="49" charset="-122"/>
                          <a:ea typeface="楷体" panose="02010609060101010101" pitchFamily="49" charset="-122"/>
                        </a:rPr>
                        <a:t>《</a:t>
                      </a:r>
                      <a:r>
                        <a:rPr lang="zh-CN" altLang="en-US" sz="2400">
                          <a:solidFill>
                            <a:srgbClr val="404040"/>
                          </a:solidFill>
                          <a:latin typeface="Arial" panose="020B0604020202020204" pitchFamily="34" charset="0"/>
                          <a:ea typeface="楷体" panose="02010609060101010101" pitchFamily="49" charset="-122"/>
                          <a:sym typeface="+mn-ea"/>
                        </a:rPr>
                        <a:t>“一带一路”建设海上合作设想》</a:t>
                      </a:r>
                      <a:endParaRPr lang="zh-CN" altLang="en-US" sz="2400">
                        <a:solidFill>
                          <a:srgbClr val="404040"/>
                        </a:solidFill>
                        <a:latin typeface="Arial" panose="020B0604020202020204" pitchFamily="34" charset="0"/>
                        <a:ea typeface="楷体" panose="02010609060101010101" pitchFamily="49" charset="-122"/>
                        <a:sym typeface="+mn-ea"/>
                      </a:endParaRPr>
                    </a:p>
                  </a:txBody>
                  <a:tcPr>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solidFill>
                      <a:srgbClr val="F2F2F2"/>
                    </a:solidFill>
                  </a:tcPr>
                </a:tc>
              </a:tr>
              <a:tr h="1204595">
                <a:tc>
                  <a:txBody>
                    <a:bodyPr/>
                    <a:lstStyle/>
                    <a:p>
                      <a:pPr algn="ctr">
                        <a:buNone/>
                      </a:pPr>
                      <a:r>
                        <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方案</a:t>
                      </a:r>
                      <a:endPar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txBody>
                  <a:tcPr>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solidFill>
                      <a:srgbClr val="FFFFFF"/>
                    </a:solidFill>
                  </a:tcPr>
                </a:tc>
                <a:tc>
                  <a:txBody>
                    <a:bodyPr/>
                    <a:lstStyle/>
                    <a:p>
                      <a:pPr algn="l">
                        <a:buNone/>
                      </a:pPr>
                      <a:r>
                        <a:rPr lang="zh-CN" altLang="en-US" sz="2400">
                          <a:solidFill>
                            <a:srgbClr val="404040"/>
                          </a:solidFill>
                          <a:latin typeface="楷体" panose="02010609060101010101" pitchFamily="49" charset="-122"/>
                          <a:ea typeface="楷体" panose="02010609060101010101" pitchFamily="49" charset="-122"/>
                        </a:rPr>
                        <a:t>对某专项工作或活动作出全面部署与安排</a:t>
                      </a:r>
                      <a:endParaRPr lang="zh-CN" altLang="en-US" sz="2400">
                        <a:solidFill>
                          <a:srgbClr val="404040"/>
                        </a:solidFill>
                        <a:latin typeface="楷体" panose="02010609060101010101" pitchFamily="49" charset="-122"/>
                        <a:ea typeface="楷体" panose="02010609060101010101" pitchFamily="49" charset="-122"/>
                      </a:endParaRPr>
                    </a:p>
                  </a:txBody>
                  <a:tcPr>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solidFill>
                      <a:srgbClr val="FFFFFF"/>
                    </a:solidFill>
                  </a:tcPr>
                </a:tc>
                <a:tc>
                  <a:txBody>
                    <a:bodyPr/>
                    <a:lstStyle/>
                    <a:p>
                      <a:pPr algn="l">
                        <a:buNone/>
                      </a:pPr>
                      <a:r>
                        <a:rPr lang="zh-CN" altLang="en-US" sz="2400">
                          <a:solidFill>
                            <a:srgbClr val="404040"/>
                          </a:solidFill>
                          <a:latin typeface="楷体" panose="02010609060101010101" pitchFamily="49" charset="-122"/>
                          <a:ea typeface="楷体" panose="02010609060101010101" pitchFamily="49" charset="-122"/>
                        </a:rPr>
                        <a:t>《</a:t>
                      </a:r>
                      <a:r>
                        <a:rPr sz="2400">
                          <a:solidFill>
                            <a:srgbClr val="404040"/>
                          </a:solidFill>
                          <a:latin typeface="Arial" panose="020B0604020202020204" pitchFamily="34" charset="0"/>
                          <a:ea typeface="楷体" panose="02010609060101010101" pitchFamily="49" charset="-122"/>
                          <a:sym typeface="+mn-ea"/>
                        </a:rPr>
                        <a:t>关于切实解决老年人运用智能技术困难的实施方案</a:t>
                      </a:r>
                      <a:r>
                        <a:rPr lang="zh-CN" altLang="en-US" sz="2400">
                          <a:solidFill>
                            <a:srgbClr val="404040"/>
                          </a:solidFill>
                          <a:latin typeface="Arial" panose="020B0604020202020204" pitchFamily="34" charset="0"/>
                          <a:ea typeface="楷体" panose="02010609060101010101" pitchFamily="49" charset="-122"/>
                          <a:sym typeface="+mn-ea"/>
                        </a:rPr>
                        <a:t>》</a:t>
                      </a:r>
                      <a:endParaRPr lang="zh-CN" altLang="en-US" sz="2400">
                        <a:solidFill>
                          <a:srgbClr val="404040"/>
                        </a:solidFill>
                        <a:latin typeface="Arial" panose="020B0604020202020204" pitchFamily="34" charset="0"/>
                        <a:ea typeface="楷体" panose="02010609060101010101" pitchFamily="49" charset="-122"/>
                        <a:sym typeface="+mn-ea"/>
                      </a:endParaRPr>
                    </a:p>
                  </a:txBody>
                  <a:tcPr>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solidFill>
                      <a:srgbClr val="FFFFFF"/>
                    </a:solidFill>
                  </a:tcPr>
                </a:tc>
              </a:tr>
              <a:tr h="835660">
                <a:tc>
                  <a:txBody>
                    <a:bodyPr/>
                    <a:lstStyle/>
                    <a:p>
                      <a:pPr algn="ctr">
                        <a:buNone/>
                      </a:pPr>
                      <a:r>
                        <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预案</a:t>
                      </a:r>
                      <a:endPar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txBody>
                  <a:tcPr>
                    <a:lnL w="19050" cap="rnd">
                      <a:solidFill>
                        <a:srgbClr val="1784C7"/>
                      </a:solidFill>
                      <a:prstDash val="solid"/>
                    </a:lnL>
                    <a:lnR w="3175">
                      <a:solidFill>
                        <a:srgbClr val="1784C7"/>
                      </a:solidFill>
                      <a:prstDash val="dot"/>
                    </a:lnR>
                    <a:lnT w="3175">
                      <a:solidFill>
                        <a:srgbClr val="1784C7"/>
                      </a:solidFill>
                      <a:prstDash val="dot"/>
                    </a:lnT>
                    <a:lnB w="3175">
                      <a:solidFill>
                        <a:srgbClr val="1784C7"/>
                      </a:solidFill>
                      <a:prstDash val="dot"/>
                    </a:lnB>
                    <a:solidFill>
                      <a:srgbClr val="FFFFFF"/>
                    </a:solidFill>
                  </a:tcPr>
                </a:tc>
                <a:tc>
                  <a:txBody>
                    <a:bodyPr/>
                    <a:lstStyle/>
                    <a:p>
                      <a:pPr algn="l">
                        <a:buNone/>
                      </a:pPr>
                      <a:r>
                        <a:rPr lang="zh-CN" altLang="en-US" sz="2400">
                          <a:solidFill>
                            <a:srgbClr val="404040"/>
                          </a:solidFill>
                          <a:latin typeface="楷体" panose="02010609060101010101" pitchFamily="49" charset="-122"/>
                          <a:ea typeface="楷体" panose="02010609060101010101" pitchFamily="49" charset="-122"/>
                        </a:rPr>
                        <a:t>为了应对各种突发事件而预先制订</a:t>
                      </a:r>
                      <a:endParaRPr lang="zh-CN" altLang="en-US" sz="2400">
                        <a:solidFill>
                          <a:srgbClr val="404040"/>
                        </a:solidFill>
                        <a:latin typeface="楷体" panose="02010609060101010101" pitchFamily="49" charset="-122"/>
                        <a:ea typeface="楷体" panose="02010609060101010101" pitchFamily="49" charset="-122"/>
                      </a:endParaRPr>
                    </a:p>
                  </a:txBody>
                  <a:tcPr>
                    <a:lnL w="3175">
                      <a:solidFill>
                        <a:srgbClr val="1784C7"/>
                      </a:solidFill>
                      <a:prstDash val="dot"/>
                    </a:lnL>
                    <a:lnR w="3175">
                      <a:solidFill>
                        <a:srgbClr val="1784C7"/>
                      </a:solidFill>
                      <a:prstDash val="dot"/>
                    </a:lnR>
                    <a:lnT w="3175">
                      <a:solidFill>
                        <a:srgbClr val="1784C7"/>
                      </a:solidFill>
                      <a:prstDash val="dot"/>
                    </a:lnT>
                    <a:lnB w="3175">
                      <a:solidFill>
                        <a:srgbClr val="1784C7"/>
                      </a:solidFill>
                      <a:prstDash val="dot"/>
                    </a:lnB>
                    <a:solidFill>
                      <a:srgbClr val="FFFFFF"/>
                    </a:solidFill>
                  </a:tcPr>
                </a:tc>
                <a:tc>
                  <a:txBody>
                    <a:bodyPr/>
                    <a:lstStyle/>
                    <a:p>
                      <a:pPr algn="l">
                        <a:buNone/>
                      </a:pPr>
                      <a:r>
                        <a:rPr lang="zh-CN" altLang="en-US" sz="2400">
                          <a:solidFill>
                            <a:srgbClr val="404040"/>
                          </a:solidFill>
                          <a:latin typeface="Arial" panose="020B0604020202020204" pitchFamily="34" charset="0"/>
                          <a:ea typeface="楷体" panose="02010609060101010101" pitchFamily="49" charset="-122"/>
                          <a:sym typeface="+mn-ea"/>
                        </a:rPr>
                        <a:t>《国家森林草原火灾应急预案》</a:t>
                      </a:r>
                      <a:endParaRPr lang="zh-CN" altLang="en-US" sz="2400">
                        <a:solidFill>
                          <a:srgbClr val="404040"/>
                        </a:solidFill>
                        <a:latin typeface="Arial" panose="020B0604020202020204" pitchFamily="34" charset="0"/>
                        <a:ea typeface="楷体" panose="02010609060101010101" pitchFamily="49" charset="-122"/>
                        <a:sym typeface="+mn-ea"/>
                      </a:endParaRPr>
                    </a:p>
                  </a:txBody>
                  <a:tcPr>
                    <a:lnL w="3175">
                      <a:solidFill>
                        <a:srgbClr val="1784C7"/>
                      </a:solidFill>
                      <a:prstDash val="dot"/>
                    </a:lnL>
                    <a:lnR w="19050" cap="rnd">
                      <a:solidFill>
                        <a:srgbClr val="1784C7"/>
                      </a:solidFill>
                      <a:prstDash val="solid"/>
                    </a:lnR>
                    <a:lnT w="3175">
                      <a:solidFill>
                        <a:srgbClr val="1784C7"/>
                      </a:solidFill>
                      <a:prstDash val="dot"/>
                    </a:lnT>
                    <a:lnB w="3175">
                      <a:solidFill>
                        <a:srgbClr val="1784C7"/>
                      </a:solidFill>
                      <a:prstDash val="dot"/>
                    </a:lnB>
                    <a:solidFill>
                      <a:srgbClr val="FFFFFF"/>
                    </a:solidFill>
                  </a:tcPr>
                </a:tc>
              </a:tr>
              <a:tr h="833755">
                <a:tc>
                  <a:txBody>
                    <a:bodyPr/>
                    <a:lstStyle/>
                    <a:p>
                      <a:pPr algn="ctr">
                        <a:buNone/>
                      </a:pPr>
                      <a:r>
                        <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要点</a:t>
                      </a:r>
                      <a:endParaRPr lang="zh-CN" altLang="en-US" sz="2400" b="1">
                        <a:solidFill>
                          <a:srgbClr val="40404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txBody>
                  <a:tcPr>
                    <a:lnL w="19050" cap="rnd">
                      <a:solidFill>
                        <a:srgbClr val="1784C7"/>
                      </a:solidFill>
                      <a:prstDash val="solid"/>
                    </a:lnL>
                    <a:lnR w="3175">
                      <a:solidFill>
                        <a:srgbClr val="1784C7"/>
                      </a:solidFill>
                      <a:prstDash val="dot"/>
                    </a:lnR>
                    <a:lnT w="3175">
                      <a:solidFill>
                        <a:srgbClr val="1784C7"/>
                      </a:solidFill>
                      <a:prstDash val="dot"/>
                    </a:lnT>
                    <a:lnB w="19050" cap="rnd">
                      <a:solidFill>
                        <a:srgbClr val="1784C7"/>
                      </a:solidFill>
                      <a:prstDash val="solid"/>
                    </a:lnB>
                    <a:solidFill>
                      <a:srgbClr val="F2F2F2"/>
                    </a:solidFill>
                  </a:tcPr>
                </a:tc>
                <a:tc>
                  <a:txBody>
                    <a:bodyPr/>
                    <a:lstStyle/>
                    <a:p>
                      <a:pPr algn="l">
                        <a:buNone/>
                      </a:pPr>
                      <a:r>
                        <a:rPr lang="zh-CN" altLang="en-US" sz="2400">
                          <a:solidFill>
                            <a:srgbClr val="404040"/>
                          </a:solidFill>
                          <a:latin typeface="楷体" panose="02010609060101010101" pitchFamily="49" charset="-122"/>
                          <a:ea typeface="楷体" panose="02010609060101010101" pitchFamily="49" charset="-122"/>
                        </a:rPr>
                        <a:t>对未来一段时间工作的重点作出简要安排</a:t>
                      </a:r>
                      <a:endParaRPr lang="zh-CN" altLang="en-US" sz="2400">
                        <a:solidFill>
                          <a:srgbClr val="404040"/>
                        </a:solidFill>
                        <a:latin typeface="楷体" panose="02010609060101010101" pitchFamily="49" charset="-122"/>
                        <a:ea typeface="楷体" panose="02010609060101010101" pitchFamily="49" charset="-122"/>
                      </a:endParaRPr>
                    </a:p>
                  </a:txBody>
                  <a:tcPr>
                    <a:lnL w="3175">
                      <a:solidFill>
                        <a:srgbClr val="1784C7"/>
                      </a:solidFill>
                      <a:prstDash val="dot"/>
                    </a:lnL>
                    <a:lnR w="3175">
                      <a:solidFill>
                        <a:srgbClr val="1784C7"/>
                      </a:solidFill>
                      <a:prstDash val="dot"/>
                    </a:lnR>
                    <a:lnT w="3175">
                      <a:solidFill>
                        <a:srgbClr val="1784C7"/>
                      </a:solidFill>
                      <a:prstDash val="dot"/>
                    </a:lnT>
                    <a:lnB w="19050" cap="rnd">
                      <a:solidFill>
                        <a:srgbClr val="1784C7"/>
                      </a:solidFill>
                      <a:prstDash val="solid"/>
                    </a:lnB>
                    <a:solidFill>
                      <a:srgbClr val="F2F2F2"/>
                    </a:solidFill>
                  </a:tcPr>
                </a:tc>
                <a:tc>
                  <a:txBody>
                    <a:bodyPr/>
                    <a:lstStyle/>
                    <a:p>
                      <a:pPr algn="l">
                        <a:buNone/>
                      </a:pPr>
                      <a:r>
                        <a:rPr lang="zh-CN" altLang="en-US" sz="2400">
                          <a:solidFill>
                            <a:srgbClr val="404040"/>
                          </a:solidFill>
                          <a:latin typeface="楷体" panose="02010609060101010101" pitchFamily="49" charset="-122"/>
                          <a:ea typeface="楷体" panose="02010609060101010101" pitchFamily="49" charset="-122"/>
                        </a:rPr>
                        <a:t>《</a:t>
                      </a:r>
                      <a:r>
                        <a:rPr lang="zh-CN" altLang="en-US" sz="2400">
                          <a:solidFill>
                            <a:srgbClr val="404040"/>
                          </a:solidFill>
                          <a:latin typeface="Arial" panose="020B0604020202020204" pitchFamily="34" charset="0"/>
                          <a:ea typeface="楷体" panose="02010609060101010101" pitchFamily="49" charset="-122"/>
                        </a:rPr>
                        <a:t>××公司</a:t>
                      </a:r>
                      <a:r>
                        <a:rPr lang="en-US" altLang="zh-CN" sz="2400">
                          <a:solidFill>
                            <a:srgbClr val="404040"/>
                          </a:solidFill>
                          <a:latin typeface="Arial" panose="020B0604020202020204" pitchFamily="34" charset="0"/>
                          <a:ea typeface="楷体" panose="02010609060101010101" pitchFamily="49" charset="-122"/>
                        </a:rPr>
                        <a:t>2018</a:t>
                      </a:r>
                      <a:r>
                        <a:rPr lang="zh-CN" altLang="en-US" sz="2400">
                          <a:solidFill>
                            <a:srgbClr val="404040"/>
                          </a:solidFill>
                          <a:latin typeface="Arial" panose="020B0604020202020204" pitchFamily="34" charset="0"/>
                          <a:ea typeface="楷体" panose="02010609060101010101" pitchFamily="49" charset="-122"/>
                        </a:rPr>
                        <a:t>年增产节能工作要点》</a:t>
                      </a:r>
                      <a:endParaRPr lang="zh-CN" altLang="en-US" sz="2400">
                        <a:solidFill>
                          <a:srgbClr val="404040"/>
                        </a:solidFill>
                        <a:latin typeface="Arial" panose="020B0604020202020204" pitchFamily="34" charset="0"/>
                        <a:ea typeface="楷体" panose="02010609060101010101" pitchFamily="49" charset="-122"/>
                      </a:endParaRPr>
                    </a:p>
                  </a:txBody>
                  <a:tcPr>
                    <a:lnL w="3175">
                      <a:solidFill>
                        <a:srgbClr val="1784C7"/>
                      </a:solidFill>
                      <a:prstDash val="dot"/>
                    </a:lnL>
                    <a:lnR w="19050" cap="rnd">
                      <a:solidFill>
                        <a:srgbClr val="1784C7"/>
                      </a:solidFill>
                      <a:prstDash val="solid"/>
                    </a:lnR>
                    <a:lnT w="3175">
                      <a:solidFill>
                        <a:srgbClr val="1784C7"/>
                      </a:solidFill>
                      <a:prstDash val="dot"/>
                    </a:lnT>
                    <a:lnB w="19050" cap="rnd">
                      <a:solidFill>
                        <a:srgbClr val="1784C7"/>
                      </a:solidFill>
                      <a:prstDash val="solid"/>
                    </a:lnB>
                    <a:solidFill>
                      <a:srgbClr val="F2F2F2"/>
                    </a:solidFill>
                  </a:tcPr>
                </a:tc>
              </a:tr>
            </a:tbl>
          </a:graphicData>
        </a:graphic>
      </p:graphicFrame>
    </p:spTree>
  </p:cSld>
  <p:clrMapOvr>
    <a:masterClrMapping/>
  </p:clrMapOvr>
  <p:transition advTm="10000"/>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标题 1"/>
          <p:cNvSpPr>
            <a:spLocks noGrp="1"/>
          </p:cNvSpPr>
          <p:nvPr>
            <p:ph type="title"/>
          </p:nvPr>
        </p:nvSpPr>
        <p:spPr/>
        <p:txBody>
          <a:bodyPr vert="horz" wrap="square" lIns="91440" tIns="45720" rIns="91440" bIns="45720" anchor="ctr" anchorCtr="0"/>
          <a:p>
            <a:r>
              <a:rPr lang="zh-CN" altLang="en-US" sz="3200" dirty="0">
                <a:solidFill>
                  <a:schemeClr val="hlink"/>
                </a:solidFill>
                <a:latin typeface="宋体" panose="02010600030101010101" pitchFamily="2" charset="-122"/>
                <a:ea typeface="黑体" panose="02010609060101010101" pitchFamily="49" charset="-122"/>
              </a:rPr>
              <a:t>指出下列不当的计划标题</a:t>
            </a:r>
            <a:endParaRPr lang="zh-CN" altLang="en-US" sz="3200" dirty="0"/>
          </a:p>
        </p:txBody>
      </p:sp>
      <p:sp>
        <p:nvSpPr>
          <p:cNvPr id="218115" name="内容占位符 2"/>
          <p:cNvSpPr>
            <a:spLocks noGrp="1"/>
          </p:cNvSpPr>
          <p:nvPr>
            <p:ph idx="1"/>
          </p:nvPr>
        </p:nvSpPr>
        <p:spPr>
          <a:xfrm>
            <a:off x="1143000" y="1600200"/>
            <a:ext cx="7543800" cy="4471988"/>
          </a:xfrm>
        </p:spPr>
        <p:txBody>
          <a:bodyPr vert="horz" wrap="square" lIns="91440" tIns="45720" rIns="91440" bIns="45720" anchor="t" anchorCtr="0"/>
          <a:p>
            <a:pPr>
              <a:spcBef>
                <a:spcPct val="50000"/>
              </a:spcBef>
            </a:pPr>
            <a:r>
              <a:rPr lang="en-US" altLang="zh-CN" sz="2400" dirty="0">
                <a:solidFill>
                  <a:schemeClr val="tx2"/>
                </a:solidFill>
                <a:latin typeface="Times New Roman" panose="02020603050405020304" pitchFamily="18" charset="0"/>
                <a:ea typeface="黑体" panose="02010609060101010101" pitchFamily="49" charset="-122"/>
              </a:rPr>
              <a:t> 1.</a:t>
            </a:r>
            <a:r>
              <a:rPr lang="zh-CN" altLang="en-US" sz="2400" dirty="0">
                <a:solidFill>
                  <a:schemeClr val="tx2"/>
                </a:solidFill>
                <a:latin typeface="宋体" panose="02010600030101010101" pitchFamily="2" charset="-122"/>
                <a:ea typeface="黑体" panose="02010609060101010101" pitchFamily="49" charset="-122"/>
              </a:rPr>
              <a:t>一九九九年至二</a:t>
            </a:r>
            <a:r>
              <a:rPr lang="en-US" altLang="zh-CN" sz="2400" dirty="0">
                <a:solidFill>
                  <a:schemeClr val="tx2"/>
                </a:solidFill>
                <a:latin typeface="宋体" panose="02010600030101010101" pitchFamily="2" charset="-122"/>
                <a:ea typeface="黑体" panose="02010609060101010101" pitchFamily="49" charset="-122"/>
              </a:rPr>
              <a:t>○○○</a:t>
            </a:r>
            <a:r>
              <a:rPr lang="zh-CN" altLang="en-US" sz="2400" dirty="0">
                <a:solidFill>
                  <a:schemeClr val="tx2"/>
                </a:solidFill>
                <a:latin typeface="宋体" panose="02010600030101010101" pitchFamily="2" charset="-122"/>
                <a:ea typeface="黑体" panose="02010609060101010101" pitchFamily="49" charset="-122"/>
              </a:rPr>
              <a:t>年教育工作规划</a:t>
            </a:r>
            <a:endParaRPr lang="zh-CN" altLang="en-US" sz="2400" dirty="0">
              <a:solidFill>
                <a:schemeClr val="tx2"/>
              </a:solidFill>
              <a:latin typeface="宋体" panose="02010600030101010101" pitchFamily="2" charset="-122"/>
              <a:ea typeface="黑体" panose="02010609060101010101" pitchFamily="49" charset="-122"/>
            </a:endParaRPr>
          </a:p>
          <a:p>
            <a:pPr>
              <a:spcBef>
                <a:spcPct val="50000"/>
              </a:spcBef>
            </a:pPr>
            <a:r>
              <a:rPr lang="zh-CN" altLang="en-US" sz="2400" dirty="0">
                <a:solidFill>
                  <a:schemeClr val="tx2"/>
                </a:solidFill>
                <a:latin typeface="Times New Roman" panose="02020603050405020304" pitchFamily="18" charset="0"/>
                <a:ea typeface="黑体" panose="02010609060101010101" pitchFamily="49" charset="-122"/>
              </a:rPr>
              <a:t>  </a:t>
            </a:r>
            <a:r>
              <a:rPr lang="en-US" altLang="zh-CN" sz="2400" dirty="0">
                <a:solidFill>
                  <a:schemeClr val="tx2"/>
                </a:solidFill>
                <a:latin typeface="Times New Roman" panose="02020603050405020304" pitchFamily="18" charset="0"/>
                <a:ea typeface="黑体" panose="02010609060101010101" pitchFamily="49" charset="-122"/>
              </a:rPr>
              <a:t>2.</a:t>
            </a:r>
            <a:r>
              <a:rPr lang="en-US" altLang="zh-CN" sz="2400" dirty="0">
                <a:solidFill>
                  <a:schemeClr val="tx2"/>
                </a:solidFill>
                <a:latin typeface="宋体" panose="02010600030101010101" pitchFamily="2" charset="-122"/>
                <a:ea typeface="黑体" panose="02010609060101010101" pitchFamily="49" charset="-122"/>
              </a:rPr>
              <a:t>××</a:t>
            </a:r>
            <a:r>
              <a:rPr lang="zh-CN" altLang="en-US" sz="2400" dirty="0">
                <a:solidFill>
                  <a:schemeClr val="tx2"/>
                </a:solidFill>
                <a:latin typeface="宋体" panose="02010600030101010101" pitchFamily="2" charset="-122"/>
                <a:ea typeface="黑体" panose="02010609060101010101" pitchFamily="49" charset="-122"/>
              </a:rPr>
              <a:t>公司关于第一季度生产计划</a:t>
            </a:r>
            <a:endParaRPr lang="zh-CN" altLang="en-US" sz="2400" dirty="0">
              <a:solidFill>
                <a:schemeClr val="tx2"/>
              </a:solidFill>
              <a:latin typeface="宋体" panose="02010600030101010101" pitchFamily="2" charset="-122"/>
              <a:ea typeface="黑体" panose="02010609060101010101" pitchFamily="49" charset="-122"/>
            </a:endParaRPr>
          </a:p>
          <a:p>
            <a:pPr>
              <a:spcBef>
                <a:spcPct val="50000"/>
              </a:spcBef>
            </a:pPr>
            <a:r>
              <a:rPr lang="zh-CN" altLang="en-US" sz="2400" dirty="0">
                <a:solidFill>
                  <a:schemeClr val="tx2"/>
                </a:solidFill>
                <a:latin typeface="宋体" panose="02010600030101010101" pitchFamily="2" charset="-122"/>
                <a:ea typeface="黑体" panose="02010609060101010101" pitchFamily="49" charset="-122"/>
              </a:rPr>
              <a:t> </a:t>
            </a:r>
            <a:r>
              <a:rPr lang="en-US" altLang="zh-CN" sz="2400" dirty="0">
                <a:solidFill>
                  <a:schemeClr val="tx2"/>
                </a:solidFill>
                <a:latin typeface="宋体" panose="02010600030101010101" pitchFamily="2" charset="-122"/>
                <a:ea typeface="黑体" panose="02010609060101010101" pitchFamily="49" charset="-122"/>
              </a:rPr>
              <a:t>3</a:t>
            </a:r>
            <a:r>
              <a:rPr lang="zh-CN" altLang="en-US" sz="2400" dirty="0">
                <a:solidFill>
                  <a:schemeClr val="tx2"/>
                </a:solidFill>
                <a:latin typeface="宋体" panose="02010600030101010101" pitchFamily="2" charset="-122"/>
                <a:ea typeface="黑体" panose="02010609060101010101" pitchFamily="49" charset="-122"/>
              </a:rPr>
              <a:t>、广东省十年消灭荒山安排</a:t>
            </a:r>
            <a:endParaRPr lang="zh-CN" altLang="en-US" sz="2400" dirty="0">
              <a:solidFill>
                <a:schemeClr val="tx2"/>
              </a:solidFill>
              <a:latin typeface="宋体" panose="02010600030101010101" pitchFamily="2" charset="-122"/>
              <a:ea typeface="黑体" panose="02010609060101010101" pitchFamily="49" charset="-122"/>
            </a:endParaRPr>
          </a:p>
          <a:p>
            <a:pPr>
              <a:spcBef>
                <a:spcPct val="50000"/>
              </a:spcBef>
            </a:pPr>
            <a:r>
              <a:rPr lang="zh-CN" altLang="en-US" sz="2400" dirty="0">
                <a:solidFill>
                  <a:schemeClr val="tx2"/>
                </a:solidFill>
                <a:latin typeface="宋体" panose="02010600030101010101" pitchFamily="2" charset="-122"/>
                <a:ea typeface="黑体" panose="02010609060101010101" pitchFamily="49" charset="-122"/>
              </a:rPr>
              <a:t> </a:t>
            </a:r>
            <a:r>
              <a:rPr lang="en-US" altLang="zh-CN" sz="2400" dirty="0">
                <a:solidFill>
                  <a:schemeClr val="tx2"/>
                </a:solidFill>
                <a:latin typeface="宋体" panose="02010600030101010101" pitchFamily="2" charset="-122"/>
                <a:ea typeface="黑体" panose="02010609060101010101" pitchFamily="49" charset="-122"/>
              </a:rPr>
              <a:t>4</a:t>
            </a:r>
            <a:r>
              <a:rPr lang="zh-CN" altLang="en-US" sz="2400" dirty="0">
                <a:solidFill>
                  <a:schemeClr val="tx2"/>
                </a:solidFill>
                <a:latin typeface="宋体" panose="02010600030101010101" pitchFamily="2" charset="-122"/>
                <a:ea typeface="黑体" panose="02010609060101010101" pitchFamily="49" charset="-122"/>
              </a:rPr>
              <a:t>、华丰电子厂产品直销活动的计划</a:t>
            </a:r>
            <a:r>
              <a:rPr lang="zh-CN" altLang="en-US" sz="2400" dirty="0">
                <a:solidFill>
                  <a:schemeClr val="tx2"/>
                </a:solidFill>
                <a:latin typeface="Times New Roman" panose="02020603050405020304" pitchFamily="18" charset="0"/>
                <a:ea typeface="黑体" panose="02010609060101010101" pitchFamily="49" charset="-122"/>
              </a:rPr>
              <a:t> </a:t>
            </a:r>
            <a:endParaRPr lang="zh-CN" altLang="en-US" sz="2400" dirty="0">
              <a:solidFill>
                <a:schemeClr val="tx2"/>
              </a:solidFill>
              <a:latin typeface="Times New Roman" panose="02020603050405020304" pitchFamily="18" charset="0"/>
              <a:ea typeface="黑体" panose="02010609060101010101" pitchFamily="49" charset="-122"/>
            </a:endParaRPr>
          </a:p>
          <a:p>
            <a:pPr>
              <a:spcBef>
                <a:spcPct val="50000"/>
              </a:spcBef>
            </a:pPr>
            <a:r>
              <a:rPr lang="zh-CN" altLang="en-US" sz="2400" dirty="0">
                <a:solidFill>
                  <a:schemeClr val="tx2"/>
                </a:solidFill>
                <a:latin typeface="宋体" panose="02010600030101010101" pitchFamily="2" charset="-122"/>
                <a:ea typeface="黑体" panose="02010609060101010101" pitchFamily="49" charset="-122"/>
              </a:rPr>
              <a:t> </a:t>
            </a:r>
            <a:r>
              <a:rPr lang="en-US" altLang="zh-CN" sz="2400" dirty="0">
                <a:solidFill>
                  <a:schemeClr val="tx2"/>
                </a:solidFill>
                <a:latin typeface="宋体" panose="02010600030101010101" pitchFamily="2" charset="-122"/>
                <a:ea typeface="黑体" panose="02010609060101010101" pitchFamily="49" charset="-122"/>
              </a:rPr>
              <a:t>5</a:t>
            </a:r>
            <a:r>
              <a:rPr lang="zh-CN" altLang="en-US" sz="2400" dirty="0">
                <a:solidFill>
                  <a:schemeClr val="tx2"/>
                </a:solidFill>
                <a:latin typeface="宋体" panose="02010600030101010101" pitchFamily="2" charset="-122"/>
                <a:ea typeface="黑体" panose="02010609060101010101" pitchFamily="49" charset="-122"/>
              </a:rPr>
              <a:t>、</a:t>
            </a:r>
            <a:r>
              <a:rPr lang="en-US" altLang="zh-CN" sz="2400" dirty="0">
                <a:solidFill>
                  <a:schemeClr val="tx2"/>
                </a:solidFill>
                <a:latin typeface="宋体" panose="02010600030101010101" pitchFamily="2" charset="-122"/>
                <a:ea typeface="黑体" panose="02010609060101010101" pitchFamily="49" charset="-122"/>
              </a:rPr>
              <a:t>××</a:t>
            </a:r>
            <a:r>
              <a:rPr lang="zh-CN" altLang="en-US" sz="2400" dirty="0">
                <a:solidFill>
                  <a:schemeClr val="tx2"/>
                </a:solidFill>
                <a:latin typeface="宋体" panose="02010600030101010101" pitchFamily="2" charset="-122"/>
                <a:ea typeface="黑体" panose="02010609060101010101" pitchFamily="49" charset="-122"/>
              </a:rPr>
              <a:t>银行</a:t>
            </a:r>
            <a:r>
              <a:rPr lang="en-US" altLang="zh-CN" sz="2400" dirty="0">
                <a:solidFill>
                  <a:schemeClr val="tx2"/>
                </a:solidFill>
                <a:latin typeface="宋体" panose="02010600030101010101" pitchFamily="2" charset="-122"/>
                <a:ea typeface="黑体" panose="02010609060101010101" pitchFamily="49" charset="-122"/>
              </a:rPr>
              <a:t>××</a:t>
            </a:r>
            <a:r>
              <a:rPr lang="zh-CN" altLang="en-US" sz="2400" dirty="0">
                <a:solidFill>
                  <a:schemeClr val="tx2"/>
                </a:solidFill>
                <a:latin typeface="宋体" panose="02010600030101010101" pitchFamily="2" charset="-122"/>
                <a:ea typeface="黑体" panose="02010609060101010101" pitchFamily="49" charset="-122"/>
              </a:rPr>
              <a:t>分行今年工作回顾及明年工作计划</a:t>
            </a:r>
            <a:endParaRPr lang="zh-CN" altLang="en-US" sz="2400" dirty="0">
              <a:solidFill>
                <a:schemeClr val="tx2"/>
              </a:solidFill>
              <a:latin typeface="宋体" panose="02010600030101010101" pitchFamily="2" charset="-122"/>
              <a:ea typeface="黑体" panose="02010609060101010101" pitchFamily="49" charset="-122"/>
            </a:endParaRPr>
          </a:p>
          <a:p>
            <a:pPr>
              <a:spcBef>
                <a:spcPct val="50000"/>
              </a:spcBef>
            </a:pPr>
            <a:r>
              <a:rPr lang="zh-CN" altLang="en-US" sz="2400" dirty="0">
                <a:solidFill>
                  <a:schemeClr val="tx2"/>
                </a:solidFill>
                <a:latin typeface="Times New Roman" panose="02020603050405020304" pitchFamily="18" charset="0"/>
                <a:ea typeface="黑体" panose="02010609060101010101" pitchFamily="49" charset="-122"/>
              </a:rPr>
              <a:t>  </a:t>
            </a:r>
            <a:r>
              <a:rPr lang="en-US" altLang="zh-CN" sz="2400" dirty="0">
                <a:solidFill>
                  <a:schemeClr val="tx2"/>
                </a:solidFill>
                <a:latin typeface="Times New Roman" panose="02020603050405020304" pitchFamily="18" charset="0"/>
                <a:ea typeface="黑体" panose="02010609060101010101" pitchFamily="49" charset="-122"/>
              </a:rPr>
              <a:t>6</a:t>
            </a:r>
            <a:r>
              <a:rPr lang="zh-CN" altLang="en-US" sz="2400" dirty="0">
                <a:solidFill>
                  <a:schemeClr val="tx2"/>
                </a:solidFill>
                <a:latin typeface="Times New Roman" panose="02020603050405020304" pitchFamily="18" charset="0"/>
                <a:ea typeface="黑体" panose="02010609060101010101" pitchFamily="49" charset="-122"/>
              </a:rPr>
              <a:t>、广州市两个文明建设工作的安排</a:t>
            </a:r>
            <a:endParaRPr lang="zh-CN" altLang="en-US" sz="2400" dirty="0">
              <a:solidFill>
                <a:schemeClr val="tx2"/>
              </a:solidFill>
              <a:latin typeface="Times New Roman" panose="02020603050405020304" pitchFamily="18" charset="0"/>
              <a:ea typeface="黑体" panose="02010609060101010101" pitchFamily="49" charset="-122"/>
            </a:endParaRPr>
          </a:p>
          <a:p>
            <a:pPr>
              <a:spcBef>
                <a:spcPct val="50000"/>
              </a:spcBef>
            </a:pPr>
            <a:r>
              <a:rPr lang="zh-CN" altLang="en-US" sz="2400" dirty="0">
                <a:solidFill>
                  <a:schemeClr val="tx2"/>
                </a:solidFill>
                <a:latin typeface="Times New Roman" panose="02020603050405020304" pitchFamily="18" charset="0"/>
                <a:ea typeface="黑体" panose="02010609060101010101" pitchFamily="49" charset="-122"/>
              </a:rPr>
              <a:t>  </a:t>
            </a:r>
            <a:r>
              <a:rPr lang="en-US" altLang="zh-CN" sz="2400" dirty="0">
                <a:solidFill>
                  <a:schemeClr val="tx2"/>
                </a:solidFill>
                <a:latin typeface="Times New Roman" panose="02020603050405020304" pitchFamily="18" charset="0"/>
                <a:ea typeface="黑体" panose="02010609060101010101" pitchFamily="49" charset="-122"/>
              </a:rPr>
              <a:t>7</a:t>
            </a:r>
            <a:r>
              <a:rPr lang="zh-CN" altLang="en-US" sz="2400" dirty="0">
                <a:solidFill>
                  <a:schemeClr val="tx2"/>
                </a:solidFill>
                <a:latin typeface="Times New Roman" panose="02020603050405020304" pitchFamily="18" charset="0"/>
                <a:ea typeface="黑体" panose="02010609060101010101" pitchFamily="49" charset="-122"/>
              </a:rPr>
              <a:t>、广州市未来发展方向的方案</a:t>
            </a:r>
            <a:endParaRPr lang="zh-CN" altLang="en-US" sz="2400" dirty="0"/>
          </a:p>
        </p:txBody>
      </p:sp>
    </p:spTree>
  </p:cSld>
  <p:clrMapOvr>
    <a:masterClrMapping/>
  </p:clrMapOvr>
  <p:transition advTm="10000"/>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9138" name="图片 4"/>
          <p:cNvPicPr>
            <a:picLocks noGrp="1" noChangeAspect="1"/>
          </p:cNvPicPr>
          <p:nvPr>
            <p:ph idx="4294967295"/>
          </p:nvPr>
        </p:nvPicPr>
        <p:blipFill>
          <a:blip r:embed="rId1"/>
          <a:srcRect/>
          <a:stretch>
            <a:fillRect/>
          </a:stretch>
        </p:blipFill>
        <p:spPr>
          <a:xfrm>
            <a:off x="642938" y="1571625"/>
            <a:ext cx="8147050" cy="4525963"/>
          </a:xfrm>
        </p:spPr>
      </p:pic>
      <p:pic>
        <p:nvPicPr>
          <p:cNvPr id="219139" name="图片 3"/>
          <p:cNvPicPr>
            <a:picLocks noChangeAspect="1"/>
          </p:cNvPicPr>
          <p:nvPr/>
        </p:nvPicPr>
        <p:blipFill>
          <a:blip r:embed="rId2"/>
          <a:stretch>
            <a:fillRect/>
          </a:stretch>
        </p:blipFill>
        <p:spPr>
          <a:xfrm>
            <a:off x="785813" y="428625"/>
            <a:ext cx="5000625" cy="781050"/>
          </a:xfrm>
          <a:prstGeom prst="rect">
            <a:avLst/>
          </a:prstGeom>
          <a:noFill/>
          <a:ln w="9525">
            <a:noFill/>
          </a:ln>
        </p:spPr>
      </p:pic>
    </p:spTree>
  </p:cSld>
  <p:clrMapOvr>
    <a:masterClrMapping/>
  </p:clrMapOvr>
  <p:transition advTm="10000"/>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0162" name="图片 5"/>
          <p:cNvPicPr>
            <a:picLocks noChangeAspect="1"/>
          </p:cNvPicPr>
          <p:nvPr/>
        </p:nvPicPr>
        <p:blipFill>
          <a:blip r:embed="rId1"/>
          <a:stretch>
            <a:fillRect/>
          </a:stretch>
        </p:blipFill>
        <p:spPr>
          <a:xfrm>
            <a:off x="928688" y="142875"/>
            <a:ext cx="7786687" cy="5840413"/>
          </a:xfrm>
          <a:prstGeom prst="rect">
            <a:avLst/>
          </a:prstGeom>
          <a:noFill/>
          <a:ln w="9525">
            <a:noFill/>
          </a:ln>
        </p:spPr>
      </p:pic>
    </p:spTree>
  </p:cSld>
  <p:clrMapOvr>
    <a:masterClrMapping/>
  </p:clrMapOvr>
  <p:transition advTm="10000"/>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内容占位符 2"/>
          <p:cNvSpPr>
            <a:spLocks noGrp="1"/>
          </p:cNvSpPr>
          <p:nvPr>
            <p:ph idx="1"/>
          </p:nvPr>
        </p:nvSpPr>
        <p:spPr>
          <a:xfrm>
            <a:off x="1547813" y="549275"/>
            <a:ext cx="6775450" cy="5226050"/>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二、计划的分类</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从内容角度划分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计划可以分为</a:t>
            </a:r>
            <a:r>
              <a:rPr lang="zh-CN" altLang="en-US" sz="2800" dirty="0">
                <a:solidFill>
                  <a:srgbClr val="FF0000"/>
                </a:solidFill>
                <a:latin typeface="黑体" panose="02010609060101010101" pitchFamily="49" charset="-122"/>
                <a:ea typeface="黑体" panose="02010609060101010101" pitchFamily="49" charset="-122"/>
              </a:rPr>
              <a:t>工作计划</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生产计划</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学习计划</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科研计划</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教学计划</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从性质角度划分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计划可以分为</a:t>
            </a:r>
            <a:r>
              <a:rPr lang="zh-CN" altLang="en-US" sz="2800" dirty="0">
                <a:solidFill>
                  <a:srgbClr val="FF0000"/>
                </a:solidFill>
                <a:latin typeface="黑体" panose="02010609060101010101" pitchFamily="49" charset="-122"/>
                <a:ea typeface="黑体" panose="02010609060101010101" pitchFamily="49" charset="-122"/>
              </a:rPr>
              <a:t>综合性计划</a:t>
            </a:r>
            <a:r>
              <a:rPr lang="zh-CN" altLang="en-US" sz="2800" dirty="0">
                <a:latin typeface="黑体" panose="02010609060101010101" pitchFamily="49" charset="-122"/>
                <a:ea typeface="黑体" panose="02010609060101010101" pitchFamily="49" charset="-122"/>
              </a:rPr>
              <a:t>和</a:t>
            </a:r>
            <a:r>
              <a:rPr lang="zh-CN" altLang="en-US" sz="2800" dirty="0">
                <a:solidFill>
                  <a:srgbClr val="FF0000"/>
                </a:solidFill>
                <a:latin typeface="黑体" panose="02010609060101010101" pitchFamily="49" charset="-122"/>
                <a:ea typeface="黑体" panose="02010609060101010101" pitchFamily="49" charset="-122"/>
              </a:rPr>
              <a:t>专题计划</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3.</a:t>
            </a:r>
            <a:r>
              <a:rPr lang="zh-CN" altLang="en-US" sz="2800" dirty="0">
                <a:solidFill>
                  <a:srgbClr val="7030A0"/>
                </a:solidFill>
                <a:latin typeface="黑体" panose="02010609060101010101" pitchFamily="49" charset="-122"/>
                <a:ea typeface="黑体" panose="02010609060101010101" pitchFamily="49" charset="-122"/>
              </a:rPr>
              <a:t>从时间角度划分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计划可以分为</a:t>
            </a:r>
            <a:r>
              <a:rPr lang="zh-CN" altLang="en-US" sz="2800" dirty="0">
                <a:solidFill>
                  <a:srgbClr val="FF0000"/>
                </a:solidFill>
                <a:latin typeface="黑体" panose="02010609060101010101" pitchFamily="49" charset="-122"/>
                <a:ea typeface="黑体" panose="02010609060101010101" pitchFamily="49" charset="-122"/>
              </a:rPr>
              <a:t>长期计划</a:t>
            </a:r>
            <a:r>
              <a:rPr lang="zh-CN" altLang="en-US" sz="2800" dirty="0">
                <a:latin typeface="黑体" panose="02010609060101010101" pitchFamily="49" charset="-122"/>
                <a:ea typeface="黑体" panose="02010609060101010101" pitchFamily="49" charset="-122"/>
              </a:rPr>
              <a:t>（五年以上）、</a:t>
            </a:r>
            <a:r>
              <a:rPr lang="zh-CN" altLang="en-US" sz="2800" dirty="0">
                <a:solidFill>
                  <a:srgbClr val="FF0000"/>
                </a:solidFill>
                <a:latin typeface="黑体" panose="02010609060101010101" pitchFamily="49" charset="-122"/>
                <a:ea typeface="黑体" panose="02010609060101010101" pitchFamily="49" charset="-122"/>
              </a:rPr>
              <a:t>中期计划</a:t>
            </a:r>
            <a:r>
              <a:rPr lang="zh-CN" altLang="en-US" sz="2800" dirty="0">
                <a:latin typeface="黑体" panose="02010609060101010101" pitchFamily="49" charset="-122"/>
                <a:ea typeface="黑体" panose="02010609060101010101" pitchFamily="49" charset="-122"/>
              </a:rPr>
              <a:t>（三至五年）和</a:t>
            </a:r>
            <a:r>
              <a:rPr lang="zh-CN" altLang="en-US" sz="2800" dirty="0">
                <a:solidFill>
                  <a:srgbClr val="FF0000"/>
                </a:solidFill>
                <a:latin typeface="黑体" panose="02010609060101010101" pitchFamily="49" charset="-122"/>
                <a:ea typeface="黑体" panose="02010609060101010101" pitchFamily="49" charset="-122"/>
              </a:rPr>
              <a:t>短期计划</a:t>
            </a:r>
            <a:r>
              <a:rPr lang="zh-CN" altLang="en-US" sz="2800" dirty="0">
                <a:latin typeface="黑体" panose="02010609060101010101" pitchFamily="49" charset="-122"/>
                <a:ea typeface="黑体" panose="02010609060101010101" pitchFamily="49" charset="-122"/>
              </a:rPr>
              <a:t>（两年及两年以下）。</a:t>
            </a:r>
            <a:endParaRPr lang="zh-CN" altLang="en-US" sz="2800" dirty="0">
              <a:latin typeface="黑体" panose="02010609060101010101" pitchFamily="49" charset="-122"/>
              <a:ea typeface="黑体" panose="02010609060101010101" pitchFamily="49" charset="-122"/>
            </a:endParaRPr>
          </a:p>
        </p:txBody>
      </p:sp>
      <p:pic>
        <p:nvPicPr>
          <p:cNvPr id="22118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10" name="内容占位符 2"/>
          <p:cNvSpPr>
            <a:spLocks noGrp="1"/>
          </p:cNvSpPr>
          <p:nvPr>
            <p:ph idx="1"/>
          </p:nvPr>
        </p:nvSpPr>
        <p:spPr>
          <a:xfrm>
            <a:off x="1619250" y="476250"/>
            <a:ext cx="6775450" cy="4454525"/>
          </a:xfrm>
        </p:spPr>
        <p:txBody>
          <a:bodyPr vert="horz" wrap="square" lIns="91440" tIns="45720" rIns="91440" bIns="45720" anchor="t" anchorCtr="0"/>
          <a:p>
            <a:pPr marL="0" indent="0">
              <a:buNone/>
            </a:pPr>
            <a:r>
              <a:rPr lang="en-US" altLang="zh-CN" sz="2800" dirty="0">
                <a:solidFill>
                  <a:srgbClr val="7030A0"/>
                </a:solidFill>
                <a:latin typeface="黑体" panose="02010609060101010101" pitchFamily="49" charset="-122"/>
                <a:ea typeface="黑体" panose="02010609060101010101" pitchFamily="49" charset="-122"/>
              </a:rPr>
              <a:t>4.</a:t>
            </a:r>
            <a:r>
              <a:rPr lang="zh-CN" altLang="en-US" sz="2800" dirty="0">
                <a:solidFill>
                  <a:srgbClr val="7030A0"/>
                </a:solidFill>
                <a:latin typeface="黑体" panose="02010609060101010101" pitchFamily="49" charset="-122"/>
                <a:ea typeface="黑体" panose="02010609060101010101" pitchFamily="49" charset="-122"/>
              </a:rPr>
              <a:t>从范围角度划分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计划可以分为</a:t>
            </a:r>
            <a:r>
              <a:rPr lang="zh-CN" altLang="en-US" sz="2800" dirty="0">
                <a:solidFill>
                  <a:srgbClr val="FF0000"/>
                </a:solidFill>
                <a:latin typeface="黑体" panose="02010609060101010101" pitchFamily="49" charset="-122"/>
                <a:ea typeface="黑体" panose="02010609060101010101" pitchFamily="49" charset="-122"/>
              </a:rPr>
              <a:t>全国性计划</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地区性计划</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单位计划</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个人计划</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5.</a:t>
            </a:r>
            <a:r>
              <a:rPr lang="zh-CN" altLang="en-US" sz="2800" dirty="0">
                <a:solidFill>
                  <a:srgbClr val="7030A0"/>
                </a:solidFill>
                <a:latin typeface="黑体" panose="02010609060101010101" pitchFamily="49" charset="-122"/>
                <a:ea typeface="黑体" panose="02010609060101010101" pitchFamily="49" charset="-122"/>
              </a:rPr>
              <a:t>从效力角度划分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计划可以分为</a:t>
            </a:r>
            <a:r>
              <a:rPr lang="zh-CN" altLang="en-US" sz="2800" dirty="0">
                <a:solidFill>
                  <a:srgbClr val="FF0000"/>
                </a:solidFill>
                <a:latin typeface="黑体" panose="02010609060101010101" pitchFamily="49" charset="-122"/>
                <a:ea typeface="黑体" panose="02010609060101010101" pitchFamily="49" charset="-122"/>
              </a:rPr>
              <a:t>指令性计划</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指导性计划</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6.</a:t>
            </a:r>
            <a:r>
              <a:rPr lang="zh-CN" altLang="en-US" sz="2800" dirty="0">
                <a:solidFill>
                  <a:srgbClr val="7030A0"/>
                </a:solidFill>
                <a:latin typeface="黑体" panose="02010609060101010101" pitchFamily="49" charset="-122"/>
                <a:ea typeface="黑体" panose="02010609060101010101" pitchFamily="49" charset="-122"/>
              </a:rPr>
              <a:t>从形式角度划分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计划可以分为</a:t>
            </a:r>
            <a:r>
              <a:rPr lang="zh-CN" altLang="en-US" sz="2800" dirty="0">
                <a:solidFill>
                  <a:srgbClr val="FF0000"/>
                </a:solidFill>
                <a:latin typeface="黑体" panose="02010609060101010101" pitchFamily="49" charset="-122"/>
                <a:ea typeface="黑体" panose="02010609060101010101" pitchFamily="49" charset="-122"/>
              </a:rPr>
              <a:t>条文式计划</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表格式计划</a:t>
            </a:r>
            <a:r>
              <a:rPr lang="zh-CN" altLang="en-US" sz="2800" dirty="0">
                <a:latin typeface="黑体" panose="02010609060101010101" pitchFamily="49" charset="-122"/>
                <a:ea typeface="黑体" panose="02010609060101010101" pitchFamily="49" charset="-122"/>
              </a:rPr>
              <a:t>和</a:t>
            </a:r>
            <a:r>
              <a:rPr lang="zh-CN" altLang="en-US" sz="2800" dirty="0">
                <a:solidFill>
                  <a:srgbClr val="FF0000"/>
                </a:solidFill>
                <a:latin typeface="黑体" panose="02010609060101010101" pitchFamily="49" charset="-122"/>
                <a:ea typeface="黑体" panose="02010609060101010101" pitchFamily="49" charset="-122"/>
              </a:rPr>
              <a:t>条文表格式计划</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marL="0" indent="0">
              <a:buNone/>
            </a:pPr>
            <a:endParaRPr lang="zh-CN" altLang="zh-CN" sz="2800" dirty="0">
              <a:latin typeface="黑体" panose="02010609060101010101" pitchFamily="49" charset="-122"/>
              <a:ea typeface="黑体" panose="02010609060101010101" pitchFamily="49" charset="-122"/>
            </a:endParaRPr>
          </a:p>
        </p:txBody>
      </p:sp>
      <p:pic>
        <p:nvPicPr>
          <p:cNvPr id="22221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22212" name="图片 4"/>
          <p:cNvPicPr>
            <a:picLocks noChangeAspect="1"/>
          </p:cNvPicPr>
          <p:nvPr/>
        </p:nvPicPr>
        <p:blipFill>
          <a:blip r:embed="rId2"/>
          <a:stretch>
            <a:fillRect/>
          </a:stretch>
        </p:blipFill>
        <p:spPr>
          <a:xfrm>
            <a:off x="3203575" y="5013325"/>
            <a:ext cx="2141538" cy="1263650"/>
          </a:xfrm>
          <a:prstGeom prst="rect">
            <a:avLst/>
          </a:prstGeom>
          <a:noFill/>
          <a:ln w="9525">
            <a:noFill/>
          </a:ln>
        </p:spPr>
      </p:pic>
    </p:spTree>
  </p:cSld>
  <p:clrMapOvr>
    <a:masterClrMapping/>
  </p:clrMapOvr>
  <p:transition advTm="10000"/>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4" name="内容占位符 2"/>
          <p:cNvSpPr>
            <a:spLocks noGrp="1"/>
          </p:cNvSpPr>
          <p:nvPr>
            <p:ph idx="1"/>
          </p:nvPr>
        </p:nvSpPr>
        <p:spPr>
          <a:xfrm>
            <a:off x="1403350" y="549275"/>
            <a:ext cx="7427913" cy="526097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三、计划的特点</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目的性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计划一经确定，就为参与这项工作或任务的有关人员指明了方向和目标，即在未来一定时期内要完成什么任务，达到什么目标，取得什么收益等。</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前瞻性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计划是对未来将要完成工作的主观预测，着眼于未来，从实际情况出发，充分认识事物的发展前景，考虑到可能出现的各种情况或问题，提出切实有效的方案和措施。</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22323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内容占位符 2"/>
          <p:cNvSpPr>
            <a:spLocks noGrp="1"/>
          </p:cNvSpPr>
          <p:nvPr>
            <p:ph idx="1"/>
          </p:nvPr>
        </p:nvSpPr>
        <p:spPr>
          <a:xfrm>
            <a:off x="1476375" y="765175"/>
            <a:ext cx="7427913" cy="4754563"/>
          </a:xfrm>
        </p:spPr>
        <p:txBody>
          <a:bodyPr vert="horz" wrap="square" lIns="91440" tIns="45720" rIns="91440" bIns="45720" anchor="t" anchorCtr="0"/>
          <a:p>
            <a:pPr marL="0" indent="0">
              <a:buNone/>
            </a:pPr>
            <a:r>
              <a:rPr lang="en-US" altLang="zh-CN" sz="2800" dirty="0">
                <a:solidFill>
                  <a:srgbClr val="7030A0"/>
                </a:solidFill>
                <a:latin typeface="黑体" panose="02010609060101010101" pitchFamily="49" charset="-122"/>
                <a:ea typeface="黑体" panose="02010609060101010101" pitchFamily="49" charset="-122"/>
              </a:rPr>
              <a:t>3.</a:t>
            </a:r>
            <a:r>
              <a:rPr lang="zh-CN" altLang="en-US" sz="2800" dirty="0">
                <a:solidFill>
                  <a:srgbClr val="7030A0"/>
                </a:solidFill>
                <a:latin typeface="黑体" panose="02010609060101010101" pitchFamily="49" charset="-122"/>
                <a:ea typeface="黑体" panose="02010609060101010101" pitchFamily="49" charset="-122"/>
              </a:rPr>
              <a:t>指导性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计划制订了科学、清晰的目标和步骤，提出了合理、具体的方法和措施，在执行计划时才能有所参照、有所依据。一旦制订下来，有关单位和个人就要遵照执行。</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4.</a:t>
            </a:r>
            <a:r>
              <a:rPr lang="zh-CN" altLang="en-US" sz="2800" dirty="0">
                <a:solidFill>
                  <a:srgbClr val="7030A0"/>
                </a:solidFill>
                <a:latin typeface="黑体" panose="02010609060101010101" pitchFamily="49" charset="-122"/>
                <a:ea typeface="黑体" panose="02010609060101010101" pitchFamily="49" charset="-122"/>
              </a:rPr>
              <a:t>可行性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计划提出的任务和目标、方法和步骤、要求和措施应是切实可行的，是经过努力后可以实现的。实施过程中一旦发现与实际不相符的情况，也要做出切合实际的修改。</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22425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内容占位符 2"/>
          <p:cNvSpPr>
            <a:spLocks noGrp="1"/>
          </p:cNvSpPr>
          <p:nvPr>
            <p:ph idx="1"/>
          </p:nvPr>
        </p:nvSpPr>
        <p:spPr>
          <a:xfrm>
            <a:off x="1320800" y="477838"/>
            <a:ext cx="4381500" cy="5492750"/>
          </a:xfrm>
        </p:spPr>
        <p:txBody>
          <a:bodyPr vert="horz" wrap="square" lIns="91440" tIns="45720" rIns="91440" bIns="45720" anchor="t" anchorCtr="0"/>
          <a:p>
            <a:pPr marL="0" indent="0">
              <a:buNone/>
            </a:pPr>
            <a:r>
              <a:rPr lang="en-US" altLang="zh-CN"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3.</a:t>
            </a:r>
            <a:r>
              <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规范性</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应用文对文体和格式有着特定的要求，具有程式化的特点。每一种应用文体都形成了独特而统一的体式，具有相对稳定性，人们应严格遵守。不能像文学作品那样，随意编排，自由联想，打破时空观，讲究情节的曲折变化。</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6041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60420" name="图片 100"/>
          <p:cNvPicPr/>
          <p:nvPr>
            <p:custDataLst>
              <p:tags r:id="rId2"/>
            </p:custDataLst>
          </p:nvPr>
        </p:nvPicPr>
        <p:blipFill>
          <a:blip r:embed="rId3"/>
          <a:stretch>
            <a:fillRect/>
          </a:stretch>
        </p:blipFill>
        <p:spPr>
          <a:xfrm>
            <a:off x="6011863" y="1844675"/>
            <a:ext cx="2011362" cy="2735263"/>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内容占位符 2"/>
          <p:cNvSpPr>
            <a:spLocks noGrp="1"/>
          </p:cNvSpPr>
          <p:nvPr>
            <p:ph idx="1"/>
          </p:nvPr>
        </p:nvSpPr>
        <p:spPr>
          <a:xfrm>
            <a:off x="1390650" y="404813"/>
            <a:ext cx="7404100" cy="573722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四、计划的写作</a:t>
            </a:r>
            <a:endParaRPr lang="zh-CN" altLang="en-US" b="1" dirty="0">
              <a:latin typeface="黑体" panose="02010609060101010101" pitchFamily="49" charset="-122"/>
              <a:ea typeface="黑体" panose="02010609060101010101" pitchFamily="49" charset="-122"/>
            </a:endParaRPr>
          </a:p>
          <a:p>
            <a:pPr marL="0" indent="0">
              <a:buNone/>
            </a:pPr>
            <a:r>
              <a:rPr lang="zh-CN" altLang="en-US" sz="2800" b="1" dirty="0">
                <a:latin typeface="黑体" panose="02010609060101010101" pitchFamily="49" charset="-122"/>
                <a:ea typeface="黑体" panose="02010609060101010101" pitchFamily="49" charset="-122"/>
              </a:rPr>
              <a:t>（一）计划的行文结构</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b="1" dirty="0">
                <a:solidFill>
                  <a:srgbClr val="7030A0"/>
                </a:solidFill>
                <a:latin typeface="黑体" panose="02010609060101010101" pitchFamily="49" charset="-122"/>
                <a:ea typeface="黑体" panose="02010609060101010101" pitchFamily="49" charset="-122"/>
              </a:rPr>
              <a:t>1.</a:t>
            </a:r>
            <a:r>
              <a:rPr lang="zh-CN" altLang="en-US" sz="2800" b="1" dirty="0">
                <a:solidFill>
                  <a:srgbClr val="7030A0"/>
                </a:solidFill>
                <a:latin typeface="黑体" panose="02010609060101010101" pitchFamily="49" charset="-122"/>
                <a:ea typeface="黑体" panose="02010609060101010101" pitchFamily="49" charset="-122"/>
              </a:rPr>
              <a:t>标题</a:t>
            </a:r>
            <a:endParaRPr lang="zh-CN" altLang="en-US" sz="2800" b="1"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）完整式标题。</a:t>
            </a:r>
            <a:r>
              <a:rPr lang="zh-CN" altLang="zh-CN" sz="2800" dirty="0">
                <a:ea typeface="黑体" panose="02010609060101010101" pitchFamily="49" charset="-122"/>
              </a:rPr>
              <a:t>由“</a:t>
            </a:r>
            <a:r>
              <a:rPr lang="zh-CN" altLang="zh-CN" sz="2800" dirty="0">
                <a:solidFill>
                  <a:srgbClr val="FF0000"/>
                </a:solidFill>
                <a:ea typeface="黑体" panose="02010609060101010101" pitchFamily="49" charset="-122"/>
              </a:rPr>
              <a:t>计划制订者+时限+内容+文种</a:t>
            </a:r>
            <a:r>
              <a:rPr lang="zh-CN" altLang="zh-CN" sz="2800" dirty="0">
                <a:ea typeface="黑体" panose="02010609060101010101" pitchFamily="49" charset="-122"/>
              </a:rPr>
              <a:t>”构成，如《</a:t>
            </a:r>
            <a:r>
              <a:rPr lang="zh-CN" altLang="zh-CN" sz="2800" dirty="0">
                <a:latin typeface="黑体" panose="02010609060101010101" pitchFamily="49" charset="-122"/>
                <a:ea typeface="黑体" panose="02010609060101010101" pitchFamily="49" charset="-122"/>
              </a:rPr>
              <a:t>ⅹⅹ</a:t>
            </a:r>
            <a:r>
              <a:rPr lang="zh-CN" altLang="zh-CN" sz="2800" dirty="0">
                <a:ea typeface="黑体" panose="02010609060101010101" pitchFamily="49" charset="-122"/>
              </a:rPr>
              <a:t>省加快数字乡村发展三年行动计划(2020—2022年)》。</a:t>
            </a:r>
            <a:endParaRPr lang="zh-CN" altLang="zh-CN" sz="2800" dirty="0">
              <a:ea typeface="黑体" panose="02010609060101010101" pitchFamily="49" charset="-122"/>
            </a:endParaRPr>
          </a:p>
          <a:p>
            <a:pPr marL="0" indent="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）省略式标题。或</a:t>
            </a:r>
            <a:r>
              <a:rPr lang="zh-CN" altLang="zh-CN" sz="2800" dirty="0">
                <a:latin typeface="黑体" panose="02010609060101010101" pitchFamily="49" charset="-122"/>
                <a:ea typeface="黑体" panose="02010609060101010101" pitchFamily="49" charset="-122"/>
              </a:rPr>
              <a:t>由“</a:t>
            </a:r>
            <a:r>
              <a:rPr lang="zh-CN" altLang="zh-CN" sz="2800" dirty="0">
                <a:solidFill>
                  <a:srgbClr val="FF0000"/>
                </a:solidFill>
                <a:latin typeface="黑体" panose="02010609060101010101" pitchFamily="49" charset="-122"/>
                <a:ea typeface="黑体" panose="02010609060101010101" pitchFamily="49" charset="-122"/>
              </a:rPr>
              <a:t>内容+时限+文种</a:t>
            </a:r>
            <a:r>
              <a:rPr lang="zh-CN" altLang="zh-CN" sz="2800" dirty="0">
                <a:latin typeface="黑体" panose="02010609060101010101" pitchFamily="49" charset="-122"/>
                <a:ea typeface="黑体" panose="02010609060101010101" pitchFamily="49" charset="-122"/>
              </a:rPr>
              <a:t>”构成，如《职业教育提质培优行动计划（2020—2023年）》；或由“</a:t>
            </a:r>
            <a:r>
              <a:rPr lang="zh-CN" altLang="zh-CN" sz="2800" dirty="0">
                <a:solidFill>
                  <a:srgbClr val="FF0000"/>
                </a:solidFill>
                <a:latin typeface="黑体" panose="02010609060101010101" pitchFamily="49" charset="-122"/>
                <a:ea typeface="黑体" panose="02010609060101010101" pitchFamily="49" charset="-122"/>
              </a:rPr>
              <a:t>计划制订者+内容+文种</a:t>
            </a:r>
            <a:r>
              <a:rPr lang="zh-CN" altLang="zh-CN" sz="2800" dirty="0">
                <a:latin typeface="黑体" panose="02010609060101010101" pitchFamily="49" charset="-122"/>
                <a:ea typeface="黑体" panose="02010609060101010101" pitchFamily="49" charset="-122"/>
              </a:rPr>
              <a:t>”构成，如《ⅹⅹ大学校务公开实施方案》；或由“</a:t>
            </a:r>
            <a:r>
              <a:rPr lang="zh-CN" altLang="zh-CN" sz="2800" dirty="0">
                <a:solidFill>
                  <a:srgbClr val="FF0000"/>
                </a:solidFill>
                <a:latin typeface="黑体" panose="02010609060101010101" pitchFamily="49" charset="-122"/>
                <a:ea typeface="黑体" panose="02010609060101010101" pitchFamily="49" charset="-122"/>
              </a:rPr>
              <a:t>内容+文种</a:t>
            </a:r>
            <a:r>
              <a:rPr lang="zh-CN" altLang="zh-CN" sz="2800" dirty="0">
                <a:latin typeface="黑体" panose="02010609060101010101" pitchFamily="49" charset="-122"/>
                <a:ea typeface="黑体" panose="02010609060101010101" pitchFamily="49" charset="-122"/>
              </a:rPr>
              <a:t>”构成，如《全国青少年校园足球八大体系建设行动计划》。</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22528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6306"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47458" name="内容占位符 2"/>
          <p:cNvSpPr>
            <a:spLocks noGrp="1"/>
          </p:cNvSpPr>
          <p:nvPr>
            <p:custDataLst>
              <p:tags r:id="rId2"/>
            </p:custDataLst>
          </p:nvPr>
        </p:nvSpPr>
        <p:spPr>
          <a:xfrm>
            <a:off x="1547813" y="549275"/>
            <a:ext cx="7207250" cy="5391150"/>
          </a:xfrm>
          <a:prstGeom prst="rect">
            <a:avLst/>
          </a:prstGeom>
          <a:noFill/>
          <a:ln w="9525">
            <a:noFill/>
          </a:ln>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2</a:t>
            </a:r>
            <a:r>
              <a:rPr kumimoji="0" lang="zh-CN" altLang="en-US"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.正文</a:t>
            </a:r>
            <a:endParaRPr kumimoji="0" lang="zh-CN" altLang="en-US"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（1）</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前言</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。一般简明扼要地说明制订计划的背景、目的、指导思想、依据、意义等，说明“为什么做”“依据什么做”“能不能做”等问题，讲清制订计划的必要性、执行计划的可行性等。</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（2）</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主体</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。要回答“做什么”“怎么做”“何时做”等问题。</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第一，</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任务和目标</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。应说明在什么时间内完成哪些任务、达到怎样的效果，任务的目标及其在数量、质量、时间上的要求均应充分体现出来。</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7330"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47458" name="内容占位符 2"/>
          <p:cNvSpPr>
            <a:spLocks noGrp="1"/>
          </p:cNvSpPr>
          <p:nvPr>
            <p:custDataLst>
              <p:tags r:id="rId2"/>
            </p:custDataLst>
          </p:nvPr>
        </p:nvSpPr>
        <p:spPr>
          <a:xfrm>
            <a:off x="1331913" y="333375"/>
            <a:ext cx="7472363" cy="5922963"/>
          </a:xfrm>
          <a:prstGeom prst="rect">
            <a:avLst/>
          </a:prstGeom>
          <a:noFill/>
          <a:ln w="9525">
            <a:noFill/>
          </a:ln>
        </p:spPr>
        <p:txBody>
          <a:bodyPr/>
          <a:lstStyle/>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第二，</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措施和方法</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。具体写出为完成任务和目标应动员什么力量，创造什么条件，采取什么方式，通过什么途径、克服什么困难等，使人们知晓“怎么做”。</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第三，</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步骤和注意事项</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。详细写明完成任务和目标的进程、阶段、完成时限与责任人，有时还要说明实施计划应注意的其他事项，使人们清楚“何时做”“谁来做”。</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（3）</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结尾</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。可以提出希望、发出号召，或表明完成计划的决心。有时可以省去。</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3.落款</a:t>
            </a:r>
            <a:endParaRPr kumimoji="0" lang="zh-CN" altLang="zh-CN"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在正文右下方写明计划制订者、制订或通过计划的日期。</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内容占位符 2"/>
          <p:cNvSpPr>
            <a:spLocks noGrp="1"/>
          </p:cNvSpPr>
          <p:nvPr>
            <p:ph idx="1"/>
          </p:nvPr>
        </p:nvSpPr>
        <p:spPr>
          <a:xfrm>
            <a:off x="1763713" y="908050"/>
            <a:ext cx="4164012" cy="2232025"/>
          </a:xfrm>
        </p:spPr>
        <p:txBody>
          <a:bodyPr vert="horz" wrap="square" lIns="91440" tIns="45720" rIns="91440" bIns="45720" anchor="t" anchorCtr="0"/>
          <a:p>
            <a:pPr marL="0" indent="0">
              <a:buNone/>
            </a:pPr>
            <a:r>
              <a:rPr lang="zh-CN" altLang="en-US" sz="2800" b="1" dirty="0">
                <a:latin typeface="黑体" panose="02010609060101010101" pitchFamily="49" charset="-122"/>
                <a:ea typeface="黑体" panose="02010609060101010101" pitchFamily="49" charset="-122"/>
              </a:rPr>
              <a:t>（二）计划的写作要求</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服从全局，切合实际</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2.具体明确，重点突出</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3.语言简洁，表述周严</a:t>
            </a:r>
            <a:endParaRPr lang="en-US" altLang="zh-CN" sz="2800" dirty="0">
              <a:solidFill>
                <a:srgbClr val="7030A0"/>
              </a:solidFill>
              <a:latin typeface="黑体" panose="02010609060101010101" pitchFamily="49" charset="-122"/>
              <a:ea typeface="黑体" panose="02010609060101010101" pitchFamily="49" charset="-122"/>
            </a:endParaRPr>
          </a:p>
          <a:p>
            <a:pPr marL="0" indent="0">
              <a:buNone/>
            </a:pPr>
            <a:endParaRPr lang="zh-CN" altLang="en-US" sz="2800" dirty="0">
              <a:solidFill>
                <a:srgbClr val="7030A0"/>
              </a:solidFill>
              <a:latin typeface="黑体" panose="02010609060101010101" pitchFamily="49" charset="-122"/>
              <a:ea typeface="黑体" panose="02010609060101010101" pitchFamily="49" charset="-122"/>
            </a:endParaRPr>
          </a:p>
        </p:txBody>
      </p:sp>
      <p:pic>
        <p:nvPicPr>
          <p:cNvPr id="22835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28356" name="图片 1" descr="itz-font20210414-1-27"/>
          <p:cNvPicPr>
            <a:picLocks noChangeAspect="1"/>
          </p:cNvPicPr>
          <p:nvPr/>
        </p:nvPicPr>
        <p:blipFill>
          <a:blip r:embed="rId2"/>
          <a:stretch>
            <a:fillRect/>
          </a:stretch>
        </p:blipFill>
        <p:spPr>
          <a:xfrm>
            <a:off x="4284663" y="3284538"/>
            <a:ext cx="3917950" cy="2286000"/>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矩形 3"/>
          <p:cNvSpPr/>
          <p:nvPr/>
        </p:nvSpPr>
        <p:spPr>
          <a:xfrm>
            <a:off x="1357313" y="714375"/>
            <a:ext cx="7643812" cy="5632450"/>
          </a:xfrm>
          <a:prstGeom prst="rect">
            <a:avLst/>
          </a:prstGeom>
          <a:noFill/>
          <a:ln w="9525">
            <a:noFill/>
          </a:ln>
        </p:spPr>
        <p:txBody>
          <a:bodyPr>
            <a:spAutoFit/>
          </a:bodyPr>
          <a:p>
            <a:pPr>
              <a:buFont typeface="Wingdings 2" panose="05020102010507070707" pitchFamily="18" charset="2"/>
            </a:pPr>
            <a:r>
              <a:rPr lang="zh-CN" altLang="en-US" b="1" dirty="0">
                <a:latin typeface="Times New Roman" panose="02020603050405020304" pitchFamily="18" charset="0"/>
              </a:rPr>
              <a:t>        </a:t>
            </a:r>
            <a:endParaRPr lang="en-US" altLang="zh-CN"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a:t>
            </a:r>
            <a:r>
              <a:rPr lang="zh-CN" altLang="en-US" b="1" dirty="0">
                <a:latin typeface="Times New Roman" panose="02020603050405020304" pitchFamily="18" charset="0"/>
              </a:rPr>
              <a:t>回首去年，我的英语取得了辉煌成绩，以优异成绩考过四级，学校英语演讲比赛二等奖，家长和老师对此喜上眉梢。为了取得更好成绩，我制定下半年英语学习计划，希望英语成绩能芝麻开花节节高。 </a:t>
            </a:r>
            <a:endParaRPr lang="zh-CN" altLang="en-US" b="1" dirty="0">
              <a:latin typeface="Times New Roman" panose="02020603050405020304" pitchFamily="18" charset="0"/>
            </a:endParaRPr>
          </a:p>
          <a:p>
            <a:pPr>
              <a:buFont typeface="Wingdings 2" panose="05020102010507070707" pitchFamily="18" charset="2"/>
            </a:pPr>
            <a:r>
              <a:rPr lang="zh-CN" altLang="en-US" b="1" dirty="0">
                <a:latin typeface="Times New Roman" panose="02020603050405020304" pitchFamily="18" charset="0"/>
              </a:rPr>
              <a:t>         一、目标</a:t>
            </a:r>
            <a:endParaRPr lang="zh-CN" altLang="en-US" b="1" dirty="0">
              <a:latin typeface="Times New Roman" panose="02020603050405020304" pitchFamily="18" charset="0"/>
            </a:endParaRPr>
          </a:p>
          <a:p>
            <a:pPr>
              <a:buFont typeface="Wingdings 2" panose="05020102010507070707" pitchFamily="18" charset="2"/>
            </a:pPr>
            <a:r>
              <a:rPr lang="zh-CN" altLang="en-US" b="1" dirty="0">
                <a:latin typeface="Times New Roman" panose="02020603050405020304" pitchFamily="18" charset="0"/>
              </a:rPr>
              <a:t>       准备考过英语六级。</a:t>
            </a:r>
            <a:endParaRPr lang="zh-CN" altLang="en-US" b="1" dirty="0">
              <a:latin typeface="Times New Roman" panose="02020603050405020304" pitchFamily="18" charset="0"/>
            </a:endParaRPr>
          </a:p>
          <a:p>
            <a:pPr>
              <a:buFont typeface="Wingdings 2" panose="05020102010507070707" pitchFamily="18" charset="2"/>
            </a:pPr>
            <a:r>
              <a:rPr lang="zh-CN" altLang="en-US" b="1" dirty="0">
                <a:latin typeface="Times New Roman" panose="02020603050405020304" pitchFamily="18" charset="0"/>
              </a:rPr>
              <a:t>       二、主要步骤</a:t>
            </a:r>
            <a:endParaRPr lang="zh-CN" altLang="en-US"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1</a:t>
            </a:r>
            <a:r>
              <a:rPr lang="zh-CN" altLang="en-US" b="1" dirty="0">
                <a:latin typeface="Times New Roman" panose="02020603050405020304" pitchFamily="18" charset="0"/>
              </a:rPr>
              <a:t>、上课认真听讲，不迟到不早退，不玩手机，按时完成课内外作业。</a:t>
            </a:r>
            <a:endParaRPr lang="zh-CN" altLang="en-US"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2</a:t>
            </a:r>
            <a:r>
              <a:rPr lang="zh-CN" altLang="en-US" b="1" dirty="0">
                <a:latin typeface="Times New Roman" panose="02020603050405020304" pitchFamily="18" charset="0"/>
              </a:rPr>
              <a:t>、报一个英语培训班。</a:t>
            </a:r>
            <a:endParaRPr lang="en-US" altLang="zh-CN"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3</a:t>
            </a:r>
            <a:r>
              <a:rPr lang="zh-CN" altLang="en-US" b="1" dirty="0">
                <a:latin typeface="Times New Roman" panose="02020603050405020304" pitchFamily="18" charset="0"/>
              </a:rPr>
              <a:t>、课外坚持收听电台的“英语广播讲座”，复习巩固在课堂所学的知识、技能。</a:t>
            </a:r>
            <a:endParaRPr lang="zh-CN" altLang="en-US"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4</a:t>
            </a:r>
            <a:r>
              <a:rPr lang="zh-CN" altLang="en-US" b="1" dirty="0">
                <a:latin typeface="Times New Roman" panose="02020603050405020304" pitchFamily="18" charset="0"/>
              </a:rPr>
              <a:t>、坚持阅读</a:t>
            </a:r>
            <a:r>
              <a:rPr lang="en-US" altLang="zh-CN" b="1" dirty="0">
                <a:latin typeface="Times New Roman" panose="02020603050405020304" pitchFamily="18" charset="0"/>
              </a:rPr>
              <a:t>((CHINADAILY》</a:t>
            </a:r>
            <a:r>
              <a:rPr lang="zh-CN" altLang="en-US" b="1" dirty="0">
                <a:latin typeface="Times New Roman" panose="02020603050405020304" pitchFamily="18" charset="0"/>
              </a:rPr>
              <a:t>，练习阅读和笔译能力。</a:t>
            </a:r>
            <a:endParaRPr lang="zh-CN" altLang="en-US"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5</a:t>
            </a:r>
            <a:r>
              <a:rPr lang="zh-CN" altLang="en-US" b="1" dirty="0">
                <a:latin typeface="Times New Roman" panose="02020603050405020304" pitchFamily="18" charset="0"/>
              </a:rPr>
              <a:t>、坚持锻炼身体，保证学习效率。</a:t>
            </a:r>
            <a:endParaRPr lang="en-US" altLang="zh-CN"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6</a:t>
            </a:r>
            <a:r>
              <a:rPr lang="zh-CN" altLang="en-US" b="1" dirty="0">
                <a:latin typeface="Times New Roman" panose="02020603050405020304" pitchFamily="18" charset="0"/>
              </a:rPr>
              <a:t>、早睡早起，保持良好的学习心态。</a:t>
            </a:r>
            <a:endParaRPr lang="zh-CN" altLang="en-US" b="1" dirty="0">
              <a:latin typeface="Times New Roman" panose="02020603050405020304" pitchFamily="18" charset="0"/>
            </a:endParaRPr>
          </a:p>
          <a:p>
            <a:pPr algn="r">
              <a:buFont typeface="Wingdings 2" panose="05020102010507070707" pitchFamily="18" charset="2"/>
            </a:pPr>
            <a:r>
              <a:rPr lang="zh-CN" altLang="en-US" b="1" dirty="0">
                <a:latin typeface="Times New Roman" panose="02020603050405020304" pitchFamily="18" charset="0"/>
              </a:rPr>
              <a:t>                                                                                                                                                                                                   </a:t>
            </a:r>
            <a:r>
              <a:rPr lang="en-US" altLang="zh-CN" b="1" dirty="0">
                <a:latin typeface="Times New Roman" panose="02020603050405020304" pitchFamily="18" charset="0"/>
              </a:rPr>
              <a:t>×××</a:t>
            </a:r>
            <a:endParaRPr lang="en-US" altLang="zh-CN" b="1" dirty="0">
              <a:latin typeface="Times New Roman" panose="02020603050405020304" pitchFamily="18" charset="0"/>
            </a:endParaRPr>
          </a:p>
          <a:p>
            <a:pPr algn="r">
              <a:buFont typeface="Wingdings 2" panose="05020102010507070707" pitchFamily="18" charset="2"/>
            </a:pPr>
            <a:r>
              <a:rPr lang="en-US" altLang="zh-CN" b="1" dirty="0">
                <a:latin typeface="Times New Roman" panose="02020603050405020304" pitchFamily="18" charset="0"/>
                <a:sym typeface="华文楷体" panose="02010600040101010101" pitchFamily="2" charset="-122"/>
              </a:rPr>
              <a:t>                                                                                                                                                                                         2019</a:t>
            </a:r>
            <a:r>
              <a:rPr lang="zh-CN" altLang="en-US" b="1" dirty="0">
                <a:latin typeface="Times New Roman" panose="02020603050405020304" pitchFamily="18" charset="0"/>
                <a:sym typeface="华文楷体" panose="02010600040101010101" pitchFamily="2" charset="-122"/>
              </a:rPr>
              <a:t>年</a:t>
            </a:r>
            <a:r>
              <a:rPr lang="en-US" altLang="zh-CN" b="1" dirty="0">
                <a:latin typeface="Times New Roman" panose="02020603050405020304" pitchFamily="18" charset="0"/>
                <a:sym typeface="华文楷体" panose="02010600040101010101" pitchFamily="2" charset="-122"/>
              </a:rPr>
              <a:t>6</a:t>
            </a:r>
            <a:r>
              <a:rPr lang="zh-CN" altLang="en-US" b="1" dirty="0">
                <a:latin typeface="Times New Roman" panose="02020603050405020304" pitchFamily="18" charset="0"/>
                <a:sym typeface="华文楷体" panose="02010600040101010101" pitchFamily="2" charset="-122"/>
              </a:rPr>
              <a:t>月</a:t>
            </a:r>
            <a:r>
              <a:rPr lang="en-US" altLang="zh-CN" b="1" dirty="0">
                <a:latin typeface="Times New Roman" panose="02020603050405020304" pitchFamily="18" charset="0"/>
                <a:sym typeface="华文楷体" panose="02010600040101010101" pitchFamily="2" charset="-122"/>
              </a:rPr>
              <a:t>20</a:t>
            </a:r>
            <a:r>
              <a:rPr lang="zh-CN" altLang="en-US" b="1" dirty="0">
                <a:latin typeface="Times New Roman" panose="02020603050405020304" pitchFamily="18" charset="0"/>
                <a:sym typeface="华文楷体" panose="02010600040101010101" pitchFamily="2" charset="-122"/>
              </a:rPr>
              <a:t>日</a:t>
            </a:r>
            <a:endParaRPr lang="zh-CN" altLang="en-US" b="1" dirty="0">
              <a:latin typeface="Times New Roman" panose="02020603050405020304" pitchFamily="18" charset="0"/>
            </a:endParaRPr>
          </a:p>
          <a:p>
            <a:pPr>
              <a:buFont typeface="Wingdings 2" panose="05020102010507070707" pitchFamily="18" charset="2"/>
            </a:pPr>
            <a:endParaRPr lang="en-US" altLang="zh-CN"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a:t>
            </a:r>
            <a:endParaRPr lang="zh-CN" altLang="en-US" b="1" dirty="0">
              <a:latin typeface="Times New Roman" panose="02020603050405020304" pitchFamily="18" charset="0"/>
            </a:endParaRPr>
          </a:p>
        </p:txBody>
      </p:sp>
      <p:sp>
        <p:nvSpPr>
          <p:cNvPr id="229379" name="矩形 4"/>
          <p:cNvSpPr/>
          <p:nvPr/>
        </p:nvSpPr>
        <p:spPr>
          <a:xfrm>
            <a:off x="3571875" y="214313"/>
            <a:ext cx="2976563" cy="369887"/>
          </a:xfrm>
          <a:prstGeom prst="rect">
            <a:avLst/>
          </a:prstGeom>
          <a:noFill/>
          <a:ln w="9525">
            <a:noFill/>
          </a:ln>
        </p:spPr>
        <p:txBody>
          <a:bodyPr wrap="none">
            <a:spAutoFit/>
          </a:bodyPr>
          <a:p>
            <a:r>
              <a:rPr lang="en-US" altLang="zh-CN" b="1" dirty="0">
                <a:latin typeface="黑体" panose="02010609060101010101" pitchFamily="49" charset="-122"/>
                <a:ea typeface="黑体" panose="02010609060101010101" pitchFamily="49" charset="-122"/>
              </a:rPr>
              <a:t>2019</a:t>
            </a:r>
            <a:r>
              <a:rPr lang="zh-CN" altLang="en-US" b="1" dirty="0">
                <a:latin typeface="黑体" panose="02010609060101010101" pitchFamily="49" charset="-122"/>
                <a:ea typeface="黑体" panose="02010609060101010101" pitchFamily="49" charset="-122"/>
              </a:rPr>
              <a:t>年下半年英语考级计划</a:t>
            </a:r>
            <a:endParaRPr lang="zh-CN" altLang="en-US" dirty="0">
              <a:latin typeface="Arial" panose="020B0604020202020204" pitchFamily="34" charset="0"/>
            </a:endParaRPr>
          </a:p>
        </p:txBody>
      </p:sp>
      <p:sp>
        <p:nvSpPr>
          <p:cNvPr id="229380" name="TextBox 5"/>
          <p:cNvSpPr txBox="1"/>
          <p:nvPr/>
        </p:nvSpPr>
        <p:spPr>
          <a:xfrm>
            <a:off x="1428750" y="214313"/>
            <a:ext cx="1357313" cy="369887"/>
          </a:xfrm>
          <a:prstGeom prst="rect">
            <a:avLst/>
          </a:prstGeom>
          <a:noFill/>
          <a:ln w="9525">
            <a:noFill/>
          </a:ln>
        </p:spPr>
        <p:txBody>
          <a:bodyPr>
            <a:spAutoFit/>
          </a:bodyPr>
          <a:p>
            <a:r>
              <a:rPr lang="zh-CN" altLang="en-US" dirty="0">
                <a:latin typeface="Arial" panose="020B0604020202020204" pitchFamily="34" charset="0"/>
              </a:rPr>
              <a:t>病文修改</a:t>
            </a:r>
            <a:endParaRPr lang="zh-CN" altLang="en-US" dirty="0">
              <a:latin typeface="Arial" panose="020B0604020202020204" pitchFamily="34" charset="0"/>
            </a:endParaRPr>
          </a:p>
        </p:txBody>
      </p:sp>
    </p:spTree>
  </p:cSld>
  <p:clrMapOvr>
    <a:masterClrMapping/>
  </p:clrMapOvr>
  <p:transition advTm="10000"/>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2" name="矩形 1"/>
          <p:cNvSpPr/>
          <p:nvPr/>
        </p:nvSpPr>
        <p:spPr>
          <a:xfrm>
            <a:off x="1285875" y="142875"/>
            <a:ext cx="7715250" cy="5929313"/>
          </a:xfrm>
          <a:prstGeom prst="rect">
            <a:avLst/>
          </a:prstGeom>
          <a:noFill/>
          <a:ln w="9525">
            <a:noFill/>
          </a:ln>
        </p:spPr>
        <p:txBody>
          <a:bodyPr>
            <a:spAutoFit/>
          </a:bodyPr>
          <a:p>
            <a:pPr>
              <a:buFont typeface="Wingdings 2" panose="05020102010507070707" pitchFamily="18" charset="2"/>
            </a:pPr>
            <a:r>
              <a:rPr lang="zh-CN" altLang="en-US" sz="3200" b="1" dirty="0">
                <a:solidFill>
                  <a:srgbClr val="FF0000"/>
                </a:solidFill>
                <a:latin typeface="Times New Roman" panose="02020603050405020304" pitchFamily="18" charset="0"/>
              </a:rPr>
              <a:t>修改稿：      </a:t>
            </a:r>
            <a:endParaRPr lang="en-US" altLang="zh-CN" sz="3200" b="1" dirty="0">
              <a:solidFill>
                <a:srgbClr val="FF0000"/>
              </a:solidFill>
              <a:latin typeface="Times New Roman" panose="02020603050405020304" pitchFamily="18" charset="0"/>
            </a:endParaRPr>
          </a:p>
          <a:p>
            <a:pPr>
              <a:buFont typeface="Wingdings 2" panose="05020102010507070707" pitchFamily="18" charset="2"/>
            </a:pPr>
            <a:r>
              <a:rPr lang="en-US" altLang="zh-CN" sz="2400" b="1" dirty="0">
                <a:latin typeface="黑体" panose="02010609060101010101" pitchFamily="49" charset="-122"/>
                <a:ea typeface="黑体" panose="02010609060101010101" pitchFamily="49" charset="-122"/>
              </a:rPr>
              <a:t>2019</a:t>
            </a:r>
            <a:r>
              <a:rPr lang="zh-CN" altLang="en-US" sz="2400" b="1" dirty="0">
                <a:latin typeface="黑体" panose="02010609060101010101" pitchFamily="49" charset="-122"/>
                <a:ea typeface="黑体" panose="02010609060101010101" pitchFamily="49" charset="-122"/>
              </a:rPr>
              <a:t>年下半年英语考级计划</a:t>
            </a:r>
            <a:endParaRPr lang="en-US" altLang="zh-CN" b="1" dirty="0">
              <a:latin typeface="Times New Roman" panose="02020603050405020304" pitchFamily="18" charset="0"/>
            </a:endParaRPr>
          </a:p>
          <a:p>
            <a:pPr>
              <a:buFont typeface="Wingdings 2" panose="05020102010507070707" pitchFamily="18" charset="2"/>
            </a:pPr>
            <a:r>
              <a:rPr lang="zh-CN" altLang="en-US" b="1" dirty="0">
                <a:latin typeface="Times New Roman" panose="02020603050405020304" pitchFamily="18" charset="0"/>
              </a:rPr>
              <a:t>        为了提高自己的英语听、说、读、写能力，更好地备战六级考试，拟订</a:t>
            </a:r>
            <a:r>
              <a:rPr lang="en-US" altLang="zh-CN" b="1" dirty="0">
                <a:latin typeface="Times New Roman" panose="02020603050405020304" pitchFamily="18" charset="0"/>
              </a:rPr>
              <a:t>2019</a:t>
            </a:r>
            <a:r>
              <a:rPr lang="zh-CN" altLang="en-US" b="1" dirty="0">
                <a:latin typeface="Times New Roman" panose="02020603050405020304" pitchFamily="18" charset="0"/>
              </a:rPr>
              <a:t>年度下半年英语考级计划如下： </a:t>
            </a:r>
            <a:endParaRPr lang="zh-CN" altLang="en-US" b="1" dirty="0">
              <a:latin typeface="Times New Roman" panose="02020603050405020304" pitchFamily="18" charset="0"/>
            </a:endParaRPr>
          </a:p>
          <a:p>
            <a:pPr>
              <a:buFont typeface="Wingdings 2" panose="05020102010507070707" pitchFamily="18" charset="2"/>
            </a:pPr>
            <a:r>
              <a:rPr lang="zh-CN" altLang="en-US" b="1" dirty="0">
                <a:latin typeface="Times New Roman" panose="02020603050405020304" pitchFamily="18" charset="0"/>
              </a:rPr>
              <a:t>        一、目标</a:t>
            </a:r>
            <a:endParaRPr lang="zh-CN" altLang="en-US" b="1" dirty="0">
              <a:latin typeface="Times New Roman" panose="02020603050405020304" pitchFamily="18" charset="0"/>
            </a:endParaRPr>
          </a:p>
          <a:p>
            <a:pPr>
              <a:buFont typeface="Wingdings 2" panose="05020102010507070707" pitchFamily="18" charset="2"/>
            </a:pPr>
            <a:r>
              <a:rPr lang="zh-CN" altLang="en-US" b="1" dirty="0">
                <a:latin typeface="Times New Roman" panose="02020603050405020304" pitchFamily="18" charset="0"/>
              </a:rPr>
              <a:t>       掌握</a:t>
            </a:r>
            <a:r>
              <a:rPr lang="en-US" altLang="zh-CN" b="1" dirty="0">
                <a:latin typeface="Times New Roman" panose="02020603050405020304" pitchFamily="18" charset="0"/>
              </a:rPr>
              <a:t>CET</a:t>
            </a:r>
            <a:r>
              <a:rPr lang="zh-CN" altLang="en-US" b="1" dirty="0">
                <a:latin typeface="Times New Roman" panose="02020603050405020304" pitchFamily="18" charset="0"/>
              </a:rPr>
              <a:t>一</a:t>
            </a:r>
            <a:r>
              <a:rPr lang="en-US" altLang="zh-CN" b="1" dirty="0">
                <a:latin typeface="Times New Roman" panose="02020603050405020304" pitchFamily="18" charset="0"/>
              </a:rPr>
              <a:t>6</a:t>
            </a:r>
            <a:r>
              <a:rPr lang="zh-CN" altLang="en-US" b="1" dirty="0">
                <a:latin typeface="Times New Roman" panose="02020603050405020304" pitchFamily="18" charset="0"/>
              </a:rPr>
              <a:t>考试大纲要求掌握的</a:t>
            </a:r>
            <a:r>
              <a:rPr lang="en-US" altLang="zh-CN" b="1" dirty="0">
                <a:latin typeface="Times New Roman" panose="02020603050405020304" pitchFamily="18" charset="0"/>
              </a:rPr>
              <a:t>6400</a:t>
            </a:r>
            <a:r>
              <a:rPr lang="zh-CN" altLang="en-US" b="1" dirty="0">
                <a:latin typeface="Times New Roman" panose="02020603050405020304" pitchFamily="18" charset="0"/>
              </a:rPr>
              <a:t>个单词，能听懂英语对话及短文，得分率在</a:t>
            </a:r>
            <a:r>
              <a:rPr lang="en-US" altLang="zh-CN" b="1" dirty="0">
                <a:latin typeface="Times New Roman" panose="02020603050405020304" pitchFamily="18" charset="0"/>
              </a:rPr>
              <a:t>90</a:t>
            </a:r>
            <a:r>
              <a:rPr lang="zh-CN" altLang="en-US" b="1" dirty="0">
                <a:latin typeface="Times New Roman" panose="02020603050405020304" pitchFamily="18" charset="0"/>
              </a:rPr>
              <a:t>％以上。</a:t>
            </a:r>
            <a:endParaRPr lang="zh-CN" altLang="en-US" b="1" dirty="0">
              <a:latin typeface="Times New Roman" panose="02020603050405020304" pitchFamily="18" charset="0"/>
            </a:endParaRPr>
          </a:p>
          <a:p>
            <a:pPr>
              <a:buFont typeface="Wingdings 2" panose="05020102010507070707" pitchFamily="18" charset="2"/>
            </a:pPr>
            <a:r>
              <a:rPr lang="zh-CN" altLang="en-US" b="1" dirty="0">
                <a:latin typeface="Times New Roman" panose="02020603050405020304" pitchFamily="18" charset="0"/>
              </a:rPr>
              <a:t>       二、措施及步骤</a:t>
            </a:r>
            <a:endParaRPr lang="zh-CN" altLang="en-US"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1</a:t>
            </a:r>
            <a:r>
              <a:rPr lang="zh-CN" altLang="en-US" b="1" dirty="0">
                <a:latin typeface="Times New Roman" panose="02020603050405020304" pitchFamily="18" charset="0"/>
              </a:rPr>
              <a:t>、报名参加新东方暑期英语学习班的学习，不迟到、不早退，上课认真听讲， 按时完成课内外作业，练好听、读、说，写的基本功。</a:t>
            </a:r>
            <a:endParaRPr lang="zh-CN" altLang="en-US"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2</a:t>
            </a:r>
            <a:r>
              <a:rPr lang="zh-CN" altLang="en-US" b="1" dirty="0">
                <a:latin typeface="Times New Roman" panose="02020603050405020304" pitchFamily="18" charset="0"/>
              </a:rPr>
              <a:t>、课外坚持收听电台的“英语广播讲座”，对“每日英语”和“英语听力”，坚持每天各听两遍，认真完成规定的作业，借以复习巩固在课堂所学的知识、技能。</a:t>
            </a:r>
            <a:endParaRPr lang="zh-CN" altLang="en-US"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3</a:t>
            </a:r>
            <a:r>
              <a:rPr lang="zh-CN" altLang="en-US" b="1" dirty="0">
                <a:latin typeface="Times New Roman" panose="02020603050405020304" pitchFamily="18" charset="0"/>
              </a:rPr>
              <a:t>、坚持阅读</a:t>
            </a:r>
            <a:r>
              <a:rPr lang="en-US" altLang="zh-CN" b="1" dirty="0">
                <a:latin typeface="Times New Roman" panose="02020603050405020304" pitchFamily="18" charset="0"/>
              </a:rPr>
              <a:t>((CHINADAILY》</a:t>
            </a:r>
            <a:r>
              <a:rPr lang="zh-CN" altLang="en-US" b="1" dirty="0">
                <a:latin typeface="Times New Roman" panose="02020603050405020304" pitchFamily="18" charset="0"/>
              </a:rPr>
              <a:t>，练习阅读和笔译能力。每月翻译该报上的一篇短文，并请英语学习班的老师或同学指导。</a:t>
            </a:r>
            <a:endParaRPr lang="zh-CN" altLang="en-US" b="1" dirty="0">
              <a:latin typeface="Times New Roman" panose="02020603050405020304" pitchFamily="18" charset="0"/>
            </a:endParaRPr>
          </a:p>
          <a:p>
            <a:pPr>
              <a:buFont typeface="Wingdings 2" panose="05020102010507070707" pitchFamily="18" charset="2"/>
            </a:pPr>
            <a:r>
              <a:rPr lang="en-US" altLang="zh-CN" b="1" dirty="0">
                <a:latin typeface="Times New Roman" panose="02020603050405020304" pitchFamily="18" charset="0"/>
              </a:rPr>
              <a:t>        4</a:t>
            </a:r>
            <a:r>
              <a:rPr lang="zh-CN" altLang="en-US" b="1" dirty="0">
                <a:latin typeface="Times New Roman" panose="02020603050405020304" pitchFamily="18" charset="0"/>
              </a:rPr>
              <a:t>、每两个星期检查一次计划的执行情况，并视学习效果调整学习方法。</a:t>
            </a:r>
            <a:endParaRPr lang="zh-CN" altLang="en-US" b="1" dirty="0">
              <a:latin typeface="Times New Roman" panose="02020603050405020304" pitchFamily="18" charset="0"/>
            </a:endParaRPr>
          </a:p>
          <a:p>
            <a:pPr algn="r">
              <a:buFont typeface="Wingdings 2" panose="05020102010507070707" pitchFamily="18" charset="2"/>
            </a:pPr>
            <a:r>
              <a:rPr lang="zh-CN" altLang="en-US" b="1" dirty="0">
                <a:latin typeface="Times New Roman" panose="02020603050405020304" pitchFamily="18" charset="0"/>
              </a:rPr>
              <a:t>                                                                                                                                                                                                                     </a:t>
            </a:r>
            <a:r>
              <a:rPr lang="en-US" altLang="zh-CN" b="1" dirty="0">
                <a:latin typeface="Times New Roman" panose="02020603050405020304" pitchFamily="18" charset="0"/>
              </a:rPr>
              <a:t>×××</a:t>
            </a:r>
            <a:endParaRPr lang="en-US" altLang="zh-CN" b="1" dirty="0">
              <a:latin typeface="Times New Roman" panose="02020603050405020304" pitchFamily="18" charset="0"/>
            </a:endParaRPr>
          </a:p>
          <a:p>
            <a:pPr algn="r">
              <a:buFont typeface="Wingdings 2" panose="05020102010507070707" pitchFamily="18" charset="2"/>
            </a:pPr>
            <a:r>
              <a:rPr lang="en-US" altLang="zh-CN" b="1" dirty="0">
                <a:latin typeface="Times New Roman" panose="02020603050405020304" pitchFamily="18" charset="0"/>
              </a:rPr>
              <a:t>                                                                                                                                                                                      2019</a:t>
            </a:r>
            <a:r>
              <a:rPr lang="zh-CN" altLang="en-US" b="1" dirty="0">
                <a:latin typeface="Times New Roman" panose="02020603050405020304" pitchFamily="18" charset="0"/>
              </a:rPr>
              <a:t>年</a:t>
            </a:r>
            <a:r>
              <a:rPr lang="en-US" altLang="zh-CN" b="1" dirty="0">
                <a:latin typeface="Times New Roman" panose="02020603050405020304" pitchFamily="18" charset="0"/>
              </a:rPr>
              <a:t>6</a:t>
            </a:r>
            <a:r>
              <a:rPr lang="zh-CN" altLang="en-US" b="1" dirty="0">
                <a:latin typeface="Times New Roman" panose="02020603050405020304" pitchFamily="18" charset="0"/>
              </a:rPr>
              <a:t>月</a:t>
            </a:r>
            <a:r>
              <a:rPr lang="en-US" altLang="zh-CN" b="1" dirty="0">
                <a:latin typeface="Times New Roman" panose="02020603050405020304" pitchFamily="18" charset="0"/>
              </a:rPr>
              <a:t>20</a:t>
            </a:r>
            <a:r>
              <a:rPr lang="zh-CN" altLang="en-US" b="1" dirty="0">
                <a:latin typeface="Times New Roman" panose="02020603050405020304" pitchFamily="18" charset="0"/>
              </a:rPr>
              <a:t>日</a:t>
            </a:r>
            <a:endParaRPr lang="zh-CN" altLang="en-US" b="1" dirty="0">
              <a:latin typeface="Times New Roman" panose="02020603050405020304" pitchFamily="18" charset="0"/>
            </a:endParaRPr>
          </a:p>
        </p:txBody>
      </p:sp>
    </p:spTree>
  </p:cSld>
  <p:clrMapOvr>
    <a:masterClrMapping/>
  </p:clrMapOvr>
  <p:transition advTm="10000"/>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矩形 1"/>
          <p:cNvSpPr/>
          <p:nvPr/>
        </p:nvSpPr>
        <p:spPr>
          <a:xfrm>
            <a:off x="1357313" y="500063"/>
            <a:ext cx="7643812" cy="5508625"/>
          </a:xfrm>
          <a:prstGeom prst="rect">
            <a:avLst/>
          </a:prstGeom>
          <a:noFill/>
          <a:ln w="9525">
            <a:noFill/>
          </a:ln>
        </p:spPr>
        <p:txBody>
          <a:bodyPr>
            <a:spAutoFit/>
          </a:bodyPr>
          <a:p>
            <a:pPr algn="ctr" eaLnBrk="0" hangingPunct="0"/>
            <a:r>
              <a:rPr lang="zh-CN" altLang="en-US" sz="1600" b="1" dirty="0">
                <a:latin typeface="Arial" panose="020B0604020202020204" pitchFamily="34" charset="0"/>
                <a:sym typeface="华文楷体" panose="02010600040101010101" pitchFamily="2" charset="-122"/>
              </a:rPr>
              <a:t>××县经委今后八个月工作计划</a:t>
            </a:r>
            <a:endParaRPr lang="zh-CN" altLang="en-US" sz="1600" b="1" dirty="0">
              <a:latin typeface="Arial" panose="020B0604020202020204" pitchFamily="34" charset="0"/>
            </a:endParaRPr>
          </a:p>
          <a:p>
            <a:pPr eaLnBrk="0" hangingPunct="0"/>
            <a:r>
              <a:rPr lang="zh-CN" altLang="en-US" sz="1600" b="1" dirty="0">
                <a:latin typeface="Arial" panose="020B0604020202020204" pitchFamily="34" charset="0"/>
                <a:sym typeface="华文楷体" panose="02010600040101010101" pitchFamily="2" charset="-122"/>
              </a:rPr>
              <a:t>　　为了完成县委、县政府下达３．１亿工业总产值 （力争３．５亿）的任务以及各项经济指标，我们计划在今后八个月主要抓好以下几方面工作：</a:t>
            </a:r>
            <a:endParaRPr lang="zh-CN" altLang="en-US" sz="1600" b="1" dirty="0">
              <a:latin typeface="Arial" panose="020B0604020202020204" pitchFamily="34" charset="0"/>
            </a:endParaRPr>
          </a:p>
          <a:p>
            <a:pPr eaLnBrk="0" hangingPunct="0"/>
            <a:r>
              <a:rPr lang="zh-CN" altLang="en-US" sz="1600" b="1" dirty="0">
                <a:latin typeface="Arial" panose="020B0604020202020204" pitchFamily="34" charset="0"/>
                <a:sym typeface="华文楷体" panose="02010600040101010101" pitchFamily="2" charset="-122"/>
              </a:rPr>
              <a:t>      （一）进一步深化企业改革。我们在全面推行厂长（经理）任期目标责任制的基础上，从实际出发，有针对性地分别实行租赁、承包、百元工资税利制和工资总额与企业经济效益包干等经营方式，把权、责、利全面落实到企业及其经营者身上，使企业真正成为相对独立的经济实体，成为自主经营、自负盈亏的社会主义商品生产者和经营者，较好地调动企业厂长职工的积极性，增强企业活力，促进生产发展，并使这一改革能够健康发展，深入持久地坚持下去，采取有效措施加以保证。</a:t>
            </a:r>
            <a:endParaRPr lang="zh-CN" altLang="en-US" sz="1600" b="1" dirty="0">
              <a:latin typeface="Arial" panose="020B0604020202020204" pitchFamily="34" charset="0"/>
            </a:endParaRPr>
          </a:p>
          <a:p>
            <a:pPr eaLnBrk="0" hangingPunct="0"/>
            <a:r>
              <a:rPr lang="zh-CN" altLang="en-US" sz="1600" b="1" dirty="0">
                <a:latin typeface="Arial" panose="020B0604020202020204" pitchFamily="34" charset="0"/>
                <a:sym typeface="华文楷体" panose="02010600040101010101" pitchFamily="2" charset="-122"/>
              </a:rPr>
              <a:t>      （二）加快新项目和技术改造项目的建设速度，确保这些项目预期投产，发挥效益。主要抓好苎麻纺织、印染工程等项目，并实行目标责任制管理，使这些项目预期投产，早日发挥效益。</a:t>
            </a:r>
            <a:endParaRPr lang="zh-CN" altLang="en-US" sz="1600" b="1" dirty="0">
              <a:latin typeface="Arial" panose="020B0604020202020204" pitchFamily="34" charset="0"/>
            </a:endParaRPr>
          </a:p>
          <a:p>
            <a:pPr eaLnBrk="0" hangingPunct="0"/>
            <a:r>
              <a:rPr lang="zh-CN" altLang="en-US" sz="1600" b="1" dirty="0">
                <a:latin typeface="Arial" panose="020B0604020202020204" pitchFamily="34" charset="0"/>
                <a:sym typeface="华文楷体" panose="02010600040101010101" pitchFamily="2" charset="-122"/>
              </a:rPr>
              <a:t>      （三）进一步加强企业管理，提高企业经济效益。我们坚持以改革为动力，促进企业的发展，加强管理，提高企业经济效益，把增产节约、增收节支的工作作为提高企业经济效益的重要工作来抓，要求企业产品总成本、企管费及车间经费都要下降。具体措施：（１）调整企业产品结构，大力增产适销对路产品，实现多产快销。（２）加强企业管理，挖掘企业潜力，调整定额，向管理要效益。</a:t>
            </a:r>
            <a:endParaRPr lang="zh-CN" altLang="en-US" sz="1600" b="1" dirty="0">
              <a:latin typeface="Arial" panose="020B0604020202020204" pitchFamily="34" charset="0"/>
            </a:endParaRPr>
          </a:p>
          <a:p>
            <a:pPr eaLnBrk="0" hangingPunct="0"/>
            <a:r>
              <a:rPr lang="zh-CN" altLang="en-US" sz="1600" b="1" dirty="0">
                <a:latin typeface="Arial" panose="020B0604020202020204" pitchFamily="34" charset="0"/>
                <a:sym typeface="华文楷体" panose="02010600040101010101" pitchFamily="2" charset="-122"/>
              </a:rPr>
              <a:t>      （四）加强企业职工思想教育、技术培训，努力提高企业职工队伍思想、技术素质。为企业上等级和企业现代化管理打基础。（１）全面进行思想、纪律、法律教育和坚持四项基本原则，反对资产阶级自由化的教育，全面提高工人思想觉悟。（２）搞好技术培训和病文与分析职工文化、技术学习，努力提高职工队伍技术素质。</a:t>
            </a:r>
            <a:endParaRPr lang="zh-CN" altLang="en-US" sz="1600" b="1" dirty="0">
              <a:latin typeface="Arial" panose="020B0604020202020204" pitchFamily="34" charset="0"/>
            </a:endParaRPr>
          </a:p>
        </p:txBody>
      </p:sp>
      <p:sp>
        <p:nvSpPr>
          <p:cNvPr id="231427" name="TextBox 2"/>
          <p:cNvSpPr txBox="1"/>
          <p:nvPr/>
        </p:nvSpPr>
        <p:spPr>
          <a:xfrm>
            <a:off x="1571625" y="142875"/>
            <a:ext cx="1357313" cy="369888"/>
          </a:xfrm>
          <a:prstGeom prst="rect">
            <a:avLst/>
          </a:prstGeom>
          <a:noFill/>
          <a:ln w="9525">
            <a:noFill/>
          </a:ln>
        </p:spPr>
        <p:txBody>
          <a:bodyPr>
            <a:spAutoFit/>
          </a:bodyPr>
          <a:p>
            <a:r>
              <a:rPr lang="zh-CN" altLang="en-US" dirty="0">
                <a:latin typeface="Arial" panose="020B0604020202020204" pitchFamily="34" charset="0"/>
              </a:rPr>
              <a:t>病文修改</a:t>
            </a:r>
            <a:endParaRPr lang="zh-CN" altLang="en-US" dirty="0">
              <a:latin typeface="Arial" panose="020B0604020202020204" pitchFamily="34" charset="0"/>
            </a:endParaRPr>
          </a:p>
        </p:txBody>
      </p:sp>
    </p:spTree>
  </p:cSld>
  <p:clrMapOvr>
    <a:masterClrMapping/>
  </p:clrMapOvr>
  <p:transition advTm="10000"/>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286000" y="474663"/>
            <a:ext cx="5286375" cy="5354638"/>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sym typeface="华文楷体" panose="02010600040101010101" pitchFamily="2" charset="-122"/>
              </a:rPr>
              <a:t>这篇计划存在的主要问题：</a:t>
            </a:r>
            <a:endParaRPr kumimoji="0" lang="zh-CN" altLang="en-US" sz="1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sym typeface="华文楷体" panose="02010600040101010101" pitchFamily="2" charset="-122"/>
              </a:rPr>
              <a:t>（</a:t>
            </a:r>
            <a:r>
              <a:rPr kumimoji="0" lang="en-US" altLang="zh-CN"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sym typeface="华文楷体" panose="02010600040101010101" pitchFamily="2" charset="-122"/>
              </a:rPr>
              <a:t>1</a:t>
            </a:r>
            <a:r>
              <a:rPr kumimoji="0" lang="zh-CN" altLang="en-US"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sym typeface="华文楷体" panose="02010600040101010101" pitchFamily="2" charset="-122"/>
              </a:rPr>
              <a:t>）标题：制定时间不准确，标题里只说“今后八个月。</a:t>
            </a:r>
            <a:endParaRPr kumimoji="0" lang="en-US" altLang="zh-CN"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sym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sym typeface="华文楷体" panose="02010600040101010101" pitchFamily="2" charset="-122"/>
              </a:rPr>
              <a:t>（</a:t>
            </a:r>
            <a:r>
              <a:rPr kumimoji="0" lang="en-US" altLang="zh-CN"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sym typeface="华文楷体" panose="02010600040101010101" pitchFamily="2" charset="-122"/>
              </a:rPr>
              <a:t>2</a:t>
            </a:r>
            <a:r>
              <a:rPr kumimoji="0" lang="zh-CN" altLang="en-US"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sym typeface="华文楷体" panose="02010600040101010101" pitchFamily="2" charset="-122"/>
              </a:rPr>
              <a:t>）措施、办法、步骤、指标含混不清。“实行租赁、承包、百元工资税利制和工资总额与企业经济效益包干等经营方式”并“采取有效措施加以保证”，具体采用什么方法加以保证，由谁负责都没说清。“确保这些项目预期投产”没有大体的时间要求，而“加强企业管理，挖掘企业潜力，调整、提高定额”，既缺少具体可行的方法措施，又缺少明确的指标。而对职工进行“思想教育，技术培训”，也是没有列出可采用的形式、步骤以及提高的指标，这样的计划，就失去了制定的意义，指导性就更谈不上了。</a:t>
            </a:r>
            <a:endParaRPr kumimoji="0" lang="zh-CN" altLang="en-US"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sym typeface="华文楷体" panose="02010600040101010101" pitchFamily="2" charset="-122"/>
              </a:rPr>
              <a:t>（</a:t>
            </a:r>
            <a:r>
              <a:rPr kumimoji="0" lang="en-US" altLang="zh-CN"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sym typeface="华文楷体" panose="02010600040101010101" pitchFamily="2" charset="-122"/>
              </a:rPr>
              <a:t>3</a:t>
            </a:r>
            <a:r>
              <a:rPr kumimoji="0" lang="zh-CN" altLang="en-US"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sym typeface="华文楷体" panose="02010600040101010101" pitchFamily="2" charset="-122"/>
              </a:rPr>
              <a:t>）空话套话太多。“把权、责、利全面落实到企业及其经营者身上，使企业真正成为相对独立的经济实体……加以保证”、第三点的“我们坚持以改革为动力……经费都要下降”、以及第四点都是“通用语”，缺乏具体实际的内容。</a:t>
            </a:r>
            <a:endParaRPr kumimoji="0" lang="zh-CN" altLang="en-US" sz="18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endParaRPr>
          </a:p>
        </p:txBody>
      </p:sp>
    </p:spTree>
  </p:cSld>
  <p:clrMapOvr>
    <a:masterClrMapping/>
  </p:clrMapOvr>
  <p:transition advTm="10000"/>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4" name="标题 1"/>
          <p:cNvSpPr>
            <a:spLocks noGrp="1"/>
          </p:cNvSpPr>
          <p:nvPr>
            <p:ph type="title"/>
          </p:nvPr>
        </p:nvSpPr>
        <p:spPr>
          <a:xfrm>
            <a:off x="1785938" y="71438"/>
            <a:ext cx="1214437" cy="571500"/>
          </a:xfrm>
        </p:spPr>
        <p:txBody>
          <a:bodyPr vert="horz" wrap="square" lIns="91440" tIns="45720" rIns="91440" bIns="45720" anchor="ctr" anchorCtr="0"/>
          <a:p>
            <a:r>
              <a:rPr lang="zh-CN" altLang="en-US" sz="1600" dirty="0">
                <a:latin typeface="黑体" panose="02010609060101010101" pitchFamily="49" charset="-122"/>
                <a:ea typeface="黑体" panose="02010609060101010101" pitchFamily="49" charset="-122"/>
              </a:rPr>
              <a:t>病文分析：</a:t>
            </a:r>
            <a:endParaRPr lang="zh-CN" altLang="en-US" sz="1600" dirty="0"/>
          </a:p>
        </p:txBody>
      </p:sp>
      <p:sp>
        <p:nvSpPr>
          <p:cNvPr id="233475" name="内容占位符 2"/>
          <p:cNvSpPr>
            <a:spLocks noGrp="1"/>
          </p:cNvSpPr>
          <p:nvPr>
            <p:ph idx="1"/>
          </p:nvPr>
        </p:nvSpPr>
        <p:spPr>
          <a:xfrm>
            <a:off x="1500188" y="142875"/>
            <a:ext cx="7215187" cy="5857875"/>
          </a:xfrm>
        </p:spPr>
        <p:txBody>
          <a:bodyPr vert="horz" wrap="square" lIns="91440" tIns="45720" rIns="91440" bIns="45720" anchor="t" anchorCtr="0"/>
          <a:p>
            <a:pPr>
              <a:buFont typeface="Wingdings 2" panose="05020102010507070707" pitchFamily="18" charset="2"/>
              <a:buNone/>
            </a:pPr>
            <a:r>
              <a:rPr lang="zh-CN" altLang="en-US" sz="1600" dirty="0">
                <a:latin typeface="黑体" panose="02010609060101010101" pitchFamily="49" charset="-122"/>
                <a:ea typeface="黑体" panose="02010609060101010101" pitchFamily="49" charset="-122"/>
              </a:rPr>
              <a:t>        </a:t>
            </a:r>
            <a:endParaRPr lang="en-US" altLang="zh-CN" sz="1600" dirty="0">
              <a:latin typeface="黑体" panose="02010609060101010101" pitchFamily="49" charset="-122"/>
              <a:ea typeface="黑体" panose="02010609060101010101" pitchFamily="49" charset="-122"/>
            </a:endParaRPr>
          </a:p>
          <a:p>
            <a:pPr>
              <a:buFont typeface="Wingdings 2" panose="05020102010507070707" pitchFamily="18" charset="2"/>
              <a:buNone/>
            </a:pPr>
            <a:r>
              <a:rPr lang="zh-CN" altLang="en-US" sz="1600" dirty="0">
                <a:latin typeface="黑体" panose="02010609060101010101" pitchFamily="49" charset="-122"/>
                <a:ea typeface="黑体" panose="02010609060101010101" pitchFamily="49" charset="-122"/>
              </a:rPr>
              <a:t>                     新海商场下半年促销规划</a:t>
            </a:r>
            <a:br>
              <a:rPr lang="zh-CN" altLang="en-US" sz="1600" dirty="0">
                <a:latin typeface="黑体" panose="02010609060101010101" pitchFamily="49" charset="-122"/>
                <a:ea typeface="黑体" panose="02010609060101010101" pitchFamily="49" charset="-122"/>
              </a:rPr>
            </a:br>
            <a:endParaRPr lang="en-US" altLang="zh-CN" sz="1600" dirty="0">
              <a:latin typeface="黑体" panose="02010609060101010101" pitchFamily="49" charset="-122"/>
              <a:ea typeface="黑体" panose="02010609060101010101" pitchFamily="49" charset="-122"/>
            </a:endParaRPr>
          </a:p>
          <a:p>
            <a:pPr>
              <a:buFont typeface="Wingdings 2" panose="05020102010507070707" pitchFamily="18" charset="2"/>
              <a:buNone/>
            </a:pPr>
            <a:r>
              <a:rPr lang="zh-CN" altLang="en-US" sz="1800" dirty="0">
                <a:latin typeface="黑体" panose="02010609060101010101" pitchFamily="49" charset="-122"/>
                <a:ea typeface="黑体" panose="02010609060101010101" pitchFamily="49" charset="-122"/>
              </a:rPr>
              <a:t>       为繁荣商品市场，促进我市经济发展，特制定本商场今年下半年的促销计划如下：</a:t>
            </a:r>
            <a:br>
              <a:rPr lang="zh-CN" altLang="en-US"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    一、按照市商业局下达的商品销售利润指标，国庆期间开展大规模的让利促销活动。</a:t>
            </a:r>
            <a:br>
              <a:rPr lang="zh-CN" altLang="en-US"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    二、在此次促销期间，各部门要通力合作，凡成绩突出者，商场将予以精神和物质奖励。</a:t>
            </a:r>
            <a:br>
              <a:rPr lang="zh-CN" altLang="en-US"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    三、全体商场工作人员必须认真遵守本商场制定的文明服务公约，使顾客满意率达到</a:t>
            </a:r>
            <a:r>
              <a:rPr lang="en-US" altLang="zh-CN" sz="1800" dirty="0">
                <a:latin typeface="黑体" panose="02010609060101010101" pitchFamily="49" charset="-122"/>
                <a:ea typeface="黑体" panose="02010609060101010101" pitchFamily="49" charset="-122"/>
              </a:rPr>
              <a:t>99</a:t>
            </a:r>
            <a:r>
              <a:rPr lang="zh-CN" altLang="en-US" sz="1800" dirty="0">
                <a:latin typeface="黑体" panose="02010609060101010101" pitchFamily="49" charset="-122"/>
                <a:ea typeface="黑体" panose="02010609060101010101" pitchFamily="49" charset="-122"/>
              </a:rPr>
              <a:t>％以上。</a:t>
            </a:r>
            <a:br>
              <a:rPr lang="zh-CN" altLang="en-US"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    望党、团员起带头作用，全体职工共同努力，确保本计划的完满实现。</a:t>
            </a:r>
            <a:endParaRPr lang="zh-CN" altLang="en-US" sz="1800" dirty="0">
              <a:latin typeface="黑体" panose="02010609060101010101" pitchFamily="49" charset="-122"/>
              <a:ea typeface="黑体" panose="02010609060101010101" pitchFamily="49" charset="-122"/>
            </a:endParaRPr>
          </a:p>
          <a:p>
            <a:pPr>
              <a:buFont typeface="Wingdings 2" panose="05020102010507070707" pitchFamily="18" charset="2"/>
              <a:buNone/>
            </a:pPr>
            <a:r>
              <a:rPr lang="zh-CN" altLang="en-US" sz="1800" dirty="0">
                <a:latin typeface="黑体" panose="02010609060101010101" pitchFamily="49" charset="-122"/>
                <a:ea typeface="黑体" panose="02010609060101010101" pitchFamily="49" charset="-122"/>
              </a:rPr>
              <a:t>                                                                                                            新海商场</a:t>
            </a:r>
            <a:br>
              <a:rPr lang="zh-CN" altLang="en-US"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                                                                                                       </a:t>
            </a:r>
            <a:r>
              <a:rPr lang="en-US" altLang="zh-CN" sz="1800" dirty="0">
                <a:latin typeface="黑体" panose="02010609060101010101" pitchFamily="49" charset="-122"/>
                <a:ea typeface="黑体" panose="02010609060101010101" pitchFamily="49" charset="-122"/>
              </a:rPr>
              <a:t>2019</a:t>
            </a:r>
            <a:r>
              <a:rPr lang="zh-CN" altLang="en-US" sz="1800" dirty="0">
                <a:latin typeface="黑体" panose="02010609060101010101" pitchFamily="49" charset="-122"/>
                <a:ea typeface="黑体" panose="02010609060101010101" pitchFamily="49" charset="-122"/>
              </a:rPr>
              <a:t>年</a:t>
            </a:r>
            <a:r>
              <a:rPr lang="en-US" altLang="zh-CN" sz="1800" dirty="0">
                <a:latin typeface="黑体" panose="02010609060101010101" pitchFamily="49" charset="-122"/>
                <a:ea typeface="黑体" panose="02010609060101010101" pitchFamily="49" charset="-122"/>
              </a:rPr>
              <a:t>7</a:t>
            </a:r>
            <a:r>
              <a:rPr lang="zh-CN" altLang="en-US" sz="1800" dirty="0">
                <a:latin typeface="黑体" panose="02010609060101010101" pitchFamily="49" charset="-122"/>
                <a:ea typeface="黑体" panose="02010609060101010101" pitchFamily="49" charset="-122"/>
              </a:rPr>
              <a:t>月</a:t>
            </a:r>
            <a:r>
              <a:rPr lang="en-US" altLang="zh-CN" sz="1800" dirty="0">
                <a:latin typeface="黑体" panose="02010609060101010101" pitchFamily="49" charset="-122"/>
                <a:ea typeface="黑体" panose="02010609060101010101" pitchFamily="49" charset="-122"/>
              </a:rPr>
              <a:t>3</a:t>
            </a:r>
            <a:r>
              <a:rPr lang="zh-CN" altLang="en-US" sz="1800" dirty="0">
                <a:latin typeface="黑体" panose="02010609060101010101" pitchFamily="49" charset="-122"/>
                <a:ea typeface="黑体" panose="02010609060101010101" pitchFamily="49" charset="-122"/>
              </a:rPr>
              <a:t>日</a:t>
            </a:r>
            <a:br>
              <a:rPr lang="zh-CN" altLang="en-US" sz="1800" dirty="0">
                <a:latin typeface="黑体" panose="02010609060101010101" pitchFamily="49" charset="-122"/>
                <a:ea typeface="黑体" panose="02010609060101010101" pitchFamily="49" charset="-122"/>
              </a:rPr>
            </a:br>
            <a:r>
              <a:rPr lang="en-US" altLang="zh-CN" sz="1800" dirty="0">
                <a:latin typeface="黑体" panose="02010609060101010101" pitchFamily="49" charset="-122"/>
                <a:ea typeface="黑体" panose="02010609060101010101" pitchFamily="49" charset="-122"/>
              </a:rPr>
              <a:t>1</a:t>
            </a:r>
            <a:r>
              <a:rPr lang="zh-CN" altLang="en-US" sz="1800" dirty="0">
                <a:latin typeface="黑体" panose="02010609060101010101" pitchFamily="49" charset="-122"/>
                <a:ea typeface="黑体" panose="02010609060101010101" pitchFamily="49" charset="-122"/>
              </a:rPr>
              <a:t>、计划标题存在什么问题？                </a:t>
            </a:r>
            <a:br>
              <a:rPr lang="zh-CN" altLang="en-US" sz="1800" dirty="0">
                <a:latin typeface="黑体" panose="02010609060101010101" pitchFamily="49" charset="-122"/>
                <a:ea typeface="黑体" panose="02010609060101010101" pitchFamily="49" charset="-122"/>
              </a:rPr>
            </a:br>
            <a:r>
              <a:rPr lang="en-US" altLang="zh-CN" sz="1800" dirty="0">
                <a:latin typeface="黑体" panose="02010609060101010101" pitchFamily="49" charset="-122"/>
                <a:ea typeface="黑体" panose="02010609060101010101" pitchFamily="49" charset="-122"/>
              </a:rPr>
              <a:t>2</a:t>
            </a:r>
            <a:r>
              <a:rPr lang="zh-CN" altLang="en-US" sz="1800" dirty="0">
                <a:latin typeface="黑体" panose="02010609060101010101" pitchFamily="49" charset="-122"/>
                <a:ea typeface="黑体" panose="02010609060101010101" pitchFamily="49" charset="-122"/>
              </a:rPr>
              <a:t>、本计划的前言缺漏了什么？</a:t>
            </a:r>
            <a:br>
              <a:rPr lang="zh-CN" altLang="en-US" sz="1800" dirty="0">
                <a:latin typeface="黑体" panose="02010609060101010101" pitchFamily="49" charset="-122"/>
                <a:ea typeface="黑体" panose="02010609060101010101" pitchFamily="49" charset="-122"/>
              </a:rPr>
            </a:br>
            <a:r>
              <a:rPr lang="en-US" altLang="zh-CN" sz="1800" dirty="0">
                <a:latin typeface="黑体" panose="02010609060101010101" pitchFamily="49" charset="-122"/>
                <a:ea typeface="黑体" panose="02010609060101010101" pitchFamily="49" charset="-122"/>
              </a:rPr>
              <a:t>3</a:t>
            </a:r>
            <a:r>
              <a:rPr lang="zh-CN" altLang="en-US" sz="1800" dirty="0">
                <a:latin typeface="黑体" panose="02010609060101010101" pitchFamily="49" charset="-122"/>
                <a:ea typeface="黑体" panose="02010609060101010101" pitchFamily="49" charset="-122"/>
              </a:rPr>
              <a:t>、按照这个计划能否完满实现下半年的促销工作</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为什么？ </a:t>
            </a:r>
            <a:endParaRPr lang="zh-CN" altLang="en-US" sz="1800" dirty="0"/>
          </a:p>
        </p:txBody>
      </p:sp>
    </p:spTree>
  </p:cSld>
  <p:clrMapOvr>
    <a:masterClrMapping/>
  </p:clrMapOvr>
  <p:transition advTm="10000"/>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607185" y="983615"/>
            <a:ext cx="6814185" cy="4352271"/>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任务实施</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标题：一般用完全式标题</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培训公司</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2023</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年工作计划</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正文：引语可简要回顾此前工作情况，指出不足，将这些内容作为拟订计划的背景与目的。计划事项应明确具体的目标与工作措施。</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结尾可表明完成计划的态度。</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落款注明计划制订者及日期。</a:t>
            </a:r>
            <a:endPar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p:txBody>
      </p:sp>
      <p:pic>
        <p:nvPicPr>
          <p:cNvPr id="23449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20800" y="274638"/>
            <a:ext cx="695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4000" b="1" i="0" u="none" strike="noStrike" kern="1200" cap="none" spc="0" normalizeH="0" baseline="0" noProof="0" dirty="0">
                <a:ln>
                  <a:noFill/>
                </a:ln>
                <a:solidFill>
                  <a:srgbClr val="264854"/>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j-cs"/>
                <a:sym typeface="+mn-ea"/>
              </a:rPr>
              <a:t>课程性质</a:t>
            </a:r>
            <a:endParaRPr kumimoji="1" lang="zh-CN" altLang="en-US" sz="4000" b="1" i="0" u="none" strike="noStrike" kern="1200" cap="none" spc="0" normalizeH="0" baseline="0" noProof="0" dirty="0">
              <a:ln>
                <a:noFill/>
              </a:ln>
              <a:solidFill>
                <a:srgbClr val="264854"/>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j-cs"/>
              <a:sym typeface="+mn-ea"/>
            </a:endParaRPr>
          </a:p>
        </p:txBody>
      </p:sp>
      <p:sp>
        <p:nvSpPr>
          <p:cNvPr id="43011" name="Rectangle 12"/>
          <p:cNvSpPr>
            <a:spLocks noGrp="1" noRot="1"/>
          </p:cNvSpPr>
          <p:nvPr>
            <p:ph idx="1"/>
          </p:nvPr>
        </p:nvSpPr>
        <p:spPr>
          <a:xfrm>
            <a:off x="1547813" y="1700213"/>
            <a:ext cx="4098925" cy="3687762"/>
          </a:xfrm>
        </p:spPr>
        <p:txBody>
          <a:bodyPr vert="horz" wrap="square" lIns="91440" tIns="45720" rIns="91440" bIns="45720" anchor="t" anchorCtr="0"/>
          <a:p>
            <a:pPr eaLnBrk="1" hangingPunct="1"/>
            <a:r>
              <a:rPr lang="zh-CN" altLang="en-US" sz="2800" dirty="0">
                <a:latin typeface="黑体" panose="02010609060101010101" pitchFamily="49" charset="-122"/>
                <a:ea typeface="黑体" panose="02010609060101010101" pitchFamily="49" charset="-122"/>
              </a:rPr>
              <a:t>校</a:t>
            </a:r>
            <a:r>
              <a:rPr lang="zh-CN" altLang="en-US" sz="2800" dirty="0">
                <a:solidFill>
                  <a:srgbClr val="FF0000"/>
                </a:solidFill>
                <a:latin typeface="黑体" panose="02010609060101010101" pitchFamily="49" charset="-122"/>
                <a:ea typeface="黑体" panose="02010609060101010101" pitchFamily="49" charset="-122"/>
              </a:rPr>
              <a:t>通识必修课程</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学分，</a:t>
            </a:r>
            <a:r>
              <a:rPr lang="en-US" altLang="zh-CN" sz="2800" dirty="0">
                <a:latin typeface="黑体" panose="02010609060101010101" pitchFamily="49" charset="-122"/>
                <a:ea typeface="黑体" panose="02010609060101010101" pitchFamily="49" charset="-122"/>
              </a:rPr>
              <a:t>16</a:t>
            </a:r>
            <a:r>
              <a:rPr lang="zh-CN" altLang="en-US" sz="2800" dirty="0">
                <a:latin typeface="黑体" panose="02010609060101010101" pitchFamily="49" charset="-122"/>
                <a:ea typeface="黑体" panose="02010609060101010101" pitchFamily="49" charset="-122"/>
              </a:rPr>
              <a:t>学时。是培养学生具备基本的应用写作理论知识、较强的专业写作能力及文章分析与处理能力的课程，具有实践性强、实用性突出的特点。</a:t>
            </a:r>
            <a:endParaRPr lang="zh-CN" altLang="en-US" sz="2800" dirty="0">
              <a:latin typeface="黑体" panose="02010609060101010101" pitchFamily="49" charset="-122"/>
              <a:ea typeface="黑体" panose="02010609060101010101" pitchFamily="49" charset="-122"/>
            </a:endParaRPr>
          </a:p>
          <a:p>
            <a:pPr eaLnBrk="1" hangingPunct="1">
              <a:buNone/>
            </a:pPr>
            <a:endParaRPr lang="en-US" altLang="zh-CN" dirty="0">
              <a:latin typeface="黑体" panose="02010609060101010101" pitchFamily="49" charset="-122"/>
              <a:ea typeface="黑体" panose="02010609060101010101" pitchFamily="49" charset="-122"/>
            </a:endParaRPr>
          </a:p>
          <a:p>
            <a:pPr eaLnBrk="1" hangingPunct="1">
              <a:buNone/>
            </a:pPr>
            <a:endParaRPr lang="en-US" altLang="zh-CN" b="1" dirty="0">
              <a:solidFill>
                <a:srgbClr val="264854"/>
              </a:solidFill>
              <a:latin typeface="黑体" panose="02010609060101010101" pitchFamily="49" charset="-122"/>
              <a:ea typeface="黑体" panose="02010609060101010101" pitchFamily="49" charset="-122"/>
            </a:endParaRPr>
          </a:p>
          <a:p>
            <a:pPr eaLnBrk="1" hangingPunct="1">
              <a:buNone/>
            </a:pPr>
            <a:endParaRPr lang="zh-CN" altLang="en-US" b="1" dirty="0">
              <a:solidFill>
                <a:srgbClr val="264854"/>
              </a:solidFill>
              <a:latin typeface="黑体" panose="02010609060101010101" pitchFamily="49" charset="-122"/>
              <a:ea typeface="黑体" panose="02010609060101010101" pitchFamily="49" charset="-122"/>
            </a:endParaRPr>
          </a:p>
          <a:p>
            <a:pPr eaLnBrk="1" hangingPunct="1">
              <a:buNone/>
            </a:pPr>
            <a:endParaRPr lang="zh-CN" altLang="en-US" b="1" dirty="0">
              <a:solidFill>
                <a:srgbClr val="264854"/>
              </a:solidFill>
              <a:latin typeface="黑体" panose="02010609060101010101" pitchFamily="49" charset="-122"/>
              <a:ea typeface="黑体" panose="02010609060101010101" pitchFamily="49" charset="-122"/>
            </a:endParaRPr>
          </a:p>
        </p:txBody>
      </p:sp>
      <p:sp>
        <p:nvSpPr>
          <p:cNvPr id="5" name="文本框 4"/>
          <p:cNvSpPr txBox="1"/>
          <p:nvPr/>
        </p:nvSpPr>
        <p:spPr>
          <a:xfrm>
            <a:off x="6083300" y="1323975"/>
            <a:ext cx="2030413" cy="4459288"/>
          </a:xfrm>
          <a:prstGeom prst="rect">
            <a:avLst/>
          </a:prstGeom>
          <a:solidFill>
            <a:schemeClr val="accent6">
              <a:lumMod val="20000"/>
              <a:lumOff val="80000"/>
            </a:schemeClr>
          </a:solidFill>
          <a:ln>
            <a:solidFill>
              <a:srgbClr val="0070C0"/>
            </a:solidFill>
          </a:ln>
        </p:spPr>
        <p:txBody>
          <a:bodyPr vert="eaVert">
            <a:spAutoFit/>
          </a:bodyPr>
          <a:lstStyle/>
          <a:p>
            <a:pPr marL="457200" marR="0" indent="-457200" defTabSz="914400">
              <a:buClrTx/>
              <a:buSzTx/>
              <a:buFont typeface="Wingdings" panose="05000000000000000000" charset="0"/>
              <a:buChar char="Ø"/>
              <a:defRPr/>
            </a:pPr>
            <a:r>
              <a:rPr kumimoji="0" lang="zh-CN" altLang="en-US" sz="2400" kern="1200" cap="none" spc="0" normalizeH="0" baseline="0" noProof="1">
                <a:solidFill>
                  <a:srgbClr val="002060"/>
                </a:solidFill>
                <a:latin typeface="楷体" panose="02010609060101010101" pitchFamily="49" charset="-122"/>
                <a:ea typeface="楷体" panose="02010609060101010101" pitchFamily="49" charset="-122"/>
                <a:cs typeface="+mn-cs"/>
                <a:sym typeface="+mn-ea"/>
              </a:rPr>
              <a:t>大学毕业生不一定要能写小说诗歌，但一定要能写工作和生活中实用的文章，而且非写得既通顺又扎实不可。</a:t>
            </a:r>
            <a:endParaRPr kumimoji="0" lang="zh-CN" altLang="en-US" sz="2400" kern="1200" cap="none" spc="0" normalizeH="0" baseline="0" noProof="1">
              <a:solidFill>
                <a:srgbClr val="002060"/>
              </a:solidFill>
              <a:latin typeface="楷体" panose="02010609060101010101" pitchFamily="49" charset="-122"/>
              <a:ea typeface="楷体" panose="02010609060101010101" pitchFamily="49" charset="-122"/>
              <a:cs typeface="+mn-cs"/>
            </a:endParaRPr>
          </a:p>
          <a:p>
            <a:pPr marR="0" algn="r" defTabSz="914400">
              <a:buClrTx/>
              <a:buSzTx/>
              <a:buFontTx/>
              <a:buNone/>
              <a:defRPr/>
            </a:pPr>
            <a:r>
              <a:rPr kumimoji="0" lang="en-US" altLang="zh-CN" sz="2400" kern="1200" cap="none" spc="0" normalizeH="0" baseline="0" noProof="1">
                <a:solidFill>
                  <a:srgbClr val="002060"/>
                </a:solidFill>
                <a:latin typeface="楷体" panose="02010609060101010101" pitchFamily="49" charset="-122"/>
                <a:ea typeface="楷体" panose="02010609060101010101" pitchFamily="49" charset="-122"/>
                <a:cs typeface="+mn-cs"/>
                <a:sym typeface="+mn-ea"/>
              </a:rPr>
              <a:t>——</a:t>
            </a:r>
            <a:r>
              <a:rPr kumimoji="0" lang="zh-CN" altLang="en-US" sz="2400" kern="1200" cap="none" spc="0" normalizeH="0" baseline="0" noProof="1">
                <a:solidFill>
                  <a:srgbClr val="002060"/>
                </a:solidFill>
                <a:latin typeface="楷体" panose="02010609060101010101" pitchFamily="49" charset="-122"/>
                <a:ea typeface="楷体" panose="02010609060101010101" pitchFamily="49" charset="-122"/>
                <a:cs typeface="+mn-cs"/>
                <a:sym typeface="+mn-ea"/>
              </a:rPr>
              <a:t>叶圣陶</a:t>
            </a:r>
            <a:endParaRPr kumimoji="0" lang="zh-CN" altLang="en-US" sz="2400" kern="1200" cap="none" spc="0" normalizeH="0" baseline="0" noProof="1">
              <a:solidFill>
                <a:srgbClr val="002060"/>
              </a:solidFill>
              <a:latin typeface="楷体" panose="02010609060101010101" pitchFamily="49" charset="-122"/>
              <a:ea typeface="楷体" panose="02010609060101010101" pitchFamily="49" charset="-122"/>
              <a:cs typeface="+mn-cs"/>
              <a:sym typeface="+mn-ea"/>
            </a:endParaRPr>
          </a:p>
        </p:txBody>
      </p:sp>
      <p:pic>
        <p:nvPicPr>
          <p:cNvPr id="4301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内容占位符 2"/>
          <p:cNvSpPr>
            <a:spLocks noGrp="1"/>
          </p:cNvSpPr>
          <p:nvPr/>
        </p:nvSpPr>
        <p:spPr>
          <a:xfrm>
            <a:off x="1547813" y="549275"/>
            <a:ext cx="4792663" cy="543242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cs typeface="+mn-cs"/>
                <a:sym typeface="+mn-ea"/>
              </a:rPr>
              <a:t>4.</a:t>
            </a:r>
            <a:r>
              <a:rPr kumimoji="0" lang="zh-CN" altLang="en-US" sz="2800" b="1" i="0" u="none" strike="noStrike" kern="120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cs typeface="+mn-cs"/>
                <a:sym typeface="+mn-ea"/>
              </a:rPr>
              <a:t>时效性</a:t>
            </a:r>
            <a:endParaRPr kumimoji="0" lang="zh-CN" altLang="en-US" sz="2800" b="1" i="0" u="none" strike="noStrike" kern="120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cs typeface="+mn-cs"/>
              <a:sym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rgbClr val="080F12"/>
                </a:solidFill>
                <a:effectLst/>
                <a:uLnTx/>
                <a:uFillTx/>
                <a:latin typeface="黑体" panose="02010609060101010101" pitchFamily="49" charset="-122"/>
                <a:ea typeface="黑体" panose="02010609060101010101" pitchFamily="49" charset="-122"/>
                <a:cs typeface="+mn-cs"/>
                <a:sym typeface="+mn-ea"/>
              </a:rPr>
              <a:t>应用文是为了及时处理学习、工作和生活中存在的实际问题而写作的，要求在规定时间内写成和传播。缺乏责任心或经验而不及时准确地行文，或时过境迁再去写作，都会失去其实用价值，于事无补。相对而言，文学作品（报告文学除外）的时效性一般不强。</a:t>
            </a:r>
            <a:endParaRPr kumimoji="0" lang="zh-CN" sz="2800" b="0" i="0" u="none" strike="noStrike" kern="1200" cap="none" spc="0" normalizeH="0" baseline="0" noProof="1">
              <a:ln>
                <a:noFill/>
              </a:ln>
              <a:solidFill>
                <a:srgbClr val="080F12"/>
              </a:solidFill>
              <a:effectLst/>
              <a:uLnTx/>
              <a:uFillTx/>
              <a:latin typeface="黑体" panose="02010609060101010101" pitchFamily="49" charset="-122"/>
              <a:ea typeface="黑体" panose="02010609060101010101" pitchFamily="49" charset="-122"/>
              <a:cs typeface="+mn-cs"/>
              <a:sym typeface="+mn-ea"/>
            </a:endParaRPr>
          </a:p>
        </p:txBody>
      </p:sp>
      <p:pic>
        <p:nvPicPr>
          <p:cNvPr id="61444" name="图片 102"/>
          <p:cNvPicPr/>
          <p:nvPr>
            <p:custDataLst>
              <p:tags r:id="rId2"/>
            </p:custDataLst>
          </p:nvPr>
        </p:nvPicPr>
        <p:blipFill>
          <a:blip r:embed="rId3"/>
          <a:stretch>
            <a:fillRect/>
          </a:stretch>
        </p:blipFill>
        <p:spPr>
          <a:xfrm>
            <a:off x="6300788" y="1943100"/>
            <a:ext cx="2333625" cy="2971800"/>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a:xfrm>
            <a:off x="1547813" y="188913"/>
            <a:ext cx="7275513" cy="5846763"/>
          </a:xfrm>
          <a:solidFill>
            <a:schemeClr val="accent1">
              <a:lumMod val="90000"/>
            </a:schemeClr>
          </a:solidFill>
          <a:ln>
            <a:solidFill>
              <a:srgbClr val="0070C0"/>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a:t>
            </a:r>
            <a:r>
              <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培训公司</a:t>
            </a:r>
            <a:r>
              <a:rPr kumimoji="0" lang="en-US" altLang="zh-CN"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2023</a:t>
            </a:r>
            <a:r>
              <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rPr>
              <a:t>年工作计划</a:t>
            </a:r>
            <a:endParaRPr kumimoji="0" lang="zh-CN" altLang="en-US" sz="2400" b="1" i="0" u="none" strike="noStrike" kern="0" cap="none" spc="0" normalizeH="0" baseline="0" noProof="0" smtClean="0">
              <a:ln>
                <a:noFill/>
              </a:ln>
              <a:solidFill>
                <a:schemeClr val="tx1"/>
              </a:solidFill>
              <a:effectLst/>
              <a:uLnTx/>
              <a:uFillTx/>
              <a:latin typeface="宋体" panose="02010600030101010101" pitchFamily="2" charset="-122"/>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公司自</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20</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22</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年正式开业以来，整体运营不理想，公司基本处于完全无营业收入状态。虽然有市场相对淡季的客观原因，更多的是公司运营的掌握能力存在不足而引起的业绩严重亏损。结合目前公司发展状况和今后趋势，公司特制订</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2023</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年工作计划。</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一、总体目标</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1.</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推行目标管理，实现培训金额收入</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500</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万无。</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2.</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重视人才队伍招聘、培养和建设。</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3.</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开发新产品，提升公司产品市场竞争能力。</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4.</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办公成本降低</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10%</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，推广费用增加营业额的</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15%</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二、工作措施</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1.</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构建和完善公司组织运营体系，明确部门岗位职责，做到责任明确，保障各项工作顺畅运行。</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2.</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建立和完善公司薪酬和绩效考核管理体系，稳固员工队伍。</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    </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endParaRPr kumimoji="0" lang="zh-CN" altLang="en-US" sz="2000" b="1" i="0" u="none" strike="noStrike" kern="0" cap="none" spc="0" normalizeH="0" baseline="0" noProof="0" smtClean="0">
              <a:ln>
                <a:noFill/>
              </a:ln>
              <a:solidFill>
                <a:schemeClr val="tx1"/>
              </a:solidFill>
              <a:effectLst>
                <a:outerShdw blurRad="38100" dist="38100" dir="2700000" algn="tl">
                  <a:srgbClr val="FFFFFF"/>
                </a:outerShdw>
              </a:effectLst>
              <a:uLnTx/>
              <a:uFillTx/>
              <a:latin typeface="+mn-lt"/>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rPr>
              <a:t>                                                      </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endParaRPr>
          </a:p>
        </p:txBody>
      </p:sp>
      <p:pic>
        <p:nvPicPr>
          <p:cNvPr id="23552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a:xfrm>
            <a:off x="1260475" y="404813"/>
            <a:ext cx="7696200" cy="5713413"/>
          </a:xfrm>
          <a:solidFill>
            <a:schemeClr val="accent1">
              <a:lumMod val="90000"/>
            </a:schemeClr>
          </a:solidFill>
          <a:ln>
            <a:solidFill>
              <a:srgbClr val="0070C0"/>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3.</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加强公司企业业务知识和相关考试政策宣导，开拓新销售渠道，提升销售业绩。</a:t>
            </a:r>
            <a:endPar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    4.</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把握培训市场脉搏，增强员工拓展业务能力，开拓新销售渠道，提升销售业绩。</a:t>
            </a:r>
            <a:endPar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5.</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建立产品市场信息搜集渠道，及时反馈和分析市场需求和变化，制定和调整销售策略，以适应市场的要求。</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三、要实现销售目标，应重点做好以下几点工作</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1.</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熟悉培训行业本质，加强公司申报部人员业务知识的培训，提升业务能力。</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（略）</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2.</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服务老客户，开发新客户。</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（略）</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3.</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分解公司既定计划。（略）</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2023</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年证书刚性需求继续加大，市场还在继续扩张，是良好机遇。只有反省自我，实现自我超越，我们才能赢得新发展机遇。</a:t>
            </a:r>
            <a:endPar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××培训公司                                                                                </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2022</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年</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12</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月</a:t>
            </a:r>
            <a:r>
              <a:rPr kumimoji="0" lang="en-US" altLang="zh-CN"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20</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日</a:t>
            </a:r>
            <a:endParaRPr kumimoji="0" lang="zh-CN" altLang="en-US" sz="2000" b="1" i="0" u="none" strike="noStrike" kern="0" cap="none" spc="0" normalizeH="0" baseline="0" noProof="0" smtClean="0">
              <a:ln>
                <a:noFill/>
              </a:ln>
              <a:solidFill>
                <a:schemeClr val="tx1"/>
              </a:solidFill>
              <a:effectLst>
                <a:outerShdw blurRad="38100" dist="38100" dir="2700000" algn="tl">
                  <a:srgbClr val="FFFFFF"/>
                </a:outerShdw>
              </a:effectLst>
              <a:uLnTx/>
              <a:uFillTx/>
              <a:latin typeface="+mn-lt"/>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rPr>
              <a:t>                                                      </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endParaRPr>
          </a:p>
        </p:txBody>
      </p:sp>
      <p:pic>
        <p:nvPicPr>
          <p:cNvPr id="23654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ustDataLst>
      <p:tags r:id="rId2"/>
    </p:custDataLst>
  </p:cSld>
  <p:clrMapOvr>
    <a:masterClrMapping/>
  </p:clrMapOvr>
  <p:transition advTm="10000"/>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7570"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文本框 1"/>
          <p:cNvSpPr txBox="1"/>
          <p:nvPr/>
        </p:nvSpPr>
        <p:spPr>
          <a:xfrm>
            <a:off x="1691631" y="1917062"/>
            <a:ext cx="5027937" cy="2479040"/>
          </a:xfrm>
          <a:prstGeom prst="rect">
            <a:avLst/>
          </a:prstGeom>
          <a:noFill/>
          <a:ln>
            <a:noFill/>
          </a:ln>
        </p:spPr>
        <p:txBody>
          <a:bodyPr>
            <a:spAutoFit/>
          </a:bodyPr>
          <a:lstStyle/>
          <a:p>
            <a:pPr marL="342900" marR="0" indent="-342900" defTabSz="914400" eaLnBrk="0" hangingPunct="0">
              <a:spcBef>
                <a:spcPct val="20000"/>
              </a:spcBef>
              <a:buClrTx/>
              <a:buSzTx/>
              <a:buFont typeface="Wingdings" panose="05000000000000000000" charset="0"/>
              <a:buChar char="ü"/>
              <a:defRPr/>
            </a:pPr>
            <a:r>
              <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sym typeface="+mn-ea"/>
              </a:rPr>
              <a:t>任务目标</a:t>
            </a:r>
            <a:endPar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理解和掌握总结的含义、类型、结构和写法，以及写作注意事项。</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能够撰写工作总结。</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7659" name="Picture 9" descr="C:\Documents and Settings\aurora\My Documents\my profile\the challengec cup for win\素材\省答辩PPT素材\aiimg_com_01.gif"/>
          <p:cNvPicPr>
            <a:picLocks noChangeAspect="1"/>
          </p:cNvPicPr>
          <p:nvPr>
            <p:custDataLst>
              <p:tags r:id="rId2"/>
            </p:custDataLst>
          </p:nvPr>
        </p:nvPicPr>
        <p:blipFill>
          <a:blip r:embed="rId3"/>
          <a:stretch>
            <a:fillRect/>
          </a:stretch>
        </p:blipFill>
        <p:spPr>
          <a:xfrm>
            <a:off x="6804025" y="909638"/>
            <a:ext cx="1790700" cy="4903787"/>
          </a:xfrm>
          <a:prstGeom prst="rect">
            <a:avLst/>
          </a:prstGeom>
          <a:noFill/>
          <a:ln w="9525">
            <a:noFill/>
          </a:ln>
        </p:spPr>
      </p:pic>
      <p:sp>
        <p:nvSpPr>
          <p:cNvPr id="237573" name="标题 1"/>
          <p:cNvSpPr>
            <a:spLocks noGrp="1"/>
          </p:cNvSpPr>
          <p:nvPr>
            <p:ph type="title"/>
            <p:custDataLst>
              <p:tags r:id="rId4"/>
            </p:custDataLst>
          </p:nvPr>
        </p:nvSpPr>
        <p:spPr>
          <a:xfrm>
            <a:off x="1619250" y="476250"/>
            <a:ext cx="4886325"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第二节 总结</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20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331595" y="620395"/>
            <a:ext cx="7375525" cy="5334635"/>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××市××大学第十届艺术节于</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2022</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年</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9</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月</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20</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日至</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26</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日举行，历时</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7</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天。本届艺术节在全校师生的共同努力下取得了圆满成功。本届艺术节共设有</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6</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项内容，包括开幕式暨音舞组教师专场演出、童话剧专场演出、学生</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弹、唱、跳、画</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技能综合比赛、师生书画作品展、闭幕式暨学生文艺汇演。这此内容涉及音乐、舞蹈、书法、美术、表演、创编等很多方面。筹备小组成员积极发扬创新精神，注重内容的推陈出新，本届艺术节内容有一半是新创的。</a:t>
            </a:r>
            <a:endPar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根据以上材料，</a:t>
            </a:r>
            <a:r>
              <a:rPr kumimoji="0" lang="zh-CN" altLang="en-US" sz="2800" b="1"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sz="2800" b="1"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大学要撰写一份第九届艺术节的总结，要求内容全面，重点突出，结构合理，符合总结的写作规范</a:t>
            </a:r>
            <a:r>
              <a:rPr kumimoji="0" lang="zh-CN" altLang="en-US" sz="2800" b="1"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p:txBody>
      </p:sp>
      <p:pic>
        <p:nvPicPr>
          <p:cNvPr id="23859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8" name="内容占位符 2"/>
          <p:cNvSpPr>
            <a:spLocks noGrp="1"/>
          </p:cNvSpPr>
          <p:nvPr>
            <p:ph idx="1"/>
          </p:nvPr>
        </p:nvSpPr>
        <p:spPr>
          <a:xfrm>
            <a:off x="1547813" y="692150"/>
            <a:ext cx="7212012" cy="4737100"/>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一、总结的定义</a:t>
            </a:r>
            <a:endParaRPr lang="zh-CN" altLang="en-US" b="1" dirty="0">
              <a:latin typeface="黑体" panose="02010609060101010101" pitchFamily="49" charset="-122"/>
              <a:ea typeface="黑体" panose="02010609060101010101" pitchFamily="49" charset="-122"/>
            </a:endParaRPr>
          </a:p>
          <a:p>
            <a:pPr marL="0" indent="0">
              <a:buFont typeface="Wingdings" panose="05000000000000000000" pitchFamily="2" charset="2"/>
              <a:buChar char="Ø"/>
            </a:pPr>
            <a:r>
              <a:rPr lang="en-US" altLang="zh-CN" sz="2800" dirty="0">
                <a:solidFill>
                  <a:srgbClr val="7030A0"/>
                </a:solidFill>
                <a:latin typeface="黑体" panose="02010609060101010101" pitchFamily="49" charset="-122"/>
                <a:ea typeface="黑体" panose="02010609060101010101" pitchFamily="49" charset="-122"/>
              </a:rPr>
              <a:t> </a:t>
            </a:r>
            <a:r>
              <a:rPr lang="zh-CN" altLang="en-US" sz="2800" dirty="0">
                <a:solidFill>
                  <a:srgbClr val="7030A0"/>
                </a:solidFill>
                <a:latin typeface="黑体" panose="02010609060101010101" pitchFamily="49" charset="-122"/>
                <a:ea typeface="黑体" panose="02010609060101010101" pitchFamily="49" charset="-122"/>
              </a:rPr>
              <a:t>总结是各级党政机关、企事业单位、社会团体和个人在完成一段工作或任务后，对所完成的工作、任务进行回顾与反思，从中发现规律、归纳经验，并形成理论化和系统化的书面材料，用以指导今后工作实践的一种事务文书。</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日常生活中所说的“小结”“体会”“回顾”“做法”“经验”等，均属于总结的范畴。</a:t>
            </a:r>
            <a:endParaRPr lang="zh-CN" altLang="en-US" sz="2800" dirty="0">
              <a:latin typeface="黑体" panose="02010609060101010101" pitchFamily="49" charset="-122"/>
              <a:ea typeface="黑体" panose="02010609060101010101" pitchFamily="49" charset="-122"/>
            </a:endParaRPr>
          </a:p>
        </p:txBody>
      </p:sp>
      <p:pic>
        <p:nvPicPr>
          <p:cNvPr id="23961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2" name="内容占位符 2"/>
          <p:cNvSpPr>
            <a:spLocks noGrp="1"/>
          </p:cNvSpPr>
          <p:nvPr>
            <p:ph idx="1"/>
          </p:nvPr>
        </p:nvSpPr>
        <p:spPr>
          <a:xfrm>
            <a:off x="1476375" y="390525"/>
            <a:ext cx="7212013" cy="5638800"/>
          </a:xfrm>
        </p:spPr>
        <p:txBody>
          <a:bodyPr vert="horz" wrap="square" lIns="91440" tIns="45720" rIns="91440" bIns="45720" anchor="t" anchorCtr="0"/>
          <a:p>
            <a:r>
              <a:rPr lang="zh-CN" altLang="en-US" sz="2800" dirty="0">
                <a:latin typeface="黑体" panose="02010609060101010101" pitchFamily="49" charset="-122"/>
                <a:ea typeface="黑体" panose="02010609060101010101" pitchFamily="49" charset="-122"/>
              </a:rPr>
              <a:t>总结有时需要上报，有时也会下发，亦可作为经验推广，因此可以起到汇报工作、上情下达、交流信息的作用。</a:t>
            </a:r>
            <a:endParaRPr lang="zh-CN" altLang="en-US" sz="2800" dirty="0">
              <a:latin typeface="黑体" panose="02010609060101010101" pitchFamily="49" charset="-122"/>
              <a:ea typeface="黑体" panose="02010609060101010101" pitchFamily="49" charset="-122"/>
            </a:endParaRPr>
          </a:p>
        </p:txBody>
      </p:sp>
      <p:pic>
        <p:nvPicPr>
          <p:cNvPr id="24064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40644" name="Text Box 9"/>
          <p:cNvSpPr txBox="1"/>
          <p:nvPr/>
        </p:nvSpPr>
        <p:spPr>
          <a:xfrm>
            <a:off x="2513013" y="2349500"/>
            <a:ext cx="5149850" cy="336550"/>
          </a:xfrm>
          <a:prstGeom prst="rect">
            <a:avLst/>
          </a:prstGeom>
          <a:noFill/>
          <a:ln w="9525">
            <a:noFill/>
          </a:ln>
        </p:spPr>
        <p:txBody>
          <a:bodyPr>
            <a:spAutoFit/>
          </a:bodyPr>
          <a:p>
            <a:pPr algn="ctr">
              <a:lnSpc>
                <a:spcPct val="50000"/>
              </a:lnSpc>
              <a:spcBef>
                <a:spcPct val="50000"/>
              </a:spcBef>
            </a:pPr>
            <a:r>
              <a:rPr lang="en-US" altLang="zh-CN" sz="3200" b="1" dirty="0">
                <a:solidFill>
                  <a:srgbClr val="FF0066"/>
                </a:solidFill>
                <a:latin typeface="Arial" panose="020B0604020202020204" pitchFamily="34" charset="0"/>
                <a:ea typeface="华文新魏" panose="02010800040101010101" pitchFamily="2" charset="-122"/>
              </a:rPr>
              <a:t>“</a:t>
            </a:r>
            <a:r>
              <a:rPr lang="zh-CN" altLang="en-US" sz="3200" b="1" dirty="0">
                <a:solidFill>
                  <a:srgbClr val="FF0066"/>
                </a:solidFill>
                <a:latin typeface="华文新魏" panose="02010800040101010101" pitchFamily="2" charset="-122"/>
                <a:ea typeface="华文新魏" panose="02010800040101010101" pitchFamily="2" charset="-122"/>
              </a:rPr>
              <a:t>前事不忘，后事之师。</a:t>
            </a:r>
            <a:r>
              <a:rPr lang="zh-CN" altLang="en-US" sz="3200" b="1" dirty="0">
                <a:solidFill>
                  <a:srgbClr val="FF0066"/>
                </a:solidFill>
                <a:latin typeface="Arial" panose="020B0604020202020204" pitchFamily="34" charset="0"/>
                <a:ea typeface="华文新魏" panose="02010800040101010101" pitchFamily="2" charset="-122"/>
              </a:rPr>
              <a:t>”</a:t>
            </a:r>
            <a:r>
              <a:rPr lang="zh-CN" altLang="en-US" sz="3200" b="1" dirty="0">
                <a:solidFill>
                  <a:srgbClr val="FF0066"/>
                </a:solidFill>
                <a:latin typeface="华文新魏" panose="02010800040101010101" pitchFamily="2" charset="-122"/>
                <a:ea typeface="华文新魏" panose="02010800040101010101" pitchFamily="2" charset="-122"/>
              </a:rPr>
              <a:t> </a:t>
            </a:r>
            <a:endParaRPr lang="zh-CN" altLang="en-US" sz="3200" b="1" dirty="0">
              <a:solidFill>
                <a:srgbClr val="FF0066"/>
              </a:solidFill>
              <a:latin typeface="华文新魏" panose="02010800040101010101" pitchFamily="2" charset="-122"/>
              <a:ea typeface="华文新魏" panose="02010800040101010101" pitchFamily="2" charset="-122"/>
            </a:endParaRPr>
          </a:p>
        </p:txBody>
      </p:sp>
      <p:pic>
        <p:nvPicPr>
          <p:cNvPr id="195588" name="Picture 3" descr="it"/>
          <p:cNvPicPr>
            <a:picLocks noChangeAspect="1" noChangeArrowheads="1"/>
          </p:cNvPicPr>
          <p:nvPr/>
        </p:nvPicPr>
        <p:blipFill>
          <a:blip r:embed="rId2"/>
          <a:srcRect/>
          <a:stretch>
            <a:fillRect/>
          </a:stretch>
        </p:blipFill>
        <p:spPr bwMode="auto">
          <a:xfrm>
            <a:off x="6011863" y="3355975"/>
            <a:ext cx="1920875" cy="2028825"/>
          </a:xfrm>
          <a:prstGeom prst="rect">
            <a:avLst/>
          </a:prstGeom>
          <a:solidFill>
            <a:srgbClr val="FFFFFF"/>
          </a:solidFill>
          <a:ln w="9525">
            <a:solidFill>
              <a:srgbClr val="0070C0"/>
            </a:solidFill>
            <a:round/>
          </a:ln>
          <a:effectLst>
            <a:outerShdw dist="35921" dir="2700000" algn="ctr" rotWithShape="0">
              <a:srgbClr val="808080"/>
            </a:outerShdw>
          </a:effectLst>
        </p:spPr>
      </p:pic>
      <p:pic>
        <p:nvPicPr>
          <p:cNvPr id="240646" name="Picture 2"/>
          <p:cNvPicPr>
            <a:picLocks noChangeAspect="1"/>
          </p:cNvPicPr>
          <p:nvPr/>
        </p:nvPicPr>
        <p:blipFill>
          <a:blip r:embed="rId3"/>
          <a:stretch>
            <a:fillRect/>
          </a:stretch>
        </p:blipFill>
        <p:spPr>
          <a:xfrm>
            <a:off x="2771775" y="3424238"/>
            <a:ext cx="1347788" cy="1893887"/>
          </a:xfrm>
          <a:prstGeom prst="rect">
            <a:avLst/>
          </a:prstGeom>
          <a:noFill/>
          <a:ln w="9525">
            <a:noFill/>
          </a:ln>
        </p:spPr>
      </p:pic>
    </p:spTree>
  </p:cSld>
  <p:clrMapOvr>
    <a:masterClrMapping/>
  </p:clrMapOvr>
  <p:transition advTm="10000"/>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内容占位符 2"/>
          <p:cNvSpPr>
            <a:spLocks noGrp="1"/>
          </p:cNvSpPr>
          <p:nvPr>
            <p:ph idx="1"/>
          </p:nvPr>
        </p:nvSpPr>
        <p:spPr>
          <a:xfrm>
            <a:off x="1547813" y="549275"/>
            <a:ext cx="6986587" cy="5226050"/>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二、总结的分类</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从内容角度划分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总结可以分为</a:t>
            </a:r>
            <a:r>
              <a:rPr lang="zh-CN" altLang="en-US" sz="2800" dirty="0">
                <a:solidFill>
                  <a:srgbClr val="FF0000"/>
                </a:solidFill>
                <a:latin typeface="黑体" panose="02010609060101010101" pitchFamily="49" charset="-122"/>
                <a:ea typeface="黑体" panose="02010609060101010101" pitchFamily="49" charset="-122"/>
              </a:rPr>
              <a:t>工作总结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生产总结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学习总结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教学总结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科研总结</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从性质角度划分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总结可以分为</a:t>
            </a:r>
            <a:r>
              <a:rPr lang="zh-CN" altLang="en-US" sz="2800" dirty="0">
                <a:solidFill>
                  <a:srgbClr val="FF0000"/>
                </a:solidFill>
                <a:latin typeface="黑体" panose="02010609060101010101" pitchFamily="49" charset="-122"/>
                <a:ea typeface="黑体" panose="02010609060101010101" pitchFamily="49" charset="-122"/>
              </a:rPr>
              <a:t>综合性总结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专题性总结</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3.</a:t>
            </a:r>
            <a:r>
              <a:rPr lang="zh-CN" altLang="en-US" sz="2800" dirty="0">
                <a:solidFill>
                  <a:srgbClr val="7030A0"/>
                </a:solidFill>
                <a:latin typeface="黑体" panose="02010609060101010101" pitchFamily="49" charset="-122"/>
                <a:ea typeface="黑体" panose="02010609060101010101" pitchFamily="49" charset="-122"/>
              </a:rPr>
              <a:t>从时间角度划分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总结可以分为</a:t>
            </a:r>
            <a:r>
              <a:rPr lang="zh-CN" altLang="en-US" sz="2800" dirty="0">
                <a:solidFill>
                  <a:srgbClr val="FF0000"/>
                </a:solidFill>
                <a:latin typeface="黑体" panose="02010609060101010101" pitchFamily="49" charset="-122"/>
                <a:ea typeface="黑体" panose="02010609060101010101" pitchFamily="49" charset="-122"/>
              </a:rPr>
              <a:t>年度总结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季度总结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月度总结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阶段总结</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p:txBody>
      </p:sp>
      <p:pic>
        <p:nvPicPr>
          <p:cNvPr id="24166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90" name="内容占位符 2"/>
          <p:cNvSpPr>
            <a:spLocks noGrp="1"/>
          </p:cNvSpPr>
          <p:nvPr>
            <p:ph idx="1"/>
          </p:nvPr>
        </p:nvSpPr>
        <p:spPr>
          <a:xfrm>
            <a:off x="1619250" y="908050"/>
            <a:ext cx="6775450" cy="2971800"/>
          </a:xfrm>
        </p:spPr>
        <p:txBody>
          <a:bodyPr vert="horz" wrap="square" lIns="91440" tIns="45720" rIns="91440" bIns="45720" anchor="t" anchorCtr="0"/>
          <a:p>
            <a:pPr marL="0" indent="0">
              <a:buNone/>
            </a:pPr>
            <a:r>
              <a:rPr lang="en-US" altLang="zh-CN" sz="2800" dirty="0">
                <a:solidFill>
                  <a:srgbClr val="7030A0"/>
                </a:solidFill>
                <a:latin typeface="黑体" panose="02010609060101010101" pitchFamily="49" charset="-122"/>
                <a:ea typeface="黑体" panose="02010609060101010101" pitchFamily="49" charset="-122"/>
              </a:rPr>
              <a:t>4.</a:t>
            </a:r>
            <a:r>
              <a:rPr lang="zh-CN" altLang="en-US" sz="2800" dirty="0">
                <a:solidFill>
                  <a:srgbClr val="7030A0"/>
                </a:solidFill>
                <a:latin typeface="黑体" panose="02010609060101010101" pitchFamily="49" charset="-122"/>
                <a:ea typeface="黑体" panose="02010609060101010101" pitchFamily="49" charset="-122"/>
              </a:rPr>
              <a:t>从范围角度划分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总结可以分为</a:t>
            </a:r>
            <a:r>
              <a:rPr lang="zh-CN" altLang="en-US" sz="2800" dirty="0">
                <a:solidFill>
                  <a:srgbClr val="FF0000"/>
                </a:solidFill>
                <a:latin typeface="黑体" panose="02010609060101010101" pitchFamily="49" charset="-122"/>
                <a:ea typeface="黑体" panose="02010609060101010101" pitchFamily="49" charset="-122"/>
              </a:rPr>
              <a:t>全国性总结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地区性总结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单位总结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个人总结</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5.</a:t>
            </a:r>
            <a:r>
              <a:rPr lang="zh-CN" altLang="en-US" sz="2800" dirty="0">
                <a:solidFill>
                  <a:srgbClr val="7030A0"/>
                </a:solidFill>
                <a:latin typeface="黑体" panose="02010609060101010101" pitchFamily="49" charset="-122"/>
                <a:ea typeface="黑体" panose="02010609060101010101" pitchFamily="49" charset="-122"/>
              </a:rPr>
              <a:t>从形式角度划分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总结可以分为</a:t>
            </a:r>
            <a:r>
              <a:rPr lang="zh-CN" altLang="en-US" sz="2800" dirty="0">
                <a:solidFill>
                  <a:srgbClr val="FF0000"/>
                </a:solidFill>
                <a:latin typeface="黑体" panose="02010609060101010101" pitchFamily="49" charset="-122"/>
                <a:ea typeface="黑体" panose="02010609060101010101" pitchFamily="49" charset="-122"/>
              </a:rPr>
              <a:t>条文式总结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表格式总结</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条文表格式总结</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marL="0" indent="0">
              <a:buNone/>
            </a:pPr>
            <a:endParaRPr lang="zh-CN" altLang="zh-CN" sz="2800" dirty="0">
              <a:latin typeface="黑体" panose="02010609060101010101" pitchFamily="49" charset="-122"/>
              <a:ea typeface="黑体" panose="02010609060101010101" pitchFamily="49" charset="-122"/>
            </a:endParaRPr>
          </a:p>
        </p:txBody>
      </p:sp>
      <p:pic>
        <p:nvPicPr>
          <p:cNvPr id="24269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42692" name="图片 1"/>
          <p:cNvPicPr>
            <a:picLocks noChangeAspect="1"/>
          </p:cNvPicPr>
          <p:nvPr/>
        </p:nvPicPr>
        <p:blipFill>
          <a:blip r:embed="rId2"/>
          <a:stretch>
            <a:fillRect/>
          </a:stretch>
        </p:blipFill>
        <p:spPr>
          <a:xfrm>
            <a:off x="3348038" y="4076700"/>
            <a:ext cx="3576637" cy="163512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4" name="内容占位符 2"/>
          <p:cNvSpPr>
            <a:spLocks noGrp="1"/>
          </p:cNvSpPr>
          <p:nvPr>
            <p:ph idx="1"/>
          </p:nvPr>
        </p:nvSpPr>
        <p:spPr>
          <a:xfrm>
            <a:off x="1403350" y="549275"/>
            <a:ext cx="7427913" cy="526097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三、总结的特点</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回顾性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总结是对前一阶段工作实践的系统回顾，它是以原定计划为标准和依据，也是对原定计划完成情况的检验，又是制订下一阶段计划的依据与参考。</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自述性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总结是对本系统、本单位或者个人前一阶段工作的归纳和概括，目的是为了改进、指导下一阶段的工作，其内容都是对自身实践活动的忠实反映。</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24371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8" name="内容占位符 2"/>
          <p:cNvSpPr>
            <a:spLocks noGrp="1"/>
          </p:cNvSpPr>
          <p:nvPr>
            <p:ph idx="1"/>
          </p:nvPr>
        </p:nvSpPr>
        <p:spPr>
          <a:xfrm>
            <a:off x="1476375" y="765175"/>
            <a:ext cx="7427913" cy="2378075"/>
          </a:xfrm>
        </p:spPr>
        <p:txBody>
          <a:bodyPr vert="horz" wrap="square" lIns="91440" tIns="45720" rIns="91440" bIns="45720" anchor="t" anchorCtr="0"/>
          <a:p>
            <a:pPr marL="0" indent="0">
              <a:buNone/>
            </a:pPr>
            <a:r>
              <a:rPr lang="en-US" altLang="zh-CN" sz="2800" dirty="0">
                <a:solidFill>
                  <a:srgbClr val="7030A0"/>
                </a:solidFill>
                <a:latin typeface="黑体" panose="02010609060101010101" pitchFamily="49" charset="-122"/>
                <a:ea typeface="黑体" panose="02010609060101010101" pitchFamily="49" charset="-122"/>
              </a:rPr>
              <a:t>3.</a:t>
            </a:r>
            <a:r>
              <a:rPr lang="zh-CN" altLang="en-US" sz="2800" dirty="0">
                <a:solidFill>
                  <a:srgbClr val="7030A0"/>
                </a:solidFill>
                <a:latin typeface="黑体" panose="02010609060101010101" pitchFamily="49" charset="-122"/>
                <a:ea typeface="黑体" panose="02010609060101010101" pitchFamily="49" charset="-122"/>
              </a:rPr>
              <a:t>理论性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总结是对工作实践的本质概括，它通过多方面的分析研究，找出工作中的成功经验和失败教训，并上升到理论高度，提炼出规律性认识，用以指导未来的实践。</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24473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44740" name="图片 2"/>
          <p:cNvPicPr>
            <a:picLocks noChangeAspect="1"/>
          </p:cNvPicPr>
          <p:nvPr/>
        </p:nvPicPr>
        <p:blipFill>
          <a:blip r:embed="rId2"/>
          <a:stretch>
            <a:fillRect/>
          </a:stretch>
        </p:blipFill>
        <p:spPr>
          <a:xfrm>
            <a:off x="2771775" y="3500438"/>
            <a:ext cx="1427163" cy="2135187"/>
          </a:xfrm>
          <a:prstGeom prst="rect">
            <a:avLst/>
          </a:prstGeom>
          <a:noFill/>
          <a:ln w="9525">
            <a:noFill/>
          </a:ln>
        </p:spPr>
      </p:pic>
      <p:pic>
        <p:nvPicPr>
          <p:cNvPr id="244741" name="图片 1"/>
          <p:cNvPicPr>
            <a:picLocks noChangeAspect="1"/>
          </p:cNvPicPr>
          <p:nvPr/>
        </p:nvPicPr>
        <p:blipFill>
          <a:blip r:embed="rId3"/>
          <a:stretch>
            <a:fillRect/>
          </a:stretch>
        </p:blipFill>
        <p:spPr>
          <a:xfrm>
            <a:off x="4427538" y="3571875"/>
            <a:ext cx="2870200" cy="1844675"/>
          </a:xfrm>
          <a:prstGeom prst="rect">
            <a:avLst/>
          </a:prstGeom>
          <a:noFill/>
          <a:ln w="9525">
            <a:noFill/>
          </a:ln>
        </p:spPr>
      </p:pic>
    </p:spTree>
  </p:cSld>
  <p:clrMapOvr>
    <a:masterClrMapping/>
  </p:clrMapOvr>
  <p:transition advTm="1000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466"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内容占位符 2"/>
          <p:cNvSpPr>
            <a:spLocks noGrp="1"/>
          </p:cNvSpPr>
          <p:nvPr/>
        </p:nvSpPr>
        <p:spPr>
          <a:xfrm>
            <a:off x="1692275" y="620713"/>
            <a:ext cx="4321175" cy="5014913"/>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cs typeface="+mn-cs"/>
                <a:sym typeface="+mn-ea"/>
              </a:rPr>
              <a:t>5.</a:t>
            </a:r>
            <a:r>
              <a:rPr kumimoji="0" lang="zh-CN" altLang="en-US" sz="2800" b="1" i="0" u="none" strike="noStrike" kern="1200" cap="none" spc="0" normalizeH="0" baseline="0" noProof="0" dirty="0">
                <a:ln>
                  <a:noFill/>
                </a:ln>
                <a:solidFill>
                  <a:srgbClr val="7030A0"/>
                </a:solidFill>
                <a:effectLst/>
                <a:uLnTx/>
                <a:uFillTx/>
                <a:latin typeface="楷体" panose="02010609060101010101" pitchFamily="49" charset="-122"/>
                <a:ea typeface="楷体" panose="02010609060101010101" pitchFamily="49" charset="-122"/>
                <a:cs typeface="+mn-cs"/>
                <a:sym typeface="+mn-ea"/>
              </a:rPr>
              <a:t>简明性</a:t>
            </a:r>
            <a:endParaRPr kumimoji="0" lang="zh-CN" altLang="en-US" sz="2800" b="0" i="0" u="none" strike="noStrike" kern="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sym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应用文注重实用，要求用最精练的文字准确地说明事项，表达方式以叙述、说明为主，追求言简意赅、规范得体、平易朴实、明白晓畅的表达效果</a:t>
            </a:r>
            <a:r>
              <a:rPr kumimoji="0" lang="zh-CN" altLang="en-US" sz="2800" b="0" i="0" u="none" strike="noStrike" kern="0" cap="none" spc="0" normalizeH="0" baseline="0" noProof="1">
                <a:ln>
                  <a:noFill/>
                </a:ln>
                <a:solidFill>
                  <a:srgbClr val="080F12"/>
                </a:solidFill>
                <a:effectLst/>
                <a:uLnTx/>
                <a:uFillTx/>
                <a:latin typeface="黑体" panose="02010609060101010101" pitchFamily="49" charset="-122"/>
                <a:ea typeface="黑体" panose="02010609060101010101" pitchFamily="49" charset="-122"/>
                <a:cs typeface="+mn-cs"/>
                <a:sym typeface="+mn-ea"/>
              </a:rPr>
              <a:t>。不能像文学作品那样讲究生动、形象、含蓄和朦胧，或以取悦打动读者为目的。</a:t>
            </a:r>
            <a:endParaRPr kumimoji="0" lang="zh-CN" altLang="en-US" sz="2800" b="0" i="0" u="none" strike="noStrike" kern="0" cap="none" spc="0" normalizeH="0" baseline="0" noProof="1">
              <a:ln>
                <a:noFill/>
              </a:ln>
              <a:solidFill>
                <a:srgbClr val="080F12"/>
              </a:solidFill>
              <a:effectLst/>
              <a:uLnTx/>
              <a:uFillTx/>
              <a:latin typeface="黑体" panose="02010609060101010101" pitchFamily="49" charset="-122"/>
              <a:ea typeface="黑体" panose="02010609060101010101" pitchFamily="49" charset="-122"/>
              <a:cs typeface="+mn-cs"/>
              <a:sym typeface="+mn-ea"/>
            </a:endParaRPr>
          </a:p>
        </p:txBody>
      </p:sp>
      <p:pic>
        <p:nvPicPr>
          <p:cNvPr id="62468" name="图片 101"/>
          <p:cNvPicPr/>
          <p:nvPr>
            <p:custDataLst>
              <p:tags r:id="rId2"/>
            </p:custDataLst>
          </p:nvPr>
        </p:nvPicPr>
        <p:blipFill>
          <a:blip r:embed="rId3"/>
          <a:stretch>
            <a:fillRect/>
          </a:stretch>
        </p:blipFill>
        <p:spPr>
          <a:xfrm>
            <a:off x="6372225" y="1989138"/>
            <a:ext cx="1949450" cy="2774950"/>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2" name="内容占位符 2"/>
          <p:cNvSpPr>
            <a:spLocks noGrp="1"/>
          </p:cNvSpPr>
          <p:nvPr>
            <p:ph idx="1"/>
          </p:nvPr>
        </p:nvSpPr>
        <p:spPr>
          <a:xfrm>
            <a:off x="1403350" y="620713"/>
            <a:ext cx="7404100" cy="4845050"/>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四、总结的写作</a:t>
            </a:r>
            <a:endParaRPr lang="zh-CN" altLang="en-US" b="1" dirty="0">
              <a:latin typeface="黑体" panose="02010609060101010101" pitchFamily="49" charset="-122"/>
              <a:ea typeface="黑体" panose="02010609060101010101" pitchFamily="49" charset="-122"/>
            </a:endParaRPr>
          </a:p>
          <a:p>
            <a:pPr marL="0" indent="0">
              <a:buNone/>
            </a:pPr>
            <a:r>
              <a:rPr lang="zh-CN" altLang="en-US" sz="2800" b="1" dirty="0">
                <a:latin typeface="黑体" panose="02010609060101010101" pitchFamily="49" charset="-122"/>
                <a:ea typeface="黑体" panose="02010609060101010101" pitchFamily="49" charset="-122"/>
              </a:rPr>
              <a:t>（一）总结的行文结构</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b="1" dirty="0">
                <a:solidFill>
                  <a:srgbClr val="7030A0"/>
                </a:solidFill>
                <a:latin typeface="黑体" panose="02010609060101010101" pitchFamily="49" charset="-122"/>
                <a:ea typeface="黑体" panose="02010609060101010101" pitchFamily="49" charset="-122"/>
              </a:rPr>
              <a:t>1.</a:t>
            </a:r>
            <a:r>
              <a:rPr lang="zh-CN" altLang="en-US" sz="2800" b="1" dirty="0">
                <a:solidFill>
                  <a:srgbClr val="7030A0"/>
                </a:solidFill>
                <a:latin typeface="黑体" panose="02010609060101010101" pitchFamily="49" charset="-122"/>
                <a:ea typeface="黑体" panose="02010609060101010101" pitchFamily="49" charset="-122"/>
              </a:rPr>
              <a:t>标题</a:t>
            </a:r>
            <a:endParaRPr lang="zh-CN" altLang="en-US" sz="2800" b="1"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）公文式标题。</a:t>
            </a:r>
            <a:r>
              <a:rPr lang="zh-CN" altLang="zh-CN" sz="2800" dirty="0">
                <a:ea typeface="黑体" panose="02010609060101010101" pitchFamily="49" charset="-122"/>
              </a:rPr>
              <a:t>由“</a:t>
            </a:r>
            <a:r>
              <a:rPr lang="zh-CN" altLang="zh-CN" sz="2800" dirty="0">
                <a:solidFill>
                  <a:srgbClr val="FF0000"/>
                </a:solidFill>
                <a:ea typeface="黑体" panose="02010609060101010101" pitchFamily="49" charset="-122"/>
              </a:rPr>
              <a:t>总结者+时限+内容+文种</a:t>
            </a:r>
            <a:r>
              <a:rPr lang="zh-CN" altLang="zh-CN" sz="2800" dirty="0">
                <a:ea typeface="黑体" panose="02010609060101010101" pitchFamily="49" charset="-122"/>
              </a:rPr>
              <a:t>”构成，如《</a:t>
            </a:r>
            <a:r>
              <a:rPr lang="zh-CN" altLang="zh-CN" sz="2800" dirty="0">
                <a:latin typeface="黑体" panose="02010609060101010101" pitchFamily="49" charset="-122"/>
                <a:ea typeface="黑体" panose="02010609060101010101" pitchFamily="49" charset="-122"/>
              </a:rPr>
              <a:t>ⅹⅹ</a:t>
            </a:r>
            <a:r>
              <a:rPr lang="zh-CN" altLang="zh-CN" sz="2800" dirty="0">
                <a:ea typeface="黑体" panose="02010609060101010101" pitchFamily="49" charset="-122"/>
              </a:rPr>
              <a:t>省供销合作社2020年工作总结》；</a:t>
            </a:r>
            <a:r>
              <a:rPr lang="zh-CN" altLang="en-US" sz="2800" dirty="0">
                <a:latin typeface="黑体" panose="02010609060101010101" pitchFamily="49" charset="-122"/>
                <a:ea typeface="黑体" panose="02010609060101010101" pitchFamily="49" charset="-122"/>
              </a:rPr>
              <a:t>或</a:t>
            </a:r>
            <a:r>
              <a:rPr lang="zh-CN" altLang="zh-CN" sz="2800" dirty="0">
                <a:latin typeface="黑体" panose="02010609060101010101" pitchFamily="49" charset="-122"/>
                <a:ea typeface="黑体" panose="02010609060101010101" pitchFamily="49" charset="-122"/>
              </a:rPr>
              <a:t>由“</a:t>
            </a:r>
            <a:r>
              <a:rPr lang="zh-CN" altLang="zh-CN" sz="2800" dirty="0">
                <a:solidFill>
                  <a:srgbClr val="FF0000"/>
                </a:solidFill>
                <a:latin typeface="黑体" panose="02010609060101010101" pitchFamily="49" charset="-122"/>
                <a:ea typeface="黑体" panose="02010609060101010101" pitchFamily="49" charset="-122"/>
              </a:rPr>
              <a:t>时限+内容+文种</a:t>
            </a:r>
            <a:r>
              <a:rPr lang="zh-CN" altLang="zh-CN" sz="2800" dirty="0">
                <a:latin typeface="黑体" panose="02010609060101010101" pitchFamily="49" charset="-122"/>
                <a:ea typeface="黑体" panose="02010609060101010101" pitchFamily="49" charset="-122"/>
              </a:rPr>
              <a:t>”构成，如《2020年度政务公开工作总结》；或由“</a:t>
            </a:r>
            <a:r>
              <a:rPr lang="zh-CN" altLang="zh-CN" sz="2800" dirty="0">
                <a:solidFill>
                  <a:srgbClr val="FF0000"/>
                </a:solidFill>
                <a:latin typeface="黑体" panose="02010609060101010101" pitchFamily="49" charset="-122"/>
                <a:ea typeface="黑体" panose="02010609060101010101" pitchFamily="49" charset="-122"/>
              </a:rPr>
              <a:t>总结者+内容+文种</a:t>
            </a:r>
            <a:r>
              <a:rPr lang="zh-CN" altLang="zh-CN" sz="2800" dirty="0">
                <a:latin typeface="黑体" panose="02010609060101010101" pitchFamily="49" charset="-122"/>
                <a:ea typeface="黑体" panose="02010609060101010101" pitchFamily="49" charset="-122"/>
              </a:rPr>
              <a:t>”构成，如《ⅹⅹ市征集“十四五”规划意见和建议的情况总结》；或由“</a:t>
            </a:r>
            <a:r>
              <a:rPr lang="zh-CN" altLang="zh-CN" sz="2800" dirty="0">
                <a:solidFill>
                  <a:srgbClr val="FF0000"/>
                </a:solidFill>
                <a:latin typeface="黑体" panose="02010609060101010101" pitchFamily="49" charset="-122"/>
                <a:ea typeface="黑体" panose="02010609060101010101" pitchFamily="49" charset="-122"/>
              </a:rPr>
              <a:t>内容+文种</a:t>
            </a:r>
            <a:r>
              <a:rPr lang="zh-CN" altLang="zh-CN" sz="2800" dirty="0">
                <a:latin typeface="黑体" panose="02010609060101010101" pitchFamily="49" charset="-122"/>
                <a:ea typeface="黑体" panose="02010609060101010101" pitchFamily="49" charset="-122"/>
              </a:rPr>
              <a:t>”构成，如《市场营销工作总结》。</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24576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6" name="内容占位符 2"/>
          <p:cNvSpPr>
            <a:spLocks noGrp="1"/>
          </p:cNvSpPr>
          <p:nvPr>
            <p:ph idx="1"/>
          </p:nvPr>
        </p:nvSpPr>
        <p:spPr>
          <a:xfrm>
            <a:off x="1619250" y="1196975"/>
            <a:ext cx="7040563" cy="3636963"/>
          </a:xfrm>
        </p:spPr>
        <p:txBody>
          <a:bodyPr vert="horz" wrap="square" lIns="91440" tIns="45720" rIns="91440" bIns="45720" anchor="t" anchorCtr="0"/>
          <a:p>
            <a:pPr marL="0" indent="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新闻式标题</a:t>
            </a:r>
            <a:r>
              <a:rPr lang="zh-CN" altLang="en-US" sz="2800" dirty="0">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rPr>
              <a:t>即用一句话或一两个短语概括总结的主题或主要内容，但不出现“总结”字样，如《坚持以民为本，做好民生保障的“加法”》；或者使用正、副两个标题，正标题揭示观点或概括内容，副标题交代总结者、时限、内容和文种，如《蹄疾步稳 精准发力 深化财政“放管服”改革——财政部2019年“放管服”改革工作总结》。</a:t>
            </a:r>
            <a:endParaRPr lang="zh-CN" altLang="zh-CN" sz="2800" dirty="0">
              <a:latin typeface="黑体" panose="02010609060101010101" pitchFamily="49" charset="-122"/>
              <a:ea typeface="黑体" panose="02010609060101010101" pitchFamily="49" charset="-122"/>
            </a:endParaRPr>
          </a:p>
        </p:txBody>
      </p:sp>
      <p:pic>
        <p:nvPicPr>
          <p:cNvPr id="24678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7810"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47458" name="内容占位符 2"/>
          <p:cNvSpPr>
            <a:spLocks noGrp="1"/>
          </p:cNvSpPr>
          <p:nvPr>
            <p:custDataLst>
              <p:tags r:id="rId2"/>
            </p:custDataLst>
          </p:nvPr>
        </p:nvSpPr>
        <p:spPr>
          <a:xfrm>
            <a:off x="1476375" y="260350"/>
            <a:ext cx="7348538" cy="5807075"/>
          </a:xfrm>
          <a:prstGeom prst="rect">
            <a:avLst/>
          </a:prstGeom>
          <a:noFill/>
          <a:ln w="9525">
            <a:noFill/>
          </a:ln>
        </p:spPr>
        <p:txBody>
          <a:body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2</a:t>
            </a:r>
            <a:r>
              <a:rPr kumimoji="0" lang="zh-CN" altLang="en-US"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.正文</a:t>
            </a:r>
            <a:endParaRPr kumimoji="0" lang="zh-CN" altLang="en-US"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（1）</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前言</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。一般是概括介绍基本情况，交代背景、依据、时间、成绩、进程等，给读者一个总体印象；或是提纲挈领地对主要内容进行提示，让读者清楚总结的范围；或是开门见山地提出结论，让读者明白总结的核心。</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（2）</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主体</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。内容主要包括成绩和经验、问题和教训、设想和安排等。</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第一，</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成绩和经验</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。应介绍工作中所取得的成绩，并给予简要评价，主要说明“做了什么”“做得如何”；还应介绍工作中所采取的好的做法，以及取得成绩的主客观因素等，主要说明“如何做的”。</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883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47458" name="内容占位符 2"/>
          <p:cNvSpPr>
            <a:spLocks noGrp="1"/>
          </p:cNvSpPr>
          <p:nvPr>
            <p:custDataLst>
              <p:tags r:id="rId2"/>
            </p:custDataLst>
          </p:nvPr>
        </p:nvSpPr>
        <p:spPr>
          <a:xfrm>
            <a:off x="1250950" y="333375"/>
            <a:ext cx="7629525" cy="5922963"/>
          </a:xfrm>
          <a:prstGeom prst="rect">
            <a:avLst/>
          </a:prstGeom>
          <a:noFill/>
          <a:ln w="9525">
            <a:noFill/>
          </a:ln>
        </p:spPr>
        <p:txBody>
          <a:bodyPr/>
          <a:lstStyle/>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第二，</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问题和教训</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。总结也要本着实事求是的精神写明工作中遇到哪些问题，以及给工作带来哪些影响，指出应吸取哪些教训，并着重分析问题、教训产生的原因，也可结合解决问题的措施来写。</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第三，</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设想和安排</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。一般简要阐述今后的打算和努力方向，提出切实有效的改进措施，提出一些新的奋斗目标，表明决心，展望前景。</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（3）</a:t>
            </a:r>
            <a:r>
              <a:rPr kumimoji="0" lang="zh-CN" altLang="zh-CN" sz="2800" b="0" i="0" u="none" strike="noStrike" kern="120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结尾</a:t>
            </a: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。在主体后另写一段文字，概括全文主要内容；也可不再另写专门的结尾。</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zh-CN"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3.落款</a:t>
            </a:r>
            <a:endParaRPr kumimoji="0" lang="zh-CN" altLang="zh-CN" sz="2800" b="1" i="0" u="none" strike="noStrike" kern="120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在正文右下方写明总结者及成文日期。</a:t>
            </a:r>
            <a:endParaRPr kumimoji="0" lang="zh-CN" altLang="zh-CN"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8" name="内容占位符 2"/>
          <p:cNvSpPr>
            <a:spLocks noGrp="1"/>
          </p:cNvSpPr>
          <p:nvPr>
            <p:ph idx="1"/>
          </p:nvPr>
        </p:nvSpPr>
        <p:spPr>
          <a:xfrm>
            <a:off x="1763713" y="908050"/>
            <a:ext cx="4164012" cy="2232025"/>
          </a:xfrm>
        </p:spPr>
        <p:txBody>
          <a:bodyPr vert="horz" wrap="square" lIns="91440" tIns="45720" rIns="91440" bIns="45720" anchor="t" anchorCtr="0"/>
          <a:p>
            <a:pPr marL="0" indent="0">
              <a:buNone/>
            </a:pPr>
            <a:r>
              <a:rPr lang="zh-CN" altLang="en-US" sz="2800" b="1" dirty="0">
                <a:latin typeface="黑体" panose="02010609060101010101" pitchFamily="49" charset="-122"/>
                <a:ea typeface="黑体" panose="02010609060101010101" pitchFamily="49" charset="-122"/>
              </a:rPr>
              <a:t>（二）总结的写作要求</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实事求是，材料充实</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2.条理清晰，重点突出</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3.叙议得当，语言简洁</a:t>
            </a:r>
            <a:endParaRPr lang="en-US" altLang="zh-CN" sz="2800" dirty="0">
              <a:solidFill>
                <a:srgbClr val="7030A0"/>
              </a:solidFill>
              <a:latin typeface="黑体" panose="02010609060101010101" pitchFamily="49" charset="-122"/>
              <a:ea typeface="黑体" panose="02010609060101010101" pitchFamily="49" charset="-122"/>
            </a:endParaRPr>
          </a:p>
          <a:p>
            <a:pPr marL="0" indent="0">
              <a:buNone/>
            </a:pPr>
            <a:endParaRPr lang="zh-CN" altLang="en-US" sz="2800" dirty="0">
              <a:solidFill>
                <a:srgbClr val="7030A0"/>
              </a:solidFill>
              <a:latin typeface="黑体" panose="02010609060101010101" pitchFamily="49" charset="-122"/>
              <a:ea typeface="黑体" panose="02010609060101010101" pitchFamily="49" charset="-122"/>
            </a:endParaRPr>
          </a:p>
        </p:txBody>
      </p:sp>
      <p:pic>
        <p:nvPicPr>
          <p:cNvPr id="24985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49860" name="图片 1" descr="635-1511251Q606"/>
          <p:cNvPicPr>
            <a:picLocks noChangeAspect="1"/>
          </p:cNvPicPr>
          <p:nvPr/>
        </p:nvPicPr>
        <p:blipFill>
          <a:blip r:embed="rId2"/>
          <a:stretch>
            <a:fillRect/>
          </a:stretch>
        </p:blipFill>
        <p:spPr>
          <a:xfrm>
            <a:off x="5003800" y="3429000"/>
            <a:ext cx="3482975" cy="237807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2" name="矩形 3"/>
          <p:cNvSpPr/>
          <p:nvPr/>
        </p:nvSpPr>
        <p:spPr>
          <a:xfrm>
            <a:off x="1214438" y="428625"/>
            <a:ext cx="7929562" cy="5694363"/>
          </a:xfrm>
          <a:prstGeom prst="rect">
            <a:avLst/>
          </a:prstGeom>
          <a:noFill/>
          <a:ln w="9525">
            <a:noFill/>
          </a:ln>
        </p:spPr>
        <p:txBody>
          <a:bodyPr>
            <a:spAutoFit/>
          </a:bodyPr>
          <a:p>
            <a:pPr>
              <a:lnSpc>
                <a:spcPct val="80000"/>
              </a:lnSpc>
            </a:pPr>
            <a:r>
              <a:rPr lang="en-US" altLang="en-US" sz="1400" b="1" dirty="0">
                <a:latin typeface="楷体" panose="02010609060101010101" pitchFamily="49" charset="-122"/>
                <a:ea typeface="楷体" panose="02010609060101010101" pitchFamily="49" charset="-122"/>
              </a:rPr>
              <a:t>    时光荏苒，岁月如梭，时间如白驹过隙，一转眼</a:t>
            </a:r>
            <a:r>
              <a:rPr lang="en-US" altLang="zh-CN" sz="1400" b="1" dirty="0">
                <a:latin typeface="楷体" panose="02010609060101010101" pitchFamily="49" charset="-122"/>
                <a:ea typeface="楷体" panose="02010609060101010101" pitchFamily="49" charset="-122"/>
              </a:rPr>
              <a:t>2018</a:t>
            </a:r>
            <a:r>
              <a:rPr lang="en-US" altLang="en-US" sz="1400" b="1" dirty="0">
                <a:latin typeface="楷体" panose="02010609060101010101" pitchFamily="49" charset="-122"/>
                <a:ea typeface="楷体" panose="02010609060101010101" pitchFamily="49" charset="-122"/>
              </a:rPr>
              <a:t>年就要过去了，如花似锦的</a:t>
            </a:r>
            <a:r>
              <a:rPr lang="en-US" altLang="zh-CN" sz="1400" b="1" dirty="0">
                <a:latin typeface="楷体" panose="02010609060101010101" pitchFamily="49" charset="-122"/>
                <a:ea typeface="楷体" panose="02010609060101010101" pitchFamily="49" charset="-122"/>
              </a:rPr>
              <a:t>2019</a:t>
            </a:r>
            <a:r>
              <a:rPr lang="en-US" altLang="en-US" sz="1400" b="1" dirty="0">
                <a:latin typeface="楷体" panose="02010609060101010101" pitchFamily="49" charset="-122"/>
                <a:ea typeface="楷体" panose="02010609060101010101" pitchFamily="49" charset="-122"/>
              </a:rPr>
              <a:t>年就要到了。在过   去的一年中，我的英语学习成绩犹如芝麻开花节节高，比去年大幅度提高，老师和家长兴高采烈，笑逐颜开。为了找出经验，在</a:t>
            </a:r>
            <a:r>
              <a:rPr lang="en-US" altLang="zh-CN" sz="1400" b="1" dirty="0">
                <a:latin typeface="楷体" panose="02010609060101010101" pitchFamily="49" charset="-122"/>
                <a:ea typeface="楷体" panose="02010609060101010101" pitchFamily="49" charset="-122"/>
              </a:rPr>
              <a:t>2019</a:t>
            </a:r>
            <a:r>
              <a:rPr lang="en-US" altLang="en-US" sz="1400" b="1" dirty="0">
                <a:latin typeface="楷体" panose="02010609060101010101" pitchFamily="49" charset="-122"/>
                <a:ea typeface="楷体" panose="02010609060101010101" pitchFamily="49" charset="-122"/>
              </a:rPr>
              <a:t>年取得更加光辉的成绩，特对</a:t>
            </a:r>
            <a:r>
              <a:rPr lang="en-US" altLang="zh-CN" sz="1400" b="1" dirty="0">
                <a:latin typeface="楷体" panose="02010609060101010101" pitchFamily="49" charset="-122"/>
                <a:ea typeface="楷体" panose="02010609060101010101" pitchFamily="49" charset="-122"/>
              </a:rPr>
              <a:t>2018</a:t>
            </a:r>
            <a:r>
              <a:rPr lang="en-US" altLang="en-US" sz="1400" b="1" dirty="0">
                <a:latin typeface="楷体" panose="02010609060101010101" pitchFamily="49" charset="-122"/>
                <a:ea typeface="楷体" panose="02010609060101010101" pitchFamily="49" charset="-122"/>
              </a:rPr>
              <a:t>年的英语学习总结如下。</a:t>
            </a:r>
            <a:endParaRPr lang="en-US" altLang="en-US" sz="1400" b="1" dirty="0">
              <a:latin typeface="楷体" panose="02010609060101010101" pitchFamily="49" charset="-122"/>
              <a:ea typeface="楷体" panose="02010609060101010101" pitchFamily="49" charset="-122"/>
            </a:endParaRPr>
          </a:p>
          <a:p>
            <a:pPr>
              <a:lnSpc>
                <a:spcPct val="80000"/>
              </a:lnSpc>
            </a:pPr>
            <a:r>
              <a:rPr lang="en-US" altLang="en-US" sz="1400" b="1" dirty="0">
                <a:latin typeface="楷体" panose="02010609060101010101" pitchFamily="49" charset="-122"/>
                <a:ea typeface="楷体" panose="02010609060101010101" pitchFamily="49" charset="-122"/>
              </a:rPr>
              <a:t>    一、取得的成绩  </a:t>
            </a:r>
            <a:endParaRPr lang="en-US" altLang="en-US" sz="1400" b="1" dirty="0">
              <a:latin typeface="楷体" panose="02010609060101010101" pitchFamily="49" charset="-122"/>
              <a:ea typeface="楷体" panose="02010609060101010101" pitchFamily="49" charset="-122"/>
            </a:endParaRPr>
          </a:p>
          <a:p>
            <a:pPr>
              <a:lnSpc>
                <a:spcPct val="80000"/>
              </a:lnSpc>
            </a:pPr>
            <a:r>
              <a:rPr lang="en-US" altLang="en-US" sz="1400" b="1" dirty="0">
                <a:latin typeface="楷体" panose="02010609060101010101" pitchFamily="49" charset="-122"/>
                <a:ea typeface="楷体" panose="02010609060101010101" pitchFamily="49" charset="-122"/>
              </a:rPr>
              <a:t>    首先，值得骄傲的是，我在</a:t>
            </a:r>
            <a:r>
              <a:rPr lang="en-US" altLang="zh-CN" sz="1400" b="1" dirty="0">
                <a:latin typeface="楷体" panose="02010609060101010101" pitchFamily="49" charset="-122"/>
                <a:ea typeface="楷体" panose="02010609060101010101" pitchFamily="49" charset="-122"/>
              </a:rPr>
              <a:t>2018</a:t>
            </a:r>
            <a:r>
              <a:rPr lang="en-US" altLang="en-US" sz="1400" b="1" dirty="0">
                <a:latin typeface="楷体" panose="02010609060101010101" pitchFamily="49" charset="-122"/>
                <a:ea typeface="楷体" panose="02010609060101010101" pitchFamily="49" charset="-122"/>
              </a:rPr>
              <a:t>年的六月和十一月分别举行的国家大学英语应用能力考试和国家大学英语四级考试中取得了很好的成绩；其次，我在两个学期的期末考试中，英语成绩在班级中名列前茅；另外，我还参加了</a:t>
            </a:r>
            <a:r>
              <a:rPr lang="en-US" altLang="zh-CN" sz="1400" b="1" dirty="0">
                <a:latin typeface="楷体" panose="02010609060101010101" pitchFamily="49" charset="-122"/>
                <a:ea typeface="楷体" panose="02010609060101010101" pitchFamily="49" charset="-122"/>
              </a:rPr>
              <a:t>2018</a:t>
            </a:r>
            <a:r>
              <a:rPr lang="en-US" altLang="en-US" sz="1400" b="1" dirty="0">
                <a:latin typeface="楷体" panose="02010609060101010101" pitchFamily="49" charset="-122"/>
                <a:ea typeface="楷体" panose="02010609060101010101" pitchFamily="49" charset="-122"/>
              </a:rPr>
              <a:t>年</a:t>
            </a:r>
            <a:r>
              <a:rPr lang="en-US" altLang="zh-CN" sz="1400" b="1" dirty="0">
                <a:latin typeface="楷体" panose="02010609060101010101" pitchFamily="49" charset="-122"/>
                <a:ea typeface="楷体" panose="02010609060101010101" pitchFamily="49" charset="-122"/>
              </a:rPr>
              <a:t>9</a:t>
            </a:r>
            <a:r>
              <a:rPr lang="en-US" altLang="en-US" sz="1400" b="1" dirty="0">
                <a:latin typeface="楷体" panose="02010609060101010101" pitchFamily="49" charset="-122"/>
                <a:ea typeface="楷体" panose="02010609060101010101" pitchFamily="49" charset="-122"/>
              </a:rPr>
              <a:t>月的全校英语演讲比赛，并且获得了二等奖的好成绩。</a:t>
            </a:r>
            <a:endParaRPr lang="en-US" altLang="en-US" sz="1400" b="1" dirty="0">
              <a:latin typeface="楷体" panose="02010609060101010101" pitchFamily="49" charset="-122"/>
              <a:ea typeface="楷体" panose="02010609060101010101" pitchFamily="49" charset="-122"/>
            </a:endParaRPr>
          </a:p>
          <a:p>
            <a:pPr>
              <a:lnSpc>
                <a:spcPct val="80000"/>
              </a:lnSpc>
            </a:pPr>
            <a:r>
              <a:rPr lang="en-US" altLang="en-US" sz="1400" b="1" dirty="0">
                <a:latin typeface="楷体" panose="02010609060101010101" pitchFamily="49" charset="-122"/>
                <a:ea typeface="楷体" panose="02010609060101010101" pitchFamily="49" charset="-122"/>
              </a:rPr>
              <a:t>    二、经验总结</a:t>
            </a:r>
            <a:endParaRPr lang="en-US" altLang="en-US" sz="1400" b="1" dirty="0">
              <a:latin typeface="楷体" panose="02010609060101010101" pitchFamily="49" charset="-122"/>
              <a:ea typeface="楷体" panose="02010609060101010101" pitchFamily="49" charset="-122"/>
            </a:endParaRPr>
          </a:p>
          <a:p>
            <a:pPr>
              <a:lnSpc>
                <a:spcPct val="80000"/>
              </a:lnSpc>
            </a:pPr>
            <a:r>
              <a:rPr lang="en-US" altLang="en-US" sz="1400" b="1" dirty="0">
                <a:latin typeface="楷体" panose="02010609060101010101" pitchFamily="49" charset="-122"/>
                <a:ea typeface="楷体" panose="02010609060101010101" pitchFamily="49" charset="-122"/>
              </a:rPr>
              <a:t>    之所以取得这么好的成绩，归纳起来，有以下原因：</a:t>
            </a:r>
            <a:endParaRPr lang="en-US" altLang="en-US" sz="1400" b="1" dirty="0">
              <a:latin typeface="楷体" panose="02010609060101010101" pitchFamily="49" charset="-122"/>
              <a:ea typeface="楷体" panose="02010609060101010101" pitchFamily="49" charset="-122"/>
            </a:endParaRPr>
          </a:p>
          <a:p>
            <a:pPr>
              <a:lnSpc>
                <a:spcPct val="80000"/>
              </a:lnSpc>
            </a:pPr>
            <a:r>
              <a:rPr lang="en-US" altLang="en-US" sz="1400" b="1" dirty="0">
                <a:latin typeface="楷体" panose="02010609060101010101" pitchFamily="49" charset="-122"/>
                <a:ea typeface="楷体" panose="02010609060101010101" pitchFamily="49" charset="-122"/>
              </a:rPr>
              <a:t>    </a:t>
            </a:r>
            <a:r>
              <a:rPr lang="en-US" altLang="zh-CN" sz="1400" b="1" dirty="0">
                <a:latin typeface="楷体" panose="02010609060101010101" pitchFamily="49" charset="-122"/>
                <a:ea typeface="楷体" panose="02010609060101010101" pitchFamily="49" charset="-122"/>
              </a:rPr>
              <a:t>(</a:t>
            </a:r>
            <a:r>
              <a:rPr lang="en-US" altLang="en-US" sz="1400" b="1" dirty="0">
                <a:latin typeface="楷体" panose="02010609060101010101" pitchFamily="49" charset="-122"/>
                <a:ea typeface="楷体" panose="02010609060101010101" pitchFamily="49" charset="-122"/>
              </a:rPr>
              <a:t>一</a:t>
            </a:r>
            <a:r>
              <a:rPr lang="en-US" altLang="zh-CN" sz="1400" b="1" dirty="0">
                <a:latin typeface="楷体" panose="02010609060101010101" pitchFamily="49" charset="-122"/>
                <a:ea typeface="楷体" panose="02010609060101010101" pitchFamily="49" charset="-122"/>
              </a:rPr>
              <a:t>) </a:t>
            </a:r>
            <a:r>
              <a:rPr lang="en-US" altLang="en-US" sz="1400" b="1" dirty="0">
                <a:latin typeface="楷体" panose="02010609060101010101" pitchFamily="49" charset="-122"/>
                <a:ea typeface="楷体" panose="02010609060101010101" pitchFamily="49" charset="-122"/>
              </a:rPr>
              <a:t>克服了学习的盲目性。以前，我学习英语不知如何下手，看见一个个的英语单词就觉得头疼，心里很抵触，后来因为成绩太差，遭到同学嘲笑，所以我下了狠心，一定要提高英语成绩，争取大学毕业时成绩过六级。有了学习目标之后，我就感觉学习有了方向，不再盲目了，学习效率也就明显提高了。</a:t>
            </a:r>
            <a:endParaRPr lang="en-US" altLang="en-US" sz="1400" b="1" dirty="0">
              <a:latin typeface="楷体" panose="02010609060101010101" pitchFamily="49" charset="-122"/>
              <a:ea typeface="楷体" panose="02010609060101010101" pitchFamily="49" charset="-122"/>
            </a:endParaRPr>
          </a:p>
          <a:p>
            <a:r>
              <a:rPr lang="en-US" altLang="en-US" sz="1400" b="1" dirty="0">
                <a:latin typeface="楷体" panose="02010609060101010101" pitchFamily="49" charset="-122"/>
                <a:ea typeface="楷体" panose="02010609060101010101" pitchFamily="49" charset="-122"/>
              </a:rPr>
              <a:t>    </a:t>
            </a:r>
            <a:r>
              <a:rPr lang="en-US" altLang="zh-CN" sz="1400" b="1" dirty="0">
                <a:latin typeface="楷体" panose="02010609060101010101" pitchFamily="49" charset="-122"/>
                <a:ea typeface="楷体" panose="02010609060101010101" pitchFamily="49" charset="-122"/>
              </a:rPr>
              <a:t>(</a:t>
            </a:r>
            <a:r>
              <a:rPr lang="en-US" altLang="en-US" sz="1400" b="1" dirty="0">
                <a:latin typeface="楷体" panose="02010609060101010101" pitchFamily="49" charset="-122"/>
                <a:ea typeface="楷体" panose="02010609060101010101" pitchFamily="49" charset="-122"/>
              </a:rPr>
              <a:t>二</a:t>
            </a:r>
            <a:r>
              <a:rPr lang="en-US" altLang="zh-CN" sz="1400" b="1" dirty="0">
                <a:latin typeface="楷体" panose="02010609060101010101" pitchFamily="49" charset="-122"/>
                <a:ea typeface="楷体" panose="02010609060101010101" pitchFamily="49" charset="-122"/>
              </a:rPr>
              <a:t>) </a:t>
            </a:r>
            <a:r>
              <a:rPr lang="en-US" altLang="en-US" sz="1400" b="1" dirty="0">
                <a:latin typeface="楷体" panose="02010609060101010101" pitchFamily="49" charset="-122"/>
                <a:ea typeface="楷体" panose="02010609060101010101" pitchFamily="49" charset="-122"/>
              </a:rPr>
              <a:t>制定学习计划。确定目标后，我就制定了一个详细的学习计划，其中包括上课认真听讲、课下认真复习；       每天还要听四十分钟的听力；每天看一个小时的英语杂志；每天到学校英语角去练习半个小时的英语口语。刚开始，我并不能很好地坚持，比如上课有时候会开小差，每当这个时候，我就学习古人“锥刺股” 的方法，狠狠地咬自己一口，后来就能集中精力了。还有，最初听力听不懂，也张不开嘴练习口语，好在我没有放弃，日复一日，  学习慢慢地上了轨道。</a:t>
            </a:r>
            <a:endParaRPr lang="en-US" altLang="en-US" sz="1400" b="1" dirty="0">
              <a:latin typeface="楷体" panose="02010609060101010101" pitchFamily="49" charset="-122"/>
              <a:ea typeface="楷体" panose="02010609060101010101" pitchFamily="49" charset="-122"/>
            </a:endParaRPr>
          </a:p>
          <a:p>
            <a:pPr>
              <a:lnSpc>
                <a:spcPct val="80000"/>
              </a:lnSpc>
            </a:pPr>
            <a:r>
              <a:rPr lang="en-US" altLang="en-US" sz="1400" b="1" dirty="0">
                <a:latin typeface="楷体" panose="02010609060101010101" pitchFamily="49" charset="-122"/>
                <a:ea typeface="楷体" panose="02010609060101010101" pitchFamily="49" charset="-122"/>
              </a:rPr>
              <a:t>    </a:t>
            </a:r>
            <a:r>
              <a:rPr lang="en-US" altLang="zh-CN" sz="1400" b="1" dirty="0">
                <a:latin typeface="楷体" panose="02010609060101010101" pitchFamily="49" charset="-122"/>
                <a:ea typeface="楷体" panose="02010609060101010101" pitchFamily="49" charset="-122"/>
              </a:rPr>
              <a:t>(</a:t>
            </a:r>
            <a:r>
              <a:rPr lang="en-US" altLang="en-US" sz="1400" b="1" dirty="0">
                <a:latin typeface="楷体" panose="02010609060101010101" pitchFamily="49" charset="-122"/>
                <a:ea typeface="楷体" panose="02010609060101010101" pitchFamily="49" charset="-122"/>
              </a:rPr>
              <a:t>三</a:t>
            </a:r>
            <a:r>
              <a:rPr lang="en-US" altLang="zh-CN" sz="1400" b="1" dirty="0">
                <a:latin typeface="楷体" panose="02010609060101010101" pitchFamily="49" charset="-122"/>
                <a:ea typeface="楷体" panose="02010609060101010101" pitchFamily="49" charset="-122"/>
              </a:rPr>
              <a:t>) </a:t>
            </a:r>
            <a:r>
              <a:rPr lang="en-US" altLang="en-US" sz="1400" b="1" dirty="0">
                <a:latin typeface="楷体" panose="02010609060101010101" pitchFamily="49" charset="-122"/>
                <a:ea typeface="楷体" panose="02010609060101010101" pitchFamily="49" charset="-122"/>
              </a:rPr>
              <a:t>学习讲究方法。英语学习其实也是有一定的方法的，我认为，平时除了要做好功之外，还要注意在考试之前的学习方法。在考试之前一个月，由于已经按照考试大纲学习完知识点了，所以就要做考试模拟题来检验学习情况了，最好是每周做两题。做题时，要模拟考试的实际情况，时间也要和考试时间一致，做完题要分析错误的地方，坚持积累，这样，成绩会有大幅度的提高。</a:t>
            </a:r>
            <a:endParaRPr lang="en-US" altLang="en-US" sz="1400" b="1" dirty="0">
              <a:latin typeface="楷体" panose="02010609060101010101" pitchFamily="49" charset="-122"/>
              <a:ea typeface="楷体" panose="02010609060101010101" pitchFamily="49" charset="-122"/>
            </a:endParaRPr>
          </a:p>
          <a:p>
            <a:pPr>
              <a:lnSpc>
                <a:spcPct val="80000"/>
              </a:lnSpc>
            </a:pPr>
            <a:r>
              <a:rPr lang="en-US" altLang="en-US" sz="1400" b="1" dirty="0">
                <a:latin typeface="楷体" panose="02010609060101010101" pitchFamily="49" charset="-122"/>
                <a:ea typeface="楷体" panose="02010609060101010101" pitchFamily="49" charset="-122"/>
              </a:rPr>
              <a:t>    三、不足之处</a:t>
            </a:r>
            <a:endParaRPr lang="en-US" altLang="en-US" sz="1400" b="1" dirty="0">
              <a:latin typeface="楷体" panose="02010609060101010101" pitchFamily="49" charset="-122"/>
              <a:ea typeface="楷体" panose="02010609060101010101" pitchFamily="49" charset="-122"/>
            </a:endParaRPr>
          </a:p>
          <a:p>
            <a:pPr>
              <a:lnSpc>
                <a:spcPct val="80000"/>
              </a:lnSpc>
            </a:pPr>
            <a:r>
              <a:rPr lang="en-US" altLang="en-US" sz="1400" b="1" dirty="0">
                <a:latin typeface="楷体" panose="02010609060101010101" pitchFamily="49" charset="-122"/>
                <a:ea typeface="楷体" panose="02010609060101010101" pitchFamily="49" charset="-122"/>
              </a:rPr>
              <a:t>    当然，在英语学习上，我也有一些不足之处。例如听力部分还不太稳定，有时候很好，有时候很糟，需要进一步巩固；再如口语也还不太好，也需要强加练习；偶尔会有惰性。</a:t>
            </a:r>
            <a:endParaRPr lang="en-US" altLang="en-US" sz="1400" b="1" dirty="0">
              <a:latin typeface="楷体" panose="02010609060101010101" pitchFamily="49" charset="-122"/>
              <a:ea typeface="楷体" panose="02010609060101010101" pitchFamily="49" charset="-122"/>
            </a:endParaRPr>
          </a:p>
          <a:p>
            <a:pPr>
              <a:lnSpc>
                <a:spcPct val="80000"/>
              </a:lnSpc>
            </a:pPr>
            <a:r>
              <a:rPr lang="en-US" altLang="en-US" sz="1400" b="1" dirty="0">
                <a:latin typeface="楷体" panose="02010609060101010101" pitchFamily="49" charset="-122"/>
                <a:ea typeface="楷体" panose="02010609060101010101" pitchFamily="49" charset="-122"/>
              </a:rPr>
              <a:t>    新的一年即将到来，我会乘胜追击，争取</a:t>
            </a:r>
            <a:r>
              <a:rPr lang="en-US" altLang="zh-CN" sz="1400" b="1" dirty="0">
                <a:latin typeface="楷体" panose="02010609060101010101" pitchFamily="49" charset="-122"/>
                <a:ea typeface="楷体" panose="02010609060101010101" pitchFamily="49" charset="-122"/>
              </a:rPr>
              <a:t>2019</a:t>
            </a:r>
            <a:r>
              <a:rPr lang="en-US" altLang="en-US" sz="1400" b="1" dirty="0">
                <a:latin typeface="楷体" panose="02010609060101010101" pitchFamily="49" charset="-122"/>
                <a:ea typeface="楷体" panose="02010609060101010101" pitchFamily="49" charset="-122"/>
              </a:rPr>
              <a:t>年在大学英语六级考试中取得更优异的成绩。</a:t>
            </a:r>
            <a:endParaRPr lang="en-US" altLang="en-US" sz="1400" b="1" dirty="0">
              <a:latin typeface="楷体" panose="02010609060101010101" pitchFamily="49" charset="-122"/>
              <a:ea typeface="楷体" panose="02010609060101010101" pitchFamily="49" charset="-122"/>
            </a:endParaRPr>
          </a:p>
          <a:p>
            <a:pPr>
              <a:lnSpc>
                <a:spcPct val="80000"/>
              </a:lnSpc>
            </a:pPr>
            <a:endParaRPr lang="en-US" altLang="en-US" sz="1400" b="1" dirty="0">
              <a:latin typeface="楷体" panose="02010609060101010101" pitchFamily="49" charset="-122"/>
              <a:ea typeface="楷体" panose="02010609060101010101" pitchFamily="49" charset="-122"/>
            </a:endParaRPr>
          </a:p>
          <a:p>
            <a:pPr>
              <a:lnSpc>
                <a:spcPct val="130000"/>
              </a:lnSpc>
            </a:pPr>
            <a:r>
              <a:rPr lang="en-US" altLang="zh-CN" sz="1400" b="1" dirty="0">
                <a:latin typeface="楷体" panose="02010609060101010101" pitchFamily="49" charset="-122"/>
                <a:ea typeface="楷体" panose="02010609060101010101" pitchFamily="49" charset="-122"/>
                <a:sym typeface="+mn-ea"/>
              </a:rPr>
              <a:t>                                                                           李XX </a:t>
            </a:r>
            <a:endParaRPr lang="en-US" altLang="zh-CN" sz="1400" b="1" dirty="0">
              <a:latin typeface="楷体" panose="02010609060101010101" pitchFamily="49" charset="-122"/>
              <a:ea typeface="楷体" panose="02010609060101010101" pitchFamily="49" charset="-122"/>
              <a:sym typeface="+mn-ea"/>
            </a:endParaRPr>
          </a:p>
          <a:p>
            <a:pPr>
              <a:lnSpc>
                <a:spcPct val="130000"/>
              </a:lnSpc>
            </a:pPr>
            <a:r>
              <a:rPr lang="en-US" altLang="zh-CN" sz="1400" b="1" dirty="0">
                <a:latin typeface="楷体" panose="02010609060101010101" pitchFamily="49" charset="-122"/>
                <a:ea typeface="楷体" panose="02010609060101010101" pitchFamily="49" charset="-122"/>
                <a:sym typeface="+mn-ea"/>
              </a:rPr>
              <a:t>                                                                       2018年12月10日</a:t>
            </a:r>
            <a:endParaRPr lang="en-US" altLang="en-US" sz="1400" b="1" dirty="0">
              <a:latin typeface="楷体" panose="02010609060101010101" pitchFamily="49" charset="-122"/>
              <a:ea typeface="楷体" panose="02010609060101010101" pitchFamily="49" charset="-122"/>
            </a:endParaRPr>
          </a:p>
        </p:txBody>
      </p:sp>
      <p:sp>
        <p:nvSpPr>
          <p:cNvPr id="250883" name="TextBox 4"/>
          <p:cNvSpPr txBox="1"/>
          <p:nvPr/>
        </p:nvSpPr>
        <p:spPr>
          <a:xfrm>
            <a:off x="3571875" y="71438"/>
            <a:ext cx="3000375" cy="369887"/>
          </a:xfrm>
          <a:prstGeom prst="rect">
            <a:avLst/>
          </a:prstGeom>
          <a:noFill/>
          <a:ln w="9525">
            <a:noFill/>
          </a:ln>
        </p:spPr>
        <p:txBody>
          <a:bodyPr>
            <a:spAutoFit/>
          </a:bodyPr>
          <a:p>
            <a:r>
              <a:rPr lang="zh-CN" altLang="en-US" b="1" dirty="0">
                <a:latin typeface="Arial" panose="020B0604020202020204" pitchFamily="34" charset="0"/>
              </a:rPr>
              <a:t>       英语学习总结</a:t>
            </a:r>
            <a:endParaRPr lang="zh-CN" altLang="en-US" dirty="0">
              <a:latin typeface="Arial" panose="020B0604020202020204" pitchFamily="34" charset="0"/>
            </a:endParaRPr>
          </a:p>
        </p:txBody>
      </p:sp>
      <p:sp>
        <p:nvSpPr>
          <p:cNvPr id="250884" name="TextBox 5"/>
          <p:cNvSpPr txBox="1"/>
          <p:nvPr/>
        </p:nvSpPr>
        <p:spPr>
          <a:xfrm>
            <a:off x="1500188" y="0"/>
            <a:ext cx="1357312" cy="369888"/>
          </a:xfrm>
          <a:prstGeom prst="rect">
            <a:avLst/>
          </a:prstGeom>
          <a:noFill/>
          <a:ln w="9525">
            <a:noFill/>
          </a:ln>
        </p:spPr>
        <p:txBody>
          <a:bodyPr>
            <a:spAutoFit/>
          </a:bodyPr>
          <a:p>
            <a:r>
              <a:rPr lang="zh-CN" altLang="en-US" dirty="0">
                <a:latin typeface="Arial" panose="020B0604020202020204" pitchFamily="34" charset="0"/>
              </a:rPr>
              <a:t>病文分析</a:t>
            </a:r>
            <a:endParaRPr lang="zh-CN" altLang="en-US" dirty="0">
              <a:latin typeface="Arial" panose="020B0604020202020204" pitchFamily="34" charset="0"/>
            </a:endParaRPr>
          </a:p>
        </p:txBody>
      </p:sp>
    </p:spTree>
  </p:cSld>
  <p:clrMapOvr>
    <a:masterClrMapping/>
  </p:clrMapOvr>
  <p:transition advTm="10000"/>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6" name="矩形 1"/>
          <p:cNvSpPr/>
          <p:nvPr/>
        </p:nvSpPr>
        <p:spPr>
          <a:xfrm>
            <a:off x="1285875" y="642938"/>
            <a:ext cx="7858125" cy="5853112"/>
          </a:xfrm>
          <a:prstGeom prst="rect">
            <a:avLst/>
          </a:prstGeom>
          <a:noFill/>
          <a:ln w="9525">
            <a:noFill/>
          </a:ln>
        </p:spPr>
        <p:txBody>
          <a:bodyPr>
            <a:spAutoFit/>
          </a:bodyPr>
          <a:p>
            <a:pPr>
              <a:lnSpc>
                <a:spcPct val="80000"/>
              </a:lnSpc>
            </a:pPr>
            <a:r>
              <a:rPr lang="en-US" altLang="en-US" sz="1600" b="1" dirty="0">
                <a:latin typeface="楷体" panose="02010609060101010101" pitchFamily="49" charset="-122"/>
                <a:ea typeface="楷体" panose="02010609060101010101" pitchFamily="49" charset="-122"/>
              </a:rPr>
              <a:t>    在过去一年中，我的英语学习有了很大的进步，在国家大学英语应用能力考试和国家大学英语四级考试中取得了很好的成绩；获得了</a:t>
            </a:r>
            <a:r>
              <a:rPr lang="en-US" altLang="zh-CN" sz="1600" b="1" dirty="0">
                <a:latin typeface="楷体" panose="02010609060101010101" pitchFamily="49" charset="-122"/>
                <a:ea typeface="楷体" panose="02010609060101010101" pitchFamily="49" charset="-122"/>
              </a:rPr>
              <a:t>2018</a:t>
            </a:r>
            <a:r>
              <a:rPr lang="en-US" altLang="en-US" sz="1600" b="1" dirty="0">
                <a:latin typeface="楷体" panose="02010609060101010101" pitchFamily="49" charset="-122"/>
                <a:ea typeface="楷体" panose="02010609060101010101" pitchFamily="49" charset="-122"/>
              </a:rPr>
              <a:t>年</a:t>
            </a:r>
            <a:r>
              <a:rPr lang="en-US" altLang="zh-CN" sz="1600" b="1" dirty="0">
                <a:latin typeface="楷体" panose="02010609060101010101" pitchFamily="49" charset="-122"/>
                <a:ea typeface="楷体" panose="02010609060101010101" pitchFamily="49" charset="-122"/>
              </a:rPr>
              <a:t>9</a:t>
            </a:r>
            <a:r>
              <a:rPr lang="en-US" altLang="en-US" sz="1600" b="1" dirty="0">
                <a:latin typeface="楷体" panose="02010609060101010101" pitchFamily="49" charset="-122"/>
                <a:ea typeface="楷体" panose="02010609060101010101" pitchFamily="49" charset="-122"/>
              </a:rPr>
              <a:t>月的全校英语演讲比赛二等奖，期末考试英语成绩在班级中名列前茅；为了在</a:t>
            </a:r>
            <a:r>
              <a:rPr lang="en-US" altLang="zh-CN" sz="1600" b="1" dirty="0">
                <a:latin typeface="楷体" panose="02010609060101010101" pitchFamily="49" charset="-122"/>
                <a:ea typeface="楷体" panose="02010609060101010101" pitchFamily="49" charset="-122"/>
              </a:rPr>
              <a:t>2019</a:t>
            </a:r>
            <a:r>
              <a:rPr lang="en-US" altLang="en-US" sz="1600" b="1" dirty="0">
                <a:latin typeface="楷体" panose="02010609060101010101" pitchFamily="49" charset="-122"/>
                <a:ea typeface="楷体" panose="02010609060101010101" pitchFamily="49" charset="-122"/>
              </a:rPr>
              <a:t>年取得更加理想的成绩，现对</a:t>
            </a:r>
            <a:r>
              <a:rPr lang="en-US" altLang="zh-CN" sz="1600" b="1" dirty="0">
                <a:latin typeface="楷体" panose="02010609060101010101" pitchFamily="49" charset="-122"/>
                <a:ea typeface="楷体" panose="02010609060101010101" pitchFamily="49" charset="-122"/>
              </a:rPr>
              <a:t>2018</a:t>
            </a:r>
            <a:r>
              <a:rPr lang="en-US" altLang="en-US" sz="1600" b="1" dirty="0">
                <a:latin typeface="楷体" panose="02010609060101010101" pitchFamily="49" charset="-122"/>
                <a:ea typeface="楷体" panose="02010609060101010101" pitchFamily="49" charset="-122"/>
              </a:rPr>
              <a:t>年的英语学习总结如下。</a:t>
            </a:r>
            <a:endParaRPr lang="en-US" altLang="en-US" sz="1600" b="1" dirty="0">
              <a:latin typeface="楷体" panose="02010609060101010101" pitchFamily="49" charset="-122"/>
              <a:ea typeface="楷体" panose="02010609060101010101" pitchFamily="49" charset="-122"/>
            </a:endParaRPr>
          </a:p>
          <a:p>
            <a:pPr>
              <a:lnSpc>
                <a:spcPct val="80000"/>
              </a:lnSpc>
            </a:pPr>
            <a:r>
              <a:rPr lang="en-US" altLang="en-US" sz="1600" b="1" dirty="0">
                <a:latin typeface="楷体" panose="02010609060101010101" pitchFamily="49" charset="-122"/>
                <a:ea typeface="楷体" panose="02010609060101010101" pitchFamily="49" charset="-122"/>
              </a:rPr>
              <a:t>    一、树立了明确的学习目标。首先我在思想上克服了畏难情绪，一定要提高英语成绩，争取大学毕业时成绩过六级。有了学习目标之后，我就感觉学习有了方向，不再盲目了，学习效率也就明显提高了。</a:t>
            </a:r>
            <a:endParaRPr lang="en-US" altLang="zh-CN" sz="1600" b="1" dirty="0">
              <a:latin typeface="楷体" panose="02010609060101010101" pitchFamily="49" charset="-122"/>
              <a:ea typeface="楷体" panose="02010609060101010101" pitchFamily="49" charset="-122"/>
            </a:endParaRPr>
          </a:p>
          <a:p>
            <a:pPr>
              <a:lnSpc>
                <a:spcPct val="80000"/>
              </a:lnSpc>
            </a:pPr>
            <a:r>
              <a:rPr lang="en-US" altLang="zh-CN" sz="1600" b="1" dirty="0">
                <a:latin typeface="楷体" panose="02010609060101010101" pitchFamily="49" charset="-122"/>
                <a:ea typeface="楷体" panose="02010609060101010101" pitchFamily="49" charset="-122"/>
              </a:rPr>
              <a:t>    </a:t>
            </a:r>
            <a:r>
              <a:rPr lang="en-US" altLang="en-US" sz="1600" b="1" dirty="0">
                <a:latin typeface="楷体" panose="02010609060101010101" pitchFamily="49" charset="-122"/>
                <a:ea typeface="楷体" panose="02010609060101010101" pitchFamily="49" charset="-122"/>
              </a:rPr>
              <a:t>二、制定了切实可行的学习计划。确定目标后，我就制定了一个详细的学习计划，其中包括上课认真听讲、课下认真复习；每天还要听四十分钟的听力；每天看一个小时的英语杂志；套模拟题，做一套往年真每天到学校英语角去练习半个小时的英语口语。刚开始，我并不能很好地坚持，比如上课有时候会开小差，每当这个时候，我就学习古人“锥刺股”  的方法，狠狠地咬自己一口，后来就能集中精力了。还有，最初听力听不懂，也张不开嘴练习口语，好在我没有放弃，日复一日，学习慢慢地上了轨道。</a:t>
            </a:r>
            <a:endParaRPr lang="en-US" altLang="en-US" sz="1600" b="1" dirty="0">
              <a:latin typeface="楷体" panose="02010609060101010101" pitchFamily="49" charset="-122"/>
              <a:ea typeface="楷体" panose="02010609060101010101" pitchFamily="49" charset="-122"/>
            </a:endParaRPr>
          </a:p>
          <a:p>
            <a:pPr>
              <a:lnSpc>
                <a:spcPct val="80000"/>
              </a:lnSpc>
            </a:pPr>
            <a:r>
              <a:rPr lang="en-US" altLang="en-US" sz="1600" b="1" dirty="0">
                <a:latin typeface="楷体" panose="02010609060101010101" pitchFamily="49" charset="-122"/>
                <a:ea typeface="楷体" panose="02010609060101010101" pitchFamily="49" charset="-122"/>
              </a:rPr>
              <a:t>    三、讲究学习方法和学习效率。英语学习其实也是有一定的方法的，我认为，平时除了要做好功之外，还要注意在考试之前的学习方法。在考试之前一个月，由于已经按照考试大纲学习完知识点了，所以就要做考试模拟题来检验学习情况了，最好是每周做两套模拟题，做一套往年真题。做题时，要模拟考试的实际情况，时间也要和考试时间一致，做完题要分析错误的地方，坚持积累，这样，成绩会有大幅度的提高。</a:t>
            </a:r>
            <a:endParaRPr lang="en-US" altLang="en-US" sz="1600" b="1" dirty="0">
              <a:latin typeface="楷体" panose="02010609060101010101" pitchFamily="49" charset="-122"/>
              <a:ea typeface="楷体" panose="02010609060101010101" pitchFamily="49" charset="-122"/>
            </a:endParaRPr>
          </a:p>
          <a:p>
            <a:pPr>
              <a:lnSpc>
                <a:spcPct val="80000"/>
              </a:lnSpc>
            </a:pPr>
            <a:r>
              <a:rPr lang="en-US" altLang="en-US" sz="1600" b="1" dirty="0">
                <a:latin typeface="楷体" panose="02010609060101010101" pitchFamily="49" charset="-122"/>
                <a:ea typeface="楷体" panose="02010609060101010101" pitchFamily="49" charset="-122"/>
              </a:rPr>
              <a:t>    当然，在英语学习上，我也有一些不足之处。例如听力部分还不太稳定，有时候很好，有时候很糟，需要进一步巩固；再如口语也还不太好，也需要强加练习；偶尔会有惰性。</a:t>
            </a:r>
            <a:endParaRPr lang="en-US" altLang="en-US" sz="1600" b="1" dirty="0">
              <a:latin typeface="楷体" panose="02010609060101010101" pitchFamily="49" charset="-122"/>
              <a:ea typeface="楷体" panose="02010609060101010101" pitchFamily="49" charset="-122"/>
            </a:endParaRPr>
          </a:p>
          <a:p>
            <a:pPr>
              <a:lnSpc>
                <a:spcPct val="80000"/>
              </a:lnSpc>
            </a:pPr>
            <a:r>
              <a:rPr lang="en-US" altLang="en-US" sz="1600" b="1" dirty="0">
                <a:latin typeface="楷体" panose="02010609060101010101" pitchFamily="49" charset="-122"/>
                <a:ea typeface="楷体" panose="02010609060101010101" pitchFamily="49" charset="-122"/>
              </a:rPr>
              <a:t>    新的一年即将到来，我会乘胜追击，争取</a:t>
            </a:r>
            <a:r>
              <a:rPr lang="en-US" altLang="zh-CN" sz="1600" b="1" dirty="0">
                <a:latin typeface="楷体" panose="02010609060101010101" pitchFamily="49" charset="-122"/>
                <a:ea typeface="楷体" panose="02010609060101010101" pitchFamily="49" charset="-122"/>
              </a:rPr>
              <a:t>2019</a:t>
            </a:r>
            <a:r>
              <a:rPr lang="en-US" altLang="en-US" sz="1600" b="1" dirty="0">
                <a:latin typeface="楷体" panose="02010609060101010101" pitchFamily="49" charset="-122"/>
                <a:ea typeface="楷体" panose="02010609060101010101" pitchFamily="49" charset="-122"/>
              </a:rPr>
              <a:t>年在大学英语六级考试中取得更优异的成绩。</a:t>
            </a:r>
            <a:endParaRPr lang="en-US" altLang="en-US" sz="1600" b="1" dirty="0">
              <a:latin typeface="楷体" panose="02010609060101010101" pitchFamily="49" charset="-122"/>
              <a:ea typeface="楷体" panose="02010609060101010101" pitchFamily="49" charset="-122"/>
            </a:endParaRPr>
          </a:p>
          <a:p>
            <a:pPr>
              <a:lnSpc>
                <a:spcPct val="80000"/>
              </a:lnSpc>
            </a:pPr>
            <a:endParaRPr lang="en-US" altLang="en-US" sz="1600" b="1" dirty="0">
              <a:latin typeface="楷体" panose="02010609060101010101" pitchFamily="49" charset="-122"/>
              <a:ea typeface="楷体" panose="02010609060101010101" pitchFamily="49" charset="-122"/>
            </a:endParaRPr>
          </a:p>
          <a:p>
            <a:pPr>
              <a:lnSpc>
                <a:spcPct val="130000"/>
              </a:lnSpc>
            </a:pPr>
            <a:r>
              <a:rPr lang="en-US" altLang="zh-CN" sz="1600" b="1" dirty="0">
                <a:latin typeface="楷体" panose="02010609060101010101" pitchFamily="49" charset="-122"/>
                <a:ea typeface="楷体" panose="02010609060101010101" pitchFamily="49" charset="-122"/>
                <a:sym typeface="+mn-ea"/>
              </a:rPr>
              <a:t>                                                             李XX </a:t>
            </a:r>
            <a:endParaRPr lang="en-US" altLang="zh-CN" sz="1600" b="1" dirty="0">
              <a:latin typeface="楷体" panose="02010609060101010101" pitchFamily="49" charset="-122"/>
              <a:ea typeface="楷体" panose="02010609060101010101" pitchFamily="49" charset="-122"/>
              <a:sym typeface="+mn-ea"/>
            </a:endParaRPr>
          </a:p>
          <a:p>
            <a:pPr>
              <a:lnSpc>
                <a:spcPct val="130000"/>
              </a:lnSpc>
            </a:pPr>
            <a:r>
              <a:rPr lang="en-US" altLang="zh-CN" sz="1600" b="1" dirty="0">
                <a:latin typeface="楷体" panose="02010609060101010101" pitchFamily="49" charset="-122"/>
                <a:ea typeface="楷体" panose="02010609060101010101" pitchFamily="49" charset="-122"/>
                <a:sym typeface="+mn-ea"/>
              </a:rPr>
              <a:t>                                                          2018年12月10日</a:t>
            </a:r>
            <a:endParaRPr lang="en-US" altLang="en-US" sz="1600" b="1" dirty="0">
              <a:latin typeface="楷体" panose="02010609060101010101" pitchFamily="49" charset="-122"/>
              <a:ea typeface="楷体" panose="02010609060101010101" pitchFamily="49" charset="-122"/>
            </a:endParaRPr>
          </a:p>
        </p:txBody>
      </p:sp>
      <p:sp>
        <p:nvSpPr>
          <p:cNvPr id="251907" name="TextBox 2"/>
          <p:cNvSpPr txBox="1"/>
          <p:nvPr/>
        </p:nvSpPr>
        <p:spPr>
          <a:xfrm>
            <a:off x="1357313" y="142875"/>
            <a:ext cx="1285875" cy="369888"/>
          </a:xfrm>
          <a:prstGeom prst="rect">
            <a:avLst/>
          </a:prstGeom>
          <a:noFill/>
          <a:ln w="9525">
            <a:noFill/>
          </a:ln>
        </p:spPr>
        <p:txBody>
          <a:bodyPr>
            <a:spAutoFit/>
          </a:bodyPr>
          <a:p>
            <a:r>
              <a:rPr lang="zh-CN" altLang="en-US" dirty="0">
                <a:latin typeface="Arial" panose="020B0604020202020204" pitchFamily="34" charset="0"/>
              </a:rPr>
              <a:t>病文分析</a:t>
            </a:r>
            <a:endParaRPr lang="zh-CN" altLang="en-US" dirty="0">
              <a:latin typeface="Arial" panose="020B0604020202020204" pitchFamily="34" charset="0"/>
            </a:endParaRPr>
          </a:p>
        </p:txBody>
      </p:sp>
      <p:sp>
        <p:nvSpPr>
          <p:cNvPr id="251908" name="TextBox 3"/>
          <p:cNvSpPr txBox="1"/>
          <p:nvPr/>
        </p:nvSpPr>
        <p:spPr>
          <a:xfrm>
            <a:off x="3643313" y="71438"/>
            <a:ext cx="2571750" cy="369887"/>
          </a:xfrm>
          <a:prstGeom prst="rect">
            <a:avLst/>
          </a:prstGeom>
          <a:noFill/>
          <a:ln w="9525">
            <a:noFill/>
          </a:ln>
        </p:spPr>
        <p:txBody>
          <a:bodyPr>
            <a:spAutoFit/>
          </a:bodyPr>
          <a:p>
            <a:r>
              <a:rPr lang="zh-CN" altLang="en-US" b="1" dirty="0">
                <a:latin typeface="Arial" panose="020B0604020202020204" pitchFamily="34" charset="0"/>
              </a:rPr>
              <a:t>英语学习总结</a:t>
            </a:r>
            <a:endParaRPr lang="zh-CN" altLang="en-US" dirty="0">
              <a:latin typeface="Arial" panose="020B0604020202020204" pitchFamily="34" charset="0"/>
            </a:endParaRPr>
          </a:p>
        </p:txBody>
      </p:sp>
    </p:spTree>
  </p:cSld>
  <p:clrMapOvr>
    <a:masterClrMapping/>
  </p:clrMapOvr>
  <p:transition advTm="10000"/>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30" name="标题 1"/>
          <p:cNvSpPr>
            <a:spLocks noGrp="1"/>
          </p:cNvSpPr>
          <p:nvPr>
            <p:ph type="title"/>
          </p:nvPr>
        </p:nvSpPr>
        <p:spPr>
          <a:xfrm>
            <a:off x="1285875" y="142875"/>
            <a:ext cx="1643063" cy="71438"/>
          </a:xfrm>
        </p:spPr>
        <p:txBody>
          <a:bodyPr vert="horz" wrap="square" lIns="91440" tIns="45720" rIns="91440" bIns="45720" anchor="ctr" anchorCtr="0"/>
          <a:p>
            <a:r>
              <a:rPr lang="zh-CN" altLang="en-US" sz="2400" dirty="0"/>
              <a:t>病文分析</a:t>
            </a:r>
            <a:endParaRPr lang="zh-CN" altLang="en-US" sz="2400" dirty="0"/>
          </a:p>
        </p:txBody>
      </p:sp>
      <p:sp>
        <p:nvSpPr>
          <p:cNvPr id="252931" name="内容占位符 2"/>
          <p:cNvSpPr>
            <a:spLocks noGrp="1"/>
          </p:cNvSpPr>
          <p:nvPr>
            <p:ph idx="1"/>
          </p:nvPr>
        </p:nvSpPr>
        <p:spPr>
          <a:xfrm>
            <a:off x="1214438" y="142875"/>
            <a:ext cx="7929562" cy="6572250"/>
          </a:xfrm>
        </p:spPr>
        <p:txBody>
          <a:bodyPr vert="horz" wrap="square" lIns="91440" tIns="45720" rIns="91440" bIns="45720" anchor="t" anchorCtr="0"/>
          <a:p>
            <a:pPr marL="0" indent="0" algn="ctr">
              <a:buNone/>
            </a:pPr>
            <a:r>
              <a:rPr lang="zh-CN" altLang="en-US" sz="1600" dirty="0"/>
              <a:t>××乡上半年工作总结</a:t>
            </a:r>
            <a:endParaRPr lang="zh-CN" altLang="en-US" sz="1600" dirty="0"/>
          </a:p>
          <a:p>
            <a:pPr marL="0" indent="0">
              <a:buNone/>
            </a:pPr>
            <a:r>
              <a:rPr lang="zh-CN" altLang="en-US" sz="1600" dirty="0"/>
              <a:t>　　半年来本乡在精神文明和物质文明方面做了许多工作，取得了很大成绩。半年来，主要做</a:t>
            </a:r>
            <a:endParaRPr lang="zh-CN" altLang="en-US" sz="1600" dirty="0"/>
          </a:p>
          <a:p>
            <a:pPr marL="0" indent="0">
              <a:buNone/>
            </a:pPr>
            <a:r>
              <a:rPr lang="zh-CN" altLang="en-US" sz="1600" dirty="0"/>
              <a:t>了以下工作：动员组织乡、村干部和广大群众学习中央一号文件：安排、落实全年生产计划；推行、落实承包责任制；帮助专业户发展；修建乡小学校舍；建乡食品厂方便面生产车间厂房；推销乡果脯厂、食品厂、编织厂的产品；为乡机械厂解决原材料不足问题；美化环境，街道两旁栽花种草；封山植树；办了一期果树栽培技术培训班；健全了乡政府机关，调整了工作人员，开始试行乡干部招聘制。</a:t>
            </a:r>
            <a:endParaRPr lang="zh-CN" altLang="en-US" sz="1600" dirty="0"/>
          </a:p>
          <a:p>
            <a:pPr marL="0" indent="0">
              <a:buNone/>
            </a:pPr>
            <a:r>
              <a:rPr lang="zh-CN" altLang="en-US" sz="1600" dirty="0"/>
              <a:t>半年来，在工作繁杂，头绪多而干部少的情况下，能做这么多工作，主要是：</a:t>
            </a:r>
            <a:endParaRPr lang="zh-CN" altLang="en-US" sz="1600" dirty="0"/>
          </a:p>
          <a:p>
            <a:pPr marL="0" indent="0">
              <a:buNone/>
            </a:pPr>
            <a:r>
              <a:rPr lang="zh-CN" altLang="en-US" sz="1600" dirty="0"/>
              <a:t>        一、上下团结。乡领导和一般干部都能同甘共苦，劲往一处使。工作中有不同看法，当面讲、共同协商。互相间有意见能开展批评与自我批评，不犯自由主义。例如经营科同志对乡长不同他们商议，就擅自更改果脯厂的奖励办法，影响了产量一事有意见。经当面提出，乡长接受，做了自我批评，并共同研究了新的奖励办法，使生产量又增加。</a:t>
            </a:r>
            <a:endParaRPr lang="zh-CN" altLang="en-US" sz="1600" dirty="0"/>
          </a:p>
          <a:p>
            <a:pPr marL="0" indent="0">
              <a:buNone/>
            </a:pPr>
            <a:r>
              <a:rPr lang="zh-CN" altLang="en-US" sz="1600" dirty="0"/>
              <a:t>        二、不怕困难。本乡企业刚刚起步，困难很多，技术力量薄弱，原材料不足；产品销路没有打开等等。为此，经管科的同志和全乡干部共同想办法，他们不怕跑路，放弃自己的休息时间，忍饥挨饿受冻，四处联系，终于解决了今年所需要的原料，推销了一些产品。</a:t>
            </a:r>
            <a:endParaRPr lang="zh-CN" altLang="en-US" sz="1600" dirty="0"/>
          </a:p>
          <a:p>
            <a:pPr marL="0" indent="0">
              <a:buNone/>
            </a:pPr>
            <a:r>
              <a:rPr lang="zh-CN" altLang="en-US" sz="1600" dirty="0"/>
              <a:t>        三、领导带头。乡的几位主要领导带头苦干、实干。他们白天到下边去调查了解情况、解决问题、晚上才开会研究问题、寻找解决的办法。领导干部夜以继日地工作，带动了全乡工作。</a:t>
            </a:r>
            <a:endParaRPr lang="zh-CN" altLang="en-US" sz="1600" dirty="0"/>
          </a:p>
          <a:p>
            <a:pPr marL="0" indent="0" algn="r">
              <a:buNone/>
            </a:pPr>
            <a:r>
              <a:rPr lang="zh-CN" altLang="en-US" sz="1600" dirty="0"/>
              <a:t>                                                                                                                                       </a:t>
            </a:r>
            <a:r>
              <a:rPr lang="zh-CN" altLang="en-US" sz="1400" dirty="0"/>
              <a:t>××乡人民政府　　　　</a:t>
            </a:r>
            <a:endParaRPr lang="zh-CN" altLang="en-US" sz="1400" dirty="0"/>
          </a:p>
          <a:p>
            <a:pPr marL="0" indent="0" algn="r">
              <a:buNone/>
            </a:pPr>
            <a:r>
              <a:rPr lang="zh-CN" altLang="en-US" sz="1400" dirty="0"/>
              <a:t>                                                                                                                                              ××××年×月×日</a:t>
            </a:r>
            <a:endParaRPr lang="zh-CN" altLang="en-US" sz="1400" dirty="0"/>
          </a:p>
        </p:txBody>
      </p:sp>
    </p:spTree>
  </p:cSld>
  <p:clrMapOvr>
    <a:masterClrMapping/>
  </p:clrMapOvr>
  <p:transition advTm="10000"/>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a:xfrm>
            <a:off x="1357313" y="571500"/>
            <a:ext cx="7472363" cy="440055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1800" b="0" i="0" u="none" strike="noStrike" kern="0" cap="none" spc="0" normalizeH="0" baseline="0" noProof="0" dirty="0" smtClean="0">
                <a:ln>
                  <a:noFill/>
                </a:ln>
                <a:solidFill>
                  <a:srgbClr val="FF0000"/>
                </a:solidFill>
                <a:effectLst/>
                <a:uLnTx/>
                <a:uFillTx/>
                <a:latin typeface="+mn-lt"/>
                <a:ea typeface="+mn-ea"/>
                <a:cs typeface="+mn-cs"/>
              </a:rPr>
              <a:t>        这篇总结，从结构看，是“总—分”式的，各部分的内容齐备，其主要毛病有：</a:t>
            </a:r>
            <a:endParaRPr kumimoji="0" lang="zh-CN" altLang="en-US" sz="1800" b="0" i="0" u="none" strike="noStrike" kern="0" cap="none" spc="0" normalizeH="0" baseline="0" noProof="0" dirty="0" smtClean="0">
              <a:ln>
                <a:noFill/>
              </a:ln>
              <a:solidFill>
                <a:srgbClr val="FF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1800" b="0" i="0" u="none" strike="noStrike" kern="0" cap="none" spc="0" normalizeH="0" baseline="0" noProof="0" dirty="0" smtClean="0">
                <a:ln>
                  <a:noFill/>
                </a:ln>
                <a:solidFill>
                  <a:srgbClr val="FF0000"/>
                </a:solidFill>
                <a:effectLst/>
                <a:uLnTx/>
                <a:uFillTx/>
                <a:latin typeface="+mn-lt"/>
                <a:ea typeface="+mn-ea"/>
                <a:cs typeface="+mn-cs"/>
              </a:rPr>
              <a:t>（１）标题</a:t>
            </a:r>
            <a:endParaRPr kumimoji="0" lang="en-US" altLang="zh-CN" sz="1800" b="0" i="0" u="none" strike="noStrike" kern="0" cap="none" spc="0" normalizeH="0" baseline="0" noProof="0" dirty="0" smtClean="0">
              <a:ln>
                <a:noFill/>
              </a:ln>
              <a:solidFill>
                <a:srgbClr val="FF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1800" b="0" i="0" u="none" strike="noStrike" kern="0" cap="none" spc="0" normalizeH="0" baseline="0" noProof="0" dirty="0" smtClean="0">
                <a:ln>
                  <a:noFill/>
                </a:ln>
                <a:solidFill>
                  <a:srgbClr val="FF0000"/>
                </a:solidFill>
                <a:effectLst/>
                <a:uLnTx/>
                <a:uFillTx/>
                <a:latin typeface="+mn-lt"/>
                <a:ea typeface="+mn-ea"/>
                <a:cs typeface="+mn-cs"/>
              </a:rPr>
              <a:t>（</a:t>
            </a:r>
            <a:r>
              <a:rPr kumimoji="0" lang="en-US" altLang="zh-CN" sz="1800" b="0" i="0" u="none" strike="noStrike" kern="0" cap="none" spc="0" normalizeH="0" baseline="0" noProof="0" dirty="0" smtClean="0">
                <a:ln>
                  <a:noFill/>
                </a:ln>
                <a:solidFill>
                  <a:srgbClr val="FF0000"/>
                </a:solidFill>
                <a:effectLst/>
                <a:uLnTx/>
                <a:uFillTx/>
                <a:latin typeface="+mn-lt"/>
                <a:ea typeface="+mn-ea"/>
                <a:cs typeface="+mn-cs"/>
              </a:rPr>
              <a:t>2</a:t>
            </a:r>
            <a:r>
              <a:rPr kumimoji="0" lang="zh-CN" altLang="en-US" sz="1800" b="0" i="0" u="none" strike="noStrike" kern="0" cap="none" spc="0" normalizeH="0" baseline="0" noProof="0" dirty="0" smtClean="0">
                <a:ln>
                  <a:noFill/>
                </a:ln>
                <a:solidFill>
                  <a:srgbClr val="FF0000"/>
                </a:solidFill>
                <a:effectLst/>
                <a:uLnTx/>
                <a:uFillTx/>
                <a:latin typeface="+mn-lt"/>
                <a:ea typeface="+mn-ea"/>
                <a:cs typeface="+mn-cs"/>
              </a:rPr>
              <a:t>）情况不明。总结罗列了１２项“精神文明和物质文明”方面的建设，但是这１２项工作的情形怎样？“推行、落实承包责任制”，落实情况如何？经过半年工作，现在又怎么样？又比如，“总结”告诉我们，他们“建乡食品厂方便面生产车间厂房等等；但是投资多少、规模多大、生产效益如何？</a:t>
            </a:r>
            <a:endParaRPr kumimoji="0" lang="zh-CN" altLang="en-US" sz="1800" b="0" i="0" u="none" strike="noStrike" kern="0" cap="none" spc="0" normalizeH="0" baseline="0" noProof="0" dirty="0" smtClean="0">
              <a:ln>
                <a:noFill/>
              </a:ln>
              <a:solidFill>
                <a:srgbClr val="FF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1800" b="0" i="0" u="none" strike="noStrike" kern="0" cap="none" spc="0" normalizeH="0" baseline="0" noProof="0" dirty="0" smtClean="0">
                <a:ln>
                  <a:noFill/>
                </a:ln>
                <a:solidFill>
                  <a:srgbClr val="FF0000"/>
                </a:solidFill>
                <a:effectLst/>
                <a:uLnTx/>
                <a:uFillTx/>
                <a:latin typeface="+mn-lt"/>
                <a:ea typeface="+mn-ea"/>
                <a:cs typeface="+mn-cs"/>
              </a:rPr>
              <a:t>（</a:t>
            </a:r>
            <a:r>
              <a:rPr kumimoji="0" lang="en-US" altLang="zh-CN" sz="1800" b="0" i="0" u="none" strike="noStrike" kern="0" cap="none" spc="0" normalizeH="0" baseline="0" noProof="0" dirty="0" smtClean="0">
                <a:ln>
                  <a:noFill/>
                </a:ln>
                <a:solidFill>
                  <a:srgbClr val="FF0000"/>
                </a:solidFill>
                <a:effectLst/>
                <a:uLnTx/>
                <a:uFillTx/>
                <a:latin typeface="+mn-lt"/>
                <a:ea typeface="+mn-ea"/>
                <a:cs typeface="+mn-cs"/>
              </a:rPr>
              <a:t>3</a:t>
            </a:r>
            <a:r>
              <a:rPr kumimoji="0" lang="zh-CN" altLang="en-US" sz="1800" b="0" i="0" u="none" strike="noStrike" kern="0" cap="none" spc="0" normalizeH="0" baseline="0" noProof="0" dirty="0" smtClean="0">
                <a:ln>
                  <a:noFill/>
                </a:ln>
                <a:solidFill>
                  <a:srgbClr val="FF0000"/>
                </a:solidFill>
                <a:effectLst/>
                <a:uLnTx/>
                <a:uFillTx/>
                <a:latin typeface="+mn-lt"/>
                <a:ea typeface="+mn-ea"/>
                <a:cs typeface="+mn-cs"/>
              </a:rPr>
              <a:t>）材料不足。我们可以认为，这个乡的干部的工作是够努力的。但成绩表现在哪里？“总结”告诉我们的，除了“取得很大成绩”这句套话外，只有为果脯厂制定了“新的奖励办法”，“解决了今年需要的原料”，“推销了一些产品”三点。这里既没有必要的统计数字、概括性材料，也没有乡里为上述各项工作解决困难的较为实在的说明。</a:t>
            </a:r>
            <a:endParaRPr kumimoji="0" lang="zh-CN" altLang="en-US" sz="1800" b="0" i="0" u="none" strike="noStrike" kern="0" cap="none" spc="0" normalizeH="0" baseline="0" noProof="0" dirty="0" smtClean="0">
              <a:ln>
                <a:noFill/>
              </a:ln>
              <a:solidFill>
                <a:srgbClr val="FF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1800" b="0" i="0" u="none" strike="noStrike" kern="0" cap="none" spc="0" normalizeH="0" baseline="0" noProof="0" dirty="0" smtClean="0">
                <a:ln>
                  <a:noFill/>
                </a:ln>
                <a:solidFill>
                  <a:srgbClr val="FF0000"/>
                </a:solidFill>
                <a:effectLst/>
                <a:uLnTx/>
                <a:uFillTx/>
                <a:latin typeface="+mn-lt"/>
                <a:ea typeface="+mn-ea"/>
                <a:cs typeface="+mn-cs"/>
              </a:rPr>
              <a:t>（</a:t>
            </a:r>
            <a:r>
              <a:rPr kumimoji="0" lang="en-US" altLang="zh-CN" sz="1800" b="0" i="0" u="none" strike="noStrike" kern="0" cap="none" spc="0" normalizeH="0" baseline="0" noProof="0" dirty="0" smtClean="0">
                <a:ln>
                  <a:noFill/>
                </a:ln>
                <a:solidFill>
                  <a:srgbClr val="FF0000"/>
                </a:solidFill>
                <a:effectLst/>
                <a:uLnTx/>
                <a:uFillTx/>
                <a:latin typeface="+mn-lt"/>
                <a:ea typeface="+mn-ea"/>
                <a:cs typeface="+mn-cs"/>
              </a:rPr>
              <a:t>4</a:t>
            </a:r>
            <a:r>
              <a:rPr kumimoji="0" lang="zh-CN" altLang="en-US" sz="1800" b="0" i="0" u="none" strike="noStrike" kern="0" cap="none" spc="0" normalizeH="0" baseline="0" noProof="0" dirty="0" smtClean="0">
                <a:ln>
                  <a:noFill/>
                </a:ln>
                <a:solidFill>
                  <a:srgbClr val="FF0000"/>
                </a:solidFill>
                <a:effectLst/>
                <a:uLnTx/>
                <a:uFillTx/>
                <a:latin typeface="+mn-lt"/>
                <a:ea typeface="+mn-ea"/>
                <a:cs typeface="+mn-cs"/>
              </a:rPr>
              <a:t>）经验体会缺少特点。三条“经验”，机关可用、企业可用、工厂可用、农村可用、过去可用、现在可用、将来也适用。</a:t>
            </a:r>
            <a:endParaRPr kumimoji="0" lang="zh-CN" altLang="en-US" sz="1800" b="0" i="0" u="none" strike="noStrike" kern="0" cap="none" spc="0" normalizeH="0" baseline="0" noProof="0" dirty="0" smtClean="0">
              <a:ln>
                <a:noFill/>
              </a:ln>
              <a:solidFill>
                <a:srgbClr val="FF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18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Tm="10000"/>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1500166" y="571480"/>
            <a:ext cx="7000924" cy="5262979"/>
          </a:xfrm>
          <a:prstGeom prst="rect">
            <a:avLst/>
          </a:prstGeom>
          <a:solidFill>
            <a:schemeClr val="accent1"/>
          </a:solidFill>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charset="0"/>
              <a:buChar char="ü"/>
              <a:defRPr/>
            </a:pPr>
            <a:r>
              <a:rPr kumimoji="0" lang="zh-CN" altLang="en-US" sz="2400" b="1" i="0" u="none" strike="noStrike" kern="120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2400" b="1"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××市××大学第十届艺术节于</a:t>
            </a:r>
            <a:r>
              <a:rPr kumimoji="0" lang="en-US" altLang="zh-CN"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2022</a:t>
            </a:r>
            <a:r>
              <a:rPr kumimoji="0" lang="zh-CN" altLang="en-US"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年</a:t>
            </a:r>
            <a:r>
              <a:rPr kumimoji="0" lang="en-US" altLang="zh-CN"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9</a:t>
            </a:r>
            <a:r>
              <a:rPr kumimoji="0" lang="zh-CN" altLang="en-US"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月</a:t>
            </a:r>
            <a:r>
              <a:rPr kumimoji="0" lang="en-US" altLang="zh-CN"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20</a:t>
            </a:r>
            <a:r>
              <a:rPr kumimoji="0" lang="zh-CN" altLang="en-US"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日至</a:t>
            </a:r>
            <a:r>
              <a:rPr kumimoji="0" lang="en-US" altLang="zh-CN"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26</a:t>
            </a:r>
            <a:r>
              <a:rPr kumimoji="0" lang="zh-CN" altLang="en-US"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日举行，历时</a:t>
            </a:r>
            <a:r>
              <a:rPr kumimoji="0" lang="en-US" altLang="zh-CN"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7</a:t>
            </a:r>
            <a:r>
              <a:rPr kumimoji="0" lang="zh-CN" altLang="en-US"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天。本届艺术节在全校师生的共同努力下取得了圆满成功。本届艺术节共设有</a:t>
            </a:r>
            <a:r>
              <a:rPr kumimoji="0" lang="en-US" altLang="zh-CN"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6</a:t>
            </a:r>
            <a:r>
              <a:rPr kumimoji="0" lang="zh-CN" altLang="en-US"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项内容，包括开幕式暨音舞组教师专场演出、童话剧专场演出、学生</a:t>
            </a:r>
            <a:r>
              <a:rPr kumimoji="0" lang="en-US" altLang="zh-CN"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a:t>
            </a:r>
            <a:r>
              <a:rPr kumimoji="0" lang="zh-CN" altLang="en-US"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弹、唱、跳、画</a:t>
            </a:r>
            <a:r>
              <a:rPr kumimoji="0" lang="en-US" altLang="zh-CN"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a:t>
            </a:r>
            <a:r>
              <a:rPr kumimoji="0" lang="zh-CN" altLang="en-US"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技能综合比赛、师生书画作品展、闭幕式暨学生文艺汇演。这此内容涉及音乐、舞蹈、书法、美术、表演、创编等很多方面。筹备小组成员积极发扬创新精神，注重内容的推陈出新，本届艺术节内容有一半是新创的。</a:t>
            </a:r>
            <a:endParaRPr kumimoji="0" lang="zh-CN" altLang="en-US"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根据以上材料，</a:t>
            </a:r>
            <a:r>
              <a:rPr kumimoji="0" lang="zh-CN" altLang="en-US" sz="2400" b="1"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楷体" panose="02010609060101010101" pitchFamily="49" charset="-122"/>
              </a:rPr>
              <a:t>××大学要撰写一份第九届艺术节的总结，要求内容全面，重点突出，结构合理，符合总结的写作规范</a:t>
            </a:r>
            <a:r>
              <a:rPr kumimoji="0" lang="zh-CN" altLang="en-US" sz="2400" b="1"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楷体" panose="02010609060101010101" pitchFamily="49" charset="-122"/>
                <a:sym typeface="+mn-ea"/>
              </a:rPr>
              <a:t>。</a:t>
            </a:r>
            <a:endParaRPr kumimoji="0" lang="zh-CN" altLang="en-US" sz="2400" b="1"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endParaRPr>
          </a:p>
        </p:txBody>
      </p:sp>
    </p:spTree>
  </p:cSld>
  <p:clrMapOvr>
    <a:masterClrMapping/>
  </p:clrMapOvr>
  <p:transition advTm="1000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内容占位符 2"/>
          <p:cNvSpPr>
            <a:spLocks noGrp="1"/>
          </p:cNvSpPr>
          <p:nvPr>
            <p:ph idx="1"/>
          </p:nvPr>
        </p:nvSpPr>
        <p:spPr>
          <a:xfrm>
            <a:off x="1763713" y="692150"/>
            <a:ext cx="6826250" cy="3870325"/>
          </a:xfrm>
        </p:spPr>
        <p:txBody>
          <a:bodyPr vert="horz" wrap="square" lIns="91440" tIns="45720" rIns="91440" bIns="45720" anchor="t" anchorCtr="0"/>
          <a:p>
            <a:pPr marL="0" indent="0">
              <a:buNone/>
            </a:pPr>
            <a:r>
              <a:rPr lang="en-US" altLang="zh-CN"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6.</a:t>
            </a:r>
            <a:r>
              <a:rPr lang="zh-CN" altLang="en-US" sz="2800" b="1" dirty="0">
                <a:solidFill>
                  <a:srgbClr val="7030A0"/>
                </a:solidFill>
                <a:latin typeface="楷体" panose="02010609060101010101" pitchFamily="49" charset="-122"/>
                <a:ea typeface="楷体" panose="02010609060101010101" pitchFamily="49" charset="-122"/>
                <a:sym typeface="宋体" panose="02010600030101010101" pitchFamily="2" charset="-122"/>
              </a:rPr>
              <a:t>特定性</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应用文的作者可以是一个集体，也可以是一个人，而文学作品的作者通常都是个人；</a:t>
            </a:r>
            <a:r>
              <a:rPr lang="zh-CN" altLang="en-US" sz="2800" dirty="0">
                <a:solidFill>
                  <a:srgbClr val="080F12"/>
                </a:solidFill>
                <a:latin typeface="黑体" panose="02010609060101010101" pitchFamily="49" charset="-122"/>
                <a:ea typeface="黑体" panose="02010609060101010101" pitchFamily="49" charset="-122"/>
                <a:sym typeface="宋体" panose="02010600030101010101" pitchFamily="2" charset="-122"/>
              </a:rPr>
              <a:t>应用文行文对象也是明确而具体的，文种的选择、格式的安排、语言的运用等取决于特定的读者对象。而文学作品的阅读对象往往不明确，没有严格针对性。</a:t>
            </a:r>
            <a:endParaRPr lang="zh-CN" altLang="en-US" sz="2800" dirty="0">
              <a:solidFill>
                <a:srgbClr val="080F12"/>
              </a:solidFill>
              <a:latin typeface="黑体" panose="02010609060101010101" pitchFamily="49" charset="-122"/>
              <a:ea typeface="黑体" panose="02010609060101010101" pitchFamily="49" charset="-122"/>
              <a:sym typeface="宋体" panose="02010600030101010101" pitchFamily="2" charset="-122"/>
            </a:endParaRPr>
          </a:p>
        </p:txBody>
      </p:sp>
      <p:pic>
        <p:nvPicPr>
          <p:cNvPr id="6349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63492" name="图片 99"/>
          <p:cNvPicPr/>
          <p:nvPr>
            <p:custDataLst>
              <p:tags r:id="rId2"/>
            </p:custDataLst>
          </p:nvPr>
        </p:nvPicPr>
        <p:blipFill>
          <a:blip r:embed="rId3"/>
          <a:stretch>
            <a:fillRect/>
          </a:stretch>
        </p:blipFill>
        <p:spPr>
          <a:xfrm>
            <a:off x="4067175" y="4292600"/>
            <a:ext cx="2301875" cy="170497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607185" y="647057"/>
            <a:ext cx="6814185" cy="5154936"/>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任务实施</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标题：可用省略式标题</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大学第十届艺术节总结</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正文：引语可简要说明什么时间开展了什么活动，结果如何。主体部分可写</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大学第十届艺术节做得好的方面，然后指出存在的不足，以及今后努力的方向。</a:t>
            </a:r>
            <a:endPar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署名可写总结者</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大学</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，如标题已有总结者可不署名</a:t>
            </a: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。总结日期可写在正文之后、居右落款的位置。</a:t>
            </a:r>
            <a:endPar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p:txBody>
      </p:sp>
      <p:pic>
        <p:nvPicPr>
          <p:cNvPr id="25600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6" name="内容占位符 2"/>
          <p:cNvSpPr>
            <a:spLocks noGrp="1"/>
          </p:cNvSpPr>
          <p:nvPr>
            <p:ph idx="1"/>
          </p:nvPr>
        </p:nvSpPr>
        <p:spPr>
          <a:xfrm>
            <a:off x="1373188" y="188913"/>
            <a:ext cx="7346950" cy="5900737"/>
          </a:xfrm>
          <a:solidFill>
            <a:srgbClr val="9ED3D7">
              <a:alpha val="100000"/>
            </a:srgbClr>
          </a:solidFill>
          <a:ln>
            <a:solidFill>
              <a:srgbClr val="0070C0">
                <a:alpha val="100000"/>
              </a:srgbClr>
            </a:solidFill>
            <a:miter/>
          </a:ln>
        </p:spPr>
        <p:txBody>
          <a:bodyPr vert="horz" wrap="square" lIns="91440" tIns="45720" rIns="91440" bIns="45720" anchor="t" anchorCtr="0"/>
          <a:p>
            <a:pPr marL="0" indent="0" algn="ctr">
              <a:buNone/>
            </a:pPr>
            <a:r>
              <a:rPr lang="en-US" altLang="zh-CN" sz="2400" b="1" dirty="0">
                <a:latin typeface="宋体" panose="02010600030101010101" pitchFamily="2" charset="-122"/>
              </a:rPr>
              <a:t>××</a:t>
            </a:r>
            <a:r>
              <a:rPr lang="zh-CN" altLang="zh-CN" sz="2400" b="1" dirty="0">
                <a:latin typeface="宋体" panose="02010600030101010101" pitchFamily="2" charset="-122"/>
              </a:rPr>
              <a:t>大学第十届艺术节总结</a:t>
            </a:r>
            <a:endParaRPr lang="zh-CN" altLang="zh-CN" sz="2400" b="1" dirty="0">
              <a:latin typeface="宋体" panose="02010600030101010101" pitchFamily="2" charset="-122"/>
            </a:endParaRPr>
          </a:p>
          <a:p>
            <a:pPr marL="0" indent="0" algn="ctr">
              <a:buNone/>
            </a:pPr>
            <a:endParaRPr lang="zh-CN" altLang="en-US" sz="2000" dirty="0">
              <a:latin typeface="仿宋" panose="02010609060101010101" pitchFamily="49" charset="-122"/>
              <a:ea typeface="仿宋" panose="02010609060101010101" pitchFamily="49" charset="-122"/>
            </a:endParaRPr>
          </a:p>
          <a:p>
            <a:pPr marL="0" indent="0">
              <a:buNone/>
            </a:pPr>
            <a:r>
              <a:rPr lang="zh-CN"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sym typeface="宋体" panose="02010600030101010101" pitchFamily="2" charset="-122"/>
              </a:rPr>
              <a:t>××大学第十届艺术节于20</a:t>
            </a:r>
            <a:r>
              <a:rPr lang="en-US" altLang="zh-CN" sz="2000" dirty="0">
                <a:latin typeface="仿宋" panose="02010609060101010101" pitchFamily="49" charset="-122"/>
                <a:ea typeface="仿宋" panose="02010609060101010101" pitchFamily="49" charset="-122"/>
                <a:sym typeface="宋体" panose="02010600030101010101" pitchFamily="2" charset="-122"/>
              </a:rPr>
              <a:t>22</a:t>
            </a:r>
            <a:r>
              <a:rPr lang="zh-CN" altLang="en-US" sz="2000" dirty="0">
                <a:latin typeface="仿宋" panose="02010609060101010101" pitchFamily="49" charset="-122"/>
                <a:ea typeface="仿宋" panose="02010609060101010101" pitchFamily="49" charset="-122"/>
                <a:sym typeface="宋体" panose="02010600030101010101" pitchFamily="2" charset="-122"/>
              </a:rPr>
              <a:t>年</a:t>
            </a:r>
            <a:r>
              <a:rPr lang="en-US" altLang="zh-CN" sz="2000" dirty="0">
                <a:latin typeface="仿宋" panose="02010609060101010101" pitchFamily="49" charset="-122"/>
                <a:ea typeface="仿宋" panose="02010609060101010101" pitchFamily="49" charset="-122"/>
                <a:sym typeface="宋体" panose="02010600030101010101" pitchFamily="2" charset="-122"/>
              </a:rPr>
              <a:t>9</a:t>
            </a:r>
            <a:r>
              <a:rPr lang="zh-CN" altLang="en-US" sz="2000" dirty="0">
                <a:latin typeface="仿宋" panose="02010609060101010101" pitchFamily="49" charset="-122"/>
                <a:ea typeface="仿宋" panose="02010609060101010101" pitchFamily="49" charset="-122"/>
                <a:sym typeface="宋体" panose="02010600030101010101" pitchFamily="2" charset="-122"/>
              </a:rPr>
              <a:t>月</a:t>
            </a:r>
            <a:r>
              <a:rPr lang="en-US" altLang="zh-CN" sz="2000" dirty="0">
                <a:latin typeface="仿宋" panose="02010609060101010101" pitchFamily="49" charset="-122"/>
                <a:ea typeface="仿宋" panose="02010609060101010101" pitchFamily="49" charset="-122"/>
                <a:sym typeface="宋体" panose="02010600030101010101" pitchFamily="2" charset="-122"/>
              </a:rPr>
              <a:t>20</a:t>
            </a:r>
            <a:r>
              <a:rPr lang="zh-CN" altLang="en-US" sz="2000" dirty="0">
                <a:latin typeface="仿宋" panose="02010609060101010101" pitchFamily="49" charset="-122"/>
                <a:ea typeface="仿宋" panose="02010609060101010101" pitchFamily="49" charset="-122"/>
                <a:sym typeface="宋体" panose="02010600030101010101" pitchFamily="2" charset="-122"/>
              </a:rPr>
              <a:t>日至</a:t>
            </a:r>
            <a:r>
              <a:rPr lang="en-US" altLang="zh-CN" sz="2000" dirty="0">
                <a:latin typeface="仿宋" panose="02010609060101010101" pitchFamily="49" charset="-122"/>
                <a:ea typeface="仿宋" panose="02010609060101010101" pitchFamily="49" charset="-122"/>
                <a:sym typeface="宋体" panose="02010600030101010101" pitchFamily="2" charset="-122"/>
              </a:rPr>
              <a:t>26</a:t>
            </a:r>
            <a:r>
              <a:rPr lang="zh-CN" altLang="en-US" sz="2000" dirty="0">
                <a:latin typeface="仿宋" panose="02010609060101010101" pitchFamily="49" charset="-122"/>
                <a:ea typeface="仿宋" panose="02010609060101010101" pitchFamily="49" charset="-122"/>
                <a:sym typeface="宋体" panose="02010600030101010101" pitchFamily="2" charset="-122"/>
              </a:rPr>
              <a:t>日举行，历时</a:t>
            </a:r>
            <a:r>
              <a:rPr lang="en-US" altLang="zh-CN" sz="2000" dirty="0">
                <a:latin typeface="仿宋" panose="02010609060101010101" pitchFamily="49" charset="-122"/>
                <a:ea typeface="仿宋" panose="02010609060101010101" pitchFamily="49" charset="-122"/>
                <a:sym typeface="宋体" panose="02010600030101010101" pitchFamily="2" charset="-122"/>
              </a:rPr>
              <a:t>7</a:t>
            </a:r>
            <a:r>
              <a:rPr lang="zh-CN" altLang="en-US" sz="2000" dirty="0">
                <a:latin typeface="仿宋" panose="02010609060101010101" pitchFamily="49" charset="-122"/>
                <a:ea typeface="仿宋" panose="02010609060101010101" pitchFamily="49" charset="-122"/>
                <a:sym typeface="宋体" panose="02010600030101010101" pitchFamily="2" charset="-122"/>
              </a:rPr>
              <a:t>天。本届艺术节在全校师生的共同努力下取得了圆满成功。主要表现在以下几个方面：</a:t>
            </a:r>
            <a:endParaRPr lang="zh-CN" altLang="en-US" sz="2000" dirty="0">
              <a:latin typeface="仿宋" panose="02010609060101010101" pitchFamily="49" charset="-122"/>
              <a:ea typeface="仿宋" panose="02010609060101010101" pitchFamily="49" charset="-122"/>
            </a:endParaRPr>
          </a:p>
          <a:p>
            <a:pPr marL="0" indent="0">
              <a:buNone/>
            </a:pPr>
            <a:r>
              <a:rPr lang="zh-CN" altLang="en-US" sz="2000" dirty="0">
                <a:latin typeface="仿宋" panose="02010609060101010101" pitchFamily="49" charset="-122"/>
                <a:ea typeface="仿宋" panose="02010609060101010101" pitchFamily="49" charset="-122"/>
              </a:rPr>
              <a:t>    一、思想统一，组织有力。为搞好本届艺术节，我校在</a:t>
            </a:r>
            <a:r>
              <a:rPr lang="en-US" altLang="zh-CN" sz="2000" dirty="0">
                <a:latin typeface="仿宋" panose="02010609060101010101" pitchFamily="49" charset="-122"/>
                <a:ea typeface="仿宋" panose="02010609060101010101" pitchFamily="49" charset="-122"/>
              </a:rPr>
              <a:t>5</a:t>
            </a:r>
            <a:r>
              <a:rPr lang="zh-CN" altLang="en-US" sz="2000" dirty="0">
                <a:latin typeface="仿宋" panose="02010609060101010101" pitchFamily="49" charset="-122"/>
                <a:ea typeface="仿宋" panose="02010609060101010101" pitchFamily="49" charset="-122"/>
              </a:rPr>
              <a:t>月</a:t>
            </a:r>
            <a:r>
              <a:rPr lang="en-US" altLang="zh-CN" sz="2000" dirty="0">
                <a:latin typeface="仿宋" panose="02010609060101010101" pitchFamily="49" charset="-122"/>
                <a:ea typeface="仿宋" panose="02010609060101010101" pitchFamily="49" charset="-122"/>
              </a:rPr>
              <a:t>25</a:t>
            </a:r>
            <a:r>
              <a:rPr lang="zh-CN" altLang="en-US" sz="2000" dirty="0">
                <a:latin typeface="仿宋" panose="02010609060101010101" pitchFamily="49" charset="-122"/>
                <a:ea typeface="仿宋" panose="02010609060101010101" pitchFamily="49" charset="-122"/>
              </a:rPr>
              <a:t>日专门成立了以校长为组长、各部门负责人和各班班长为组员的筹备小组。经过广泛深入的宣传，本届艺术节</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高品位、高质量、高效益</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的目标成了全校师生的共同追求，保证了各项工作都能及时落实到位。</a:t>
            </a:r>
            <a:endParaRPr lang="zh-CN" altLang="en-US" sz="2000" dirty="0">
              <a:latin typeface="仿宋" panose="02010609060101010101" pitchFamily="49" charset="-122"/>
              <a:ea typeface="仿宋" panose="02010609060101010101" pitchFamily="49" charset="-122"/>
            </a:endParaRPr>
          </a:p>
          <a:p>
            <a:pPr marL="0" indent="0">
              <a:buNone/>
            </a:pPr>
            <a:r>
              <a:rPr lang="zh-CN" altLang="en-US" sz="2000" dirty="0">
                <a:latin typeface="仿宋" panose="02010609060101010101" pitchFamily="49" charset="-122"/>
                <a:ea typeface="仿宋" panose="02010609060101010101" pitchFamily="49" charset="-122"/>
              </a:rPr>
              <a:t>    二、内容丰富，推陈出新。</a:t>
            </a:r>
            <a:r>
              <a:rPr lang="zh-CN" altLang="en-US" sz="2000" dirty="0">
                <a:latin typeface="仿宋" panose="02010609060101010101" pitchFamily="49" charset="-122"/>
                <a:ea typeface="仿宋" panose="02010609060101010101" pitchFamily="49" charset="-122"/>
                <a:sym typeface="宋体" panose="02010600030101010101" pitchFamily="2" charset="-122"/>
              </a:rPr>
              <a:t>本届艺术节共设有六项内容，包括开幕式暨音舞组教师专场演出、童话剧专场演出、学生“弹、唱、跳、画”技能综合比赛、师生书画作品展、闭幕式暨学生文艺汇演。这此内容涉及音乐、舞蹈、书法、美术、表演、创编等很多方面。筹备小组成员积极发扬创新精神，注重内容的推陈出新，本届艺术节内容有一半是新创的。</a:t>
            </a:r>
            <a:r>
              <a:rPr lang="zh-CN" altLang="en-US" sz="2000" dirty="0">
                <a:latin typeface="仿宋" panose="02010609060101010101" pitchFamily="49" charset="-122"/>
                <a:ea typeface="仿宋" panose="02010609060101010101" pitchFamily="49" charset="-122"/>
              </a:rPr>
              <a:t>  </a:t>
            </a:r>
            <a:endParaRPr lang="zh-CN" altLang="en-US" sz="2000" dirty="0">
              <a:latin typeface="仿宋" panose="02010609060101010101" pitchFamily="49" charset="-122"/>
              <a:ea typeface="仿宋" panose="02010609060101010101" pitchFamily="49" charset="-122"/>
            </a:endParaRPr>
          </a:p>
          <a:p>
            <a:pPr marL="0" indent="0">
              <a:buNone/>
            </a:pPr>
            <a:r>
              <a:rPr lang="zh-CN" altLang="en-US" sz="2000" dirty="0">
                <a:latin typeface="仿宋" panose="02010609060101010101" pitchFamily="49" charset="-122"/>
                <a:ea typeface="仿宋" panose="02010609060101010101" pitchFamily="49" charset="-122"/>
              </a:rPr>
              <a:t>    三、参与面广，质量较高。经初步统计，全校师生不仅人人参与，而且直接参与本届艺术节六项重大活动的就高达近两千人 </a:t>
            </a:r>
            <a:r>
              <a:rPr lang="zh-CN" altLang="en-US" sz="2000" dirty="0">
                <a:ea typeface="仿宋" panose="02010609060101010101" pitchFamily="49" charset="-122"/>
              </a:rPr>
              <a:t>                                                      </a:t>
            </a:r>
            <a:endParaRPr lang="zh-CN" altLang="en-US" sz="2000" dirty="0">
              <a:ea typeface="仿宋" panose="02010609060101010101" pitchFamily="49" charset="-122"/>
            </a:endParaRPr>
          </a:p>
        </p:txBody>
      </p:sp>
      <p:pic>
        <p:nvPicPr>
          <p:cNvPr id="25702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a:xfrm>
            <a:off x="1331913" y="188913"/>
            <a:ext cx="7600950" cy="6402388"/>
          </a:xfrm>
          <a:solidFill>
            <a:schemeClr val="accent1">
              <a:lumMod val="90000"/>
            </a:schemeClr>
          </a:solidFill>
          <a:ln>
            <a:solidFill>
              <a:srgbClr val="0070C0"/>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次，平均每人要参与三项活动。参与本届艺术节的人数和人次在历届艺术节中均是最多的。节目质量高、精彩纷呈是本届艺术节的又一重要特点。</a:t>
            </a:r>
            <a:endParaRPr kumimoji="0" lang="zh-CN"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四、宣传力度大，社会影响好。</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为了做好本届艺术节的对外宣传工作，筹备小组组织了艺术节宣传报道班子。市电视台、市人民广播台、《</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××晚报》社等新闻媒体也对艺术节给予了极大的关注和支持，进行了跟踪报道，使本届艺术节产生了前所未有的社会影响，得到了社会各界的一致赞誉，学校知名度也因此有了较大提高</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在本届艺术节取得成功的同时，我们也清醒地看到两个方面的不足。一是学生软笔书法水平还不尽如人意，书法教学有待进一步加强。二是设置的活动项目过多，师生承担的任务过重，对这期间的课堂教学略有影响。这些应在以后的艺术节中注意克服。</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rPr>
              <a:t>    我们深信，本届艺术节的成功经验一定能成为把我校艺术节越办越好的重要基础，勇于创新的</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×大学人一定会在以后的艺术节中收获更多的成果！ </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sym typeface="宋体" panose="02010600030101010101" pitchFamily="2" charset="-122"/>
              </a:rPr>
              <a:t> </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rPr>
              <a:t>                                                                  </a:t>
            </a:r>
            <a:r>
              <a:rPr kumimoji="0" lang="en-US" altLang="zh-CN" sz="2000" b="0" i="0" u="none" strike="noStrike" kern="0" cap="none" spc="0" normalizeH="0" baseline="0" noProof="0" smtClean="0">
                <a:ln>
                  <a:noFill/>
                </a:ln>
                <a:solidFill>
                  <a:schemeClr val="tx1"/>
                </a:solidFill>
                <a:effectLst>
                  <a:outerShdw blurRad="38100" dist="38100" dir="2700000" algn="tl">
                    <a:srgbClr val="FFFFFF"/>
                  </a:outerShdw>
                </a:effectLst>
                <a:uLnTx/>
                <a:uFillTx/>
                <a:latin typeface="+mn-lt"/>
                <a:ea typeface="楷体" panose="02010609060101010101" pitchFamily="49" charset="-122"/>
                <a:cs typeface="+mn-cs"/>
                <a:sym typeface="宋体" panose="02010600030101010101" pitchFamily="2" charset="-122"/>
              </a:rPr>
              <a:t>                                                                                    </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000" b="0" i="0" u="none" strike="noStrike" kern="0" cap="none" spc="0" normalizeH="0" baseline="0" noProof="0" smtClean="0">
                <a:ln>
                  <a:noFill/>
                </a:ln>
                <a:solidFill>
                  <a:schemeClr val="tx1"/>
                </a:solidFill>
                <a:effectLst>
                  <a:outerShdw blurRad="38100" dist="38100" dir="2700000" algn="tl">
                    <a:srgbClr val="FFFFFF"/>
                  </a:outerShdw>
                </a:effectLst>
                <a:uLnTx/>
                <a:uFillTx/>
                <a:latin typeface="+mn-lt"/>
                <a:ea typeface="楷体" panose="02010609060101010101" pitchFamily="49" charset="-122"/>
                <a:cs typeface="+mn-cs"/>
                <a:sym typeface="宋体" panose="02010600030101010101" pitchFamily="2" charset="-122"/>
              </a:rPr>
              <a:t>                                                                             </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××大学              </a:t>
            </a:r>
            <a:endPar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                                         20</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22</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年</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10</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月</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8</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日                         </a:t>
            </a:r>
            <a:r>
              <a:rPr kumimoji="0" lang="en-US" altLang="zh-CN"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              </a:t>
            </a:r>
            <a:r>
              <a:rPr kumimoji="0" lang="zh-CN" altLang="en-US" sz="2000" b="0" i="0" u="none" strike="noStrike" kern="0" cap="none" spc="0" normalizeH="0" baseline="0" noProof="0" smtClean="0">
                <a:ln>
                  <a:noFill/>
                </a:ln>
                <a:solidFill>
                  <a:schemeClr val="tx1"/>
                </a:solidFill>
                <a:effectLst/>
                <a:uLnTx/>
                <a:uFillTx/>
                <a:latin typeface="仿宋" panose="02010609060101010101" pitchFamily="49" charset="-122"/>
                <a:ea typeface="仿宋" panose="02010609060101010101" pitchFamily="49" charset="-122"/>
                <a:cs typeface="+mn-cs"/>
                <a:sym typeface="宋体" panose="02010600030101010101" pitchFamily="2" charset="-122"/>
              </a:rPr>
              <a:t> </a:t>
            </a:r>
            <a:r>
              <a:rPr kumimoji="0" lang="en-US" altLang="zh-CN" sz="2000" b="0" i="0" u="none" strike="noStrike" kern="0" cap="none" spc="0" normalizeH="0" baseline="0" noProof="0" smtClean="0">
                <a:ln>
                  <a:noFill/>
                </a:ln>
                <a:solidFill>
                  <a:schemeClr val="tx1"/>
                </a:solidFill>
                <a:effectLst>
                  <a:outerShdw blurRad="38100" dist="38100" dir="2700000" algn="tl">
                    <a:srgbClr val="FFFFFF"/>
                  </a:outerShdw>
                </a:effectLst>
                <a:uLnTx/>
                <a:uFillTx/>
                <a:latin typeface="+mn-lt"/>
                <a:ea typeface="楷体" panose="02010609060101010101" pitchFamily="49" charset="-122"/>
                <a:cs typeface="+mn-cs"/>
                <a:sym typeface="宋体" panose="02010600030101010101" pitchFamily="2" charset="-122"/>
              </a:rPr>
              <a:t>         </a:t>
            </a:r>
            <a:r>
              <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rPr>
              <a:t>                  </a:t>
            </a:r>
            <a:endParaRPr kumimoji="0" lang="zh-CN" altLang="en-US" sz="2000" b="0" i="0" u="none" strike="noStrike" kern="0" cap="none" spc="0" normalizeH="0" baseline="0" noProof="0" smtClean="0">
              <a:ln>
                <a:noFill/>
              </a:ln>
              <a:solidFill>
                <a:schemeClr val="tx1"/>
              </a:solidFill>
              <a:effectLst/>
              <a:uLnTx/>
              <a:uFillTx/>
              <a:latin typeface="+mn-lt"/>
              <a:ea typeface="仿宋" panose="02010609060101010101" pitchFamily="49" charset="-122"/>
              <a:cs typeface="+mn-cs"/>
            </a:endParaRPr>
          </a:p>
        </p:txBody>
      </p:sp>
    </p:spTree>
    <p:custDataLst>
      <p:tags r:id="rId1"/>
    </p:custDataLst>
  </p:cSld>
  <p:clrMapOvr>
    <a:masterClrMapping/>
  </p:clrMapOvr>
  <p:transition advTm="10000"/>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4" name="标题 1"/>
          <p:cNvSpPr>
            <a:spLocks noGrp="1"/>
          </p:cNvSpPr>
          <p:nvPr>
            <p:ph type="title"/>
          </p:nvPr>
        </p:nvSpPr>
        <p:spPr/>
        <p:txBody>
          <a:bodyPr vert="horz" wrap="square" lIns="91440" tIns="45720" rIns="91440" bIns="45720" anchor="ctr" anchorCtr="0"/>
          <a:p>
            <a:r>
              <a:rPr lang="zh-CN" altLang="en-US" sz="2400" dirty="0"/>
              <a:t>练习：修改下面这份总结提纲</a:t>
            </a:r>
            <a:endParaRPr lang="zh-CN" altLang="en-US" sz="2400" dirty="0"/>
          </a:p>
        </p:txBody>
      </p:sp>
      <p:sp>
        <p:nvSpPr>
          <p:cNvPr id="259075" name="内容占位符 2"/>
          <p:cNvSpPr>
            <a:spLocks noGrp="1"/>
          </p:cNvSpPr>
          <p:nvPr>
            <p:ph idx="1"/>
          </p:nvPr>
        </p:nvSpPr>
        <p:spPr>
          <a:xfrm>
            <a:off x="1143000" y="1600200"/>
            <a:ext cx="7543800" cy="4400550"/>
          </a:xfrm>
        </p:spPr>
        <p:txBody>
          <a:bodyPr vert="horz" wrap="square" lIns="91440" tIns="45720" rIns="91440" bIns="45720" anchor="t" anchorCtr="0"/>
          <a:p>
            <a:r>
              <a:rPr lang="zh-CN" altLang="en-US" sz="2400" dirty="0"/>
              <a:t> </a:t>
            </a:r>
            <a:r>
              <a:rPr lang="zh-CN" altLang="en-US" sz="2000" dirty="0"/>
              <a:t>卫生局</a:t>
            </a:r>
            <a:r>
              <a:rPr lang="en-US" altLang="zh-CN" sz="2000" dirty="0"/>
              <a:t>××××</a:t>
            </a:r>
            <a:r>
              <a:rPr lang="zh-CN" altLang="en-US" sz="2000" dirty="0"/>
              <a:t>年度工作总结提纲 　　</a:t>
            </a:r>
            <a:endParaRPr lang="en-US" altLang="zh-CN" sz="2000" dirty="0"/>
          </a:p>
          <a:p>
            <a:r>
              <a:rPr lang="zh-CN" altLang="en-US" sz="2000" dirty="0"/>
              <a:t>一、基层卫生工作出现了新面貌。</a:t>
            </a:r>
            <a:endParaRPr lang="en-US" altLang="zh-CN" sz="2000" dirty="0"/>
          </a:p>
          <a:p>
            <a:r>
              <a:rPr lang="zh-CN" altLang="en-US" sz="2000" dirty="0"/>
              <a:t>二、健全制度，落实岗位责任制，不断提高管理水平。 </a:t>
            </a:r>
            <a:endParaRPr lang="en-US" altLang="zh-CN" sz="2000" dirty="0"/>
          </a:p>
          <a:p>
            <a:r>
              <a:rPr lang="zh-CN" altLang="en-US" sz="2000" dirty="0"/>
              <a:t>三、一年来总的工作情况及取得的主要成绩。 </a:t>
            </a:r>
            <a:endParaRPr lang="en-US" altLang="zh-CN" sz="2000" dirty="0"/>
          </a:p>
          <a:p>
            <a:r>
              <a:rPr lang="zh-CN" altLang="en-US" sz="2000" dirty="0"/>
              <a:t>四、讲几个问题：</a:t>
            </a:r>
            <a:endParaRPr lang="zh-CN" altLang="en-US" sz="2000" dirty="0"/>
          </a:p>
          <a:p>
            <a:r>
              <a:rPr lang="zh-CN" altLang="en-US" sz="2000" dirty="0"/>
              <a:t>（一）做好基层卫生网点的建设工作。 </a:t>
            </a:r>
            <a:endParaRPr lang="en-US" altLang="zh-CN" sz="2000" dirty="0"/>
          </a:p>
          <a:p>
            <a:r>
              <a:rPr lang="zh-CN" altLang="en-US" sz="2000" dirty="0"/>
              <a:t>（二）加强了地方病的防治工作。 </a:t>
            </a:r>
            <a:endParaRPr lang="en-US" altLang="zh-CN" sz="2000" dirty="0"/>
          </a:p>
          <a:p>
            <a:r>
              <a:rPr lang="zh-CN" altLang="en-US" sz="2000" dirty="0"/>
              <a:t>（三）加强领导班子的自身建设。 </a:t>
            </a:r>
            <a:endParaRPr lang="en-US" altLang="zh-CN" sz="2000" dirty="0"/>
          </a:p>
          <a:p>
            <a:r>
              <a:rPr lang="zh-CN" altLang="en-US" sz="2000" dirty="0"/>
              <a:t>（四）存在的不足和今后的打算。</a:t>
            </a:r>
            <a:r>
              <a:rPr lang="zh-CN" altLang="en-US" sz="2400" dirty="0"/>
              <a:t> </a:t>
            </a:r>
            <a:endParaRPr lang="zh-CN" altLang="en-US" sz="2400" dirty="0"/>
          </a:p>
        </p:txBody>
      </p:sp>
    </p:spTree>
  </p:cSld>
  <p:clrMapOvr>
    <a:masterClrMapping/>
  </p:clrMapOvr>
  <p:transition advTm="10000"/>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8" name="标题 1"/>
          <p:cNvSpPr>
            <a:spLocks noGrp="1"/>
          </p:cNvSpPr>
          <p:nvPr>
            <p:ph type="title"/>
          </p:nvPr>
        </p:nvSpPr>
        <p:spPr>
          <a:xfrm>
            <a:off x="1217613" y="1343025"/>
            <a:ext cx="7539037" cy="2501900"/>
          </a:xfrm>
        </p:spPr>
        <p:txBody>
          <a:bodyPr vert="horz" wrap="square" lIns="91440" tIns="45720" rIns="91440" bIns="45720" anchor="ctr" anchorCtr="0"/>
          <a:p>
            <a:br>
              <a:rPr lang="zh-CN" altLang="zh-CN" dirty="0"/>
            </a:br>
            <a:r>
              <a:rPr lang="zh-CN" altLang="en-US" sz="6000" b="1" dirty="0">
                <a:solidFill>
                  <a:schemeClr val="tx1"/>
                </a:solidFill>
                <a:latin typeface="黑体" panose="02010609060101010101" pitchFamily="49" charset="-122"/>
                <a:ea typeface="黑体" panose="02010609060101010101" pitchFamily="49" charset="-122"/>
              </a:rPr>
              <a:t>第三章  </a:t>
            </a:r>
            <a:br>
              <a:rPr lang="zh-CN" altLang="en-US" sz="6000" b="1" dirty="0">
                <a:solidFill>
                  <a:schemeClr val="tx1"/>
                </a:solidFill>
                <a:latin typeface="黑体" panose="02010609060101010101" pitchFamily="49" charset="-122"/>
                <a:ea typeface="黑体" panose="02010609060101010101" pitchFamily="49" charset="-122"/>
              </a:rPr>
            </a:br>
            <a:r>
              <a:rPr lang="zh-CN" altLang="en-US" sz="6000" b="1" dirty="0">
                <a:solidFill>
                  <a:schemeClr val="tx1"/>
                </a:solidFill>
                <a:latin typeface="黑体" panose="02010609060101010101" pitchFamily="49" charset="-122"/>
                <a:ea typeface="黑体" panose="02010609060101010101" pitchFamily="49" charset="-122"/>
              </a:rPr>
              <a:t>日常文书</a:t>
            </a:r>
            <a:br>
              <a:rPr lang="zh-CN" altLang="en-US" sz="6000" b="1" dirty="0">
                <a:solidFill>
                  <a:schemeClr val="tx1"/>
                </a:solidFill>
                <a:latin typeface="黑体" panose="02010609060101010101" pitchFamily="49" charset="-122"/>
                <a:ea typeface="黑体" panose="02010609060101010101" pitchFamily="49" charset="-122"/>
              </a:rPr>
            </a:br>
            <a:r>
              <a:rPr lang="zh-CN" altLang="en-US" sz="6000" b="1" dirty="0"/>
              <a:t> </a:t>
            </a:r>
            <a:endParaRPr lang="zh-CN" altLang="en-US" sz="6000" b="1" dirty="0"/>
          </a:p>
        </p:txBody>
      </p:sp>
      <p:pic>
        <p:nvPicPr>
          <p:cNvPr id="26009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60100" name="图片 3"/>
          <p:cNvPicPr>
            <a:picLocks noChangeAspect="1"/>
          </p:cNvPicPr>
          <p:nvPr/>
        </p:nvPicPr>
        <p:blipFill>
          <a:blip r:embed="rId2"/>
          <a:stretch>
            <a:fillRect/>
          </a:stretch>
        </p:blipFill>
        <p:spPr>
          <a:xfrm>
            <a:off x="3730625" y="4260850"/>
            <a:ext cx="2792413" cy="1554163"/>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112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文本框 1"/>
          <p:cNvSpPr txBox="1"/>
          <p:nvPr/>
        </p:nvSpPr>
        <p:spPr>
          <a:xfrm>
            <a:off x="1691632" y="1917061"/>
            <a:ext cx="5027937" cy="2479040"/>
          </a:xfrm>
          <a:prstGeom prst="rect">
            <a:avLst/>
          </a:prstGeom>
          <a:noFill/>
          <a:ln>
            <a:noFill/>
          </a:ln>
        </p:spPr>
        <p:txBody>
          <a:bodyPr>
            <a:spAutoFit/>
          </a:bodyPr>
          <a:lstStyle/>
          <a:p>
            <a:pPr marL="342900" marR="0" indent="-342900" defTabSz="914400" eaLnBrk="0" hangingPunct="0">
              <a:spcBef>
                <a:spcPct val="20000"/>
              </a:spcBef>
              <a:buClrTx/>
              <a:buSzTx/>
              <a:buFont typeface="Wingdings" panose="05000000000000000000" charset="0"/>
              <a:buChar char="ü"/>
              <a:defRPr/>
            </a:pPr>
            <a:r>
              <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sym typeface="+mn-ea"/>
              </a:rPr>
              <a:t>任务目标</a:t>
            </a:r>
            <a:endPar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理解和掌握求职信的含义、类型、结构和写法，以及写作注意事项。</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能够撰写求职信。</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7659" name="Picture 9" descr="C:\Documents and Settings\aurora\My Documents\my profile\the challengec cup for win\素材\省答辩PPT素材\aiimg_com_01.gif"/>
          <p:cNvPicPr>
            <a:picLocks noChangeAspect="1"/>
          </p:cNvPicPr>
          <p:nvPr>
            <p:custDataLst>
              <p:tags r:id="rId2"/>
            </p:custDataLst>
          </p:nvPr>
        </p:nvPicPr>
        <p:blipFill>
          <a:blip r:embed="rId3"/>
          <a:stretch>
            <a:fillRect/>
          </a:stretch>
        </p:blipFill>
        <p:spPr>
          <a:xfrm>
            <a:off x="6804025" y="909638"/>
            <a:ext cx="1790700" cy="4903787"/>
          </a:xfrm>
          <a:prstGeom prst="rect">
            <a:avLst/>
          </a:prstGeom>
          <a:noFill/>
          <a:ln w="9525">
            <a:noFill/>
          </a:ln>
        </p:spPr>
      </p:pic>
      <p:sp>
        <p:nvSpPr>
          <p:cNvPr id="261125" name="标题 1"/>
          <p:cNvSpPr>
            <a:spLocks noGrp="1"/>
          </p:cNvSpPr>
          <p:nvPr>
            <p:ph type="title"/>
            <p:custDataLst>
              <p:tags r:id="rId4"/>
            </p:custDataLst>
          </p:nvPr>
        </p:nvSpPr>
        <p:spPr>
          <a:xfrm>
            <a:off x="1619250" y="476250"/>
            <a:ext cx="4886325"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第一节 求职信</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20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547495" y="836295"/>
            <a:ext cx="6931660" cy="4955540"/>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王燕，</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21</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岁，福州人，现在</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××大学中文系文秘专业学习，今年</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7</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月即将毕业。四年学习中，各门成绩均在</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85</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分以上，毕业论文被评为优秀，在××局办公室实习期间，颇得前辈好评，深受经理器重。在校期间，担任系学生会文娱部秘书长一职，锻炼了她的组织和社交活动能力，并在《××××》等杂志上发表文学作品多篇。××公司发布招聘信息，提供秘书、人力资源管理等岗位，报名截止日期：</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2022</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年</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5</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月</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10</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日。</a:t>
            </a:r>
            <a:endPar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根据以上任务情景的描述，请代王燕撰写一份格式规范的求职信？</a:t>
            </a: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p:txBody>
      </p:sp>
      <p:pic>
        <p:nvPicPr>
          <p:cNvPr id="26214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547495" y="836295"/>
            <a:ext cx="6931660" cy="4955540"/>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王燕，</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21</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岁，福州人，现在</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××大学中文系文秘专业学习，今年</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7</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月即将毕业。四年学习中，各门成绩均在</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85</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分以上，毕业论文被评为优秀，在××局办公室实习期间，颇得前辈好评，深受经理器重。在校期间，担任系学生会文娱部秘书长一职，锻炼了她的组织和社交活动能力，并在《××××》等杂志上发表文学作品多篇。××公司发布招聘信息，提供秘书、人力资源管理等岗位，报名截止日期：</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2022</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年</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5</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月</a:t>
            </a:r>
            <a:r>
              <a:rPr kumimoji="0" lang="en-US" altLang="zh-CN"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10</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日。</a:t>
            </a:r>
            <a:endPar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根据以上任务情景的描述，请代王燕撰写一份格式规范的求职信？</a:t>
            </a:r>
            <a:endParaRPr kumimoji="0" lang="zh-CN" altLang="en-US" sz="28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p:txBody>
      </p:sp>
      <p:pic>
        <p:nvPicPr>
          <p:cNvPr id="26317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4" name="内容占位符 2"/>
          <p:cNvSpPr>
            <a:spLocks noGrp="1"/>
          </p:cNvSpPr>
          <p:nvPr>
            <p:ph idx="1"/>
          </p:nvPr>
        </p:nvSpPr>
        <p:spPr>
          <a:xfrm>
            <a:off x="1547813" y="620713"/>
            <a:ext cx="7210425" cy="537527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一、求职信的定义</a:t>
            </a:r>
            <a:endParaRPr lang="zh-CN" altLang="en-US" b="1" dirty="0">
              <a:latin typeface="黑体" panose="02010609060101010101" pitchFamily="49" charset="-122"/>
              <a:ea typeface="黑体" panose="02010609060101010101" pitchFamily="49" charset="-122"/>
            </a:endParaRPr>
          </a:p>
          <a:p>
            <a:pPr marL="0" indent="0">
              <a:buFont typeface="Wingdings" panose="05000000000000000000" pitchFamily="2" charset="2"/>
              <a:buChar char="Ø"/>
            </a:pPr>
            <a:r>
              <a:rPr lang="zh-CN" altLang="en-US" sz="2800" dirty="0">
                <a:solidFill>
                  <a:srgbClr val="7030A0"/>
                </a:solidFill>
                <a:latin typeface="黑体" panose="02010609060101010101" pitchFamily="49" charset="-122"/>
                <a:ea typeface="黑体" panose="02010609060101010101" pitchFamily="49" charset="-122"/>
              </a:rPr>
              <a:t>求职信也叫求职函、自荐信、应聘函等，是学校毕业生、下岗待就业者、拟转岗就业者等向用人单位介绍自己情况、表达求职意愿、陈述求职理由、提出求职要求，以达到任职目的的一种书信类日常文书。</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求职信是求职者与用人单位之间的沟通桥梁，其作用在于通过自我推荐，给用人单位创设良好形象，从而达到获得满意职位的目的。一份好的求职信能够体现求职者的沟通能力和性格特征，是寻找工作的敲门砖。</a:t>
            </a:r>
            <a:endParaRPr lang="zh-CN" altLang="en-US" sz="2800" dirty="0">
              <a:latin typeface="黑体" panose="02010609060101010101" pitchFamily="49" charset="-122"/>
              <a:ea typeface="黑体" panose="02010609060101010101" pitchFamily="49" charset="-122"/>
            </a:endParaRPr>
          </a:p>
          <a:p>
            <a:pPr marL="0" indent="0"/>
            <a:endParaRPr lang="zh-CN" altLang="en-US" sz="2800" dirty="0">
              <a:latin typeface="黑体" panose="02010609060101010101" pitchFamily="49" charset="-122"/>
              <a:ea typeface="黑体" panose="02010609060101010101" pitchFamily="49" charset="-122"/>
            </a:endParaRPr>
          </a:p>
          <a:p>
            <a:pPr marL="0" indent="0"/>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黑体" panose="02010609060101010101" pitchFamily="49" charset="-122"/>
              <a:ea typeface="黑体" panose="02010609060101010101" pitchFamily="49" charset="-122"/>
            </a:endParaRPr>
          </a:p>
        </p:txBody>
      </p:sp>
      <p:pic>
        <p:nvPicPr>
          <p:cNvPr id="26419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8" name="内容占位符 2"/>
          <p:cNvSpPr>
            <a:spLocks noGrp="1"/>
          </p:cNvSpPr>
          <p:nvPr>
            <p:ph idx="1"/>
          </p:nvPr>
        </p:nvSpPr>
        <p:spPr>
          <a:xfrm>
            <a:off x="1547813" y="298450"/>
            <a:ext cx="7210425" cy="583882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二、求职信的分类</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依据求职要求划分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可以分为</a:t>
            </a:r>
            <a:r>
              <a:rPr lang="zh-CN" altLang="en-US" sz="2800" dirty="0">
                <a:solidFill>
                  <a:srgbClr val="FF0000"/>
                </a:solidFill>
                <a:latin typeface="黑体" panose="02010609060101010101" pitchFamily="49" charset="-122"/>
                <a:ea typeface="黑体" panose="02010609060101010101" pitchFamily="49" charset="-122"/>
              </a:rPr>
              <a:t>满足基本要求的求职信</a:t>
            </a:r>
            <a:r>
              <a:rPr lang="zh-CN" altLang="en-US" sz="2800" dirty="0">
                <a:latin typeface="黑体" panose="02010609060101010101" pitchFamily="49" charset="-122"/>
                <a:ea typeface="黑体" panose="02010609060101010101" pitchFamily="49" charset="-122"/>
              </a:rPr>
              <a:t>和</a:t>
            </a:r>
            <a:r>
              <a:rPr lang="zh-CN" altLang="en-US" sz="2800" dirty="0">
                <a:solidFill>
                  <a:srgbClr val="FF0000"/>
                </a:solidFill>
                <a:latin typeface="黑体" panose="02010609060101010101" pitchFamily="49" charset="-122"/>
                <a:ea typeface="黑体" panose="02010609060101010101" pitchFamily="49" charset="-122"/>
              </a:rPr>
              <a:t>具有高度针对性的求职信</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2.依据求职时间划分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可以分为</a:t>
            </a:r>
            <a:r>
              <a:rPr lang="zh-CN" altLang="en-US" sz="2800" dirty="0">
                <a:solidFill>
                  <a:srgbClr val="FF0000"/>
                </a:solidFill>
                <a:latin typeface="黑体" panose="02010609060101010101" pitchFamily="49" charset="-122"/>
                <a:ea typeface="黑体" panose="02010609060101010101" pitchFamily="49" charset="-122"/>
              </a:rPr>
              <a:t>短期求职信</a:t>
            </a:r>
            <a:r>
              <a:rPr lang="zh-CN" altLang="en-US" sz="2800" dirty="0">
                <a:latin typeface="黑体" panose="02010609060101010101" pitchFamily="49" charset="-122"/>
                <a:ea typeface="黑体" panose="02010609060101010101" pitchFamily="49" charset="-122"/>
              </a:rPr>
              <a:t>和</a:t>
            </a:r>
            <a:r>
              <a:rPr lang="zh-CN" altLang="en-US" sz="2800" dirty="0">
                <a:solidFill>
                  <a:srgbClr val="FF0000"/>
                </a:solidFill>
                <a:latin typeface="黑体" panose="02010609060101010101" pitchFamily="49" charset="-122"/>
                <a:ea typeface="黑体" panose="02010609060101010101" pitchFamily="49" charset="-122"/>
              </a:rPr>
              <a:t>长期求职信</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3.依据工作经历划分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可以分为</a:t>
            </a:r>
            <a:r>
              <a:rPr lang="zh-CN" altLang="en-US" sz="2800" dirty="0">
                <a:solidFill>
                  <a:srgbClr val="FF0000"/>
                </a:solidFill>
                <a:latin typeface="黑体" panose="02010609060101010101" pitchFamily="49" charset="-122"/>
                <a:ea typeface="黑体" panose="02010609060101010101" pitchFamily="49" charset="-122"/>
              </a:rPr>
              <a:t>初次就业求职信</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再次就业求职信</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兼职工作求职信</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4.</a:t>
            </a:r>
            <a:r>
              <a:rPr lang="zh-CN" altLang="en-US" sz="2800" dirty="0">
                <a:solidFill>
                  <a:srgbClr val="7030A0"/>
                </a:solidFill>
                <a:latin typeface="黑体" panose="02010609060101010101" pitchFamily="49" charset="-122"/>
                <a:ea typeface="黑体" panose="02010609060101010101" pitchFamily="49" charset="-122"/>
              </a:rPr>
              <a:t>依据行业性质划分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可以分为</a:t>
            </a:r>
            <a:r>
              <a:rPr lang="zh-CN" altLang="en-US" sz="2800" dirty="0">
                <a:solidFill>
                  <a:srgbClr val="FF0000"/>
                </a:solidFill>
                <a:latin typeface="黑体" panose="02010609060101010101" pitchFamily="49" charset="-122"/>
                <a:ea typeface="黑体" panose="02010609060101010101" pitchFamily="49" charset="-122"/>
              </a:rPr>
              <a:t>技术型求职信</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销售型求职信</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演艺型求职信</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marL="0" indent="0"/>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黑体" panose="02010609060101010101" pitchFamily="49" charset="-122"/>
              <a:ea typeface="黑体" panose="02010609060101010101" pitchFamily="49" charset="-122"/>
            </a:endParaRPr>
          </a:p>
        </p:txBody>
      </p:sp>
      <p:pic>
        <p:nvPicPr>
          <p:cNvPr id="26521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文本框 2"/>
          <p:cNvSpPr txBox="1"/>
          <p:nvPr/>
        </p:nvSpPr>
        <p:spPr>
          <a:xfrm>
            <a:off x="1547813" y="327025"/>
            <a:ext cx="6699250" cy="582613"/>
          </a:xfrm>
          <a:prstGeom prst="rect">
            <a:avLst/>
          </a:prstGeom>
          <a:noFill/>
          <a:ln w="9525">
            <a:noFill/>
          </a:ln>
        </p:spPr>
        <p:txBody>
          <a:bodyPr>
            <a:spAutoFit/>
          </a:bodyPr>
          <a:p>
            <a:r>
              <a:rPr lang="zh-CN" altLang="en-US" sz="3200" b="1" dirty="0">
                <a:latin typeface="黑体" panose="02010609060101010101" pitchFamily="49" charset="-122"/>
                <a:ea typeface="黑体" panose="02010609060101010101" pitchFamily="49" charset="-122"/>
                <a:sym typeface="宋体" panose="02010600030101010101" pitchFamily="2" charset="-122"/>
              </a:rPr>
              <a:t>四、应用文的分类</a:t>
            </a:r>
            <a:endParaRPr lang="zh-CN" altLang="en-US" sz="2800" dirty="0">
              <a:latin typeface="黑体" panose="02010609060101010101" pitchFamily="49" charset="-122"/>
              <a:ea typeface="黑体" panose="02010609060101010101" pitchFamily="49" charset="-122"/>
            </a:endParaRPr>
          </a:p>
        </p:txBody>
      </p:sp>
      <p:sp>
        <p:nvSpPr>
          <p:cNvPr id="64515" name="矩形 3"/>
          <p:cNvSpPr/>
          <p:nvPr/>
        </p:nvSpPr>
        <p:spPr>
          <a:xfrm>
            <a:off x="2336800" y="2828925"/>
            <a:ext cx="612775" cy="1239838"/>
          </a:xfrm>
          <a:prstGeom prst="rect">
            <a:avLst/>
          </a:prstGeom>
          <a:noFill/>
          <a:ln w="28575" cap="flat" cmpd="sng">
            <a:solidFill>
              <a:srgbClr val="0070C0"/>
            </a:solidFill>
            <a:prstDash val="solid"/>
            <a:round/>
            <a:headEnd type="none" w="med" len="med"/>
            <a:tailEnd type="none" w="med" len="med"/>
          </a:ln>
        </p:spPr>
        <p:txBody>
          <a:bodyPr vert="eaVert">
            <a:spAutoFit/>
          </a:bodyPr>
          <a:p>
            <a:pPr>
              <a:spcBef>
                <a:spcPct val="50000"/>
              </a:spcBef>
            </a:pPr>
            <a:r>
              <a:rPr lang="zh-CN" altLang="en-US" sz="2800" dirty="0">
                <a:latin typeface="黑体" panose="02010609060101010101" pitchFamily="49" charset="-122"/>
                <a:ea typeface="黑体" panose="02010609060101010101" pitchFamily="49" charset="-122"/>
              </a:rPr>
              <a:t>应用文</a:t>
            </a:r>
            <a:endParaRPr lang="zh-CN" altLang="en-US" sz="2800" dirty="0">
              <a:latin typeface="黑体" panose="02010609060101010101" pitchFamily="49" charset="-122"/>
              <a:ea typeface="黑体" panose="02010609060101010101" pitchFamily="49" charset="-122"/>
            </a:endParaRPr>
          </a:p>
        </p:txBody>
      </p:sp>
      <p:sp>
        <p:nvSpPr>
          <p:cNvPr id="64516" name="左大括号 7"/>
          <p:cNvSpPr/>
          <p:nvPr/>
        </p:nvSpPr>
        <p:spPr>
          <a:xfrm>
            <a:off x="3154363" y="2990850"/>
            <a:ext cx="155575" cy="914400"/>
          </a:xfrm>
          <a:prstGeom prst="leftBrace">
            <a:avLst>
              <a:gd name="adj1" fmla="val 8000"/>
              <a:gd name="adj2" fmla="val 50000"/>
            </a:avLst>
          </a:prstGeom>
          <a:noFill/>
          <a:ln w="28575" cap="flat" cmpd="sng">
            <a:solidFill>
              <a:srgbClr val="0070C0"/>
            </a:solidFill>
            <a:prstDash val="solid"/>
            <a:headEnd type="none" w="med" len="med"/>
            <a:tailEnd type="none" w="med" len="med"/>
          </a:ln>
        </p:spPr>
        <p:txBody>
          <a:bodyPr>
            <a:spAutoFit/>
          </a:bodyPr>
          <a:p>
            <a:pPr>
              <a:spcBef>
                <a:spcPct val="50000"/>
              </a:spcBef>
            </a:pPr>
            <a:endParaRPr lang="zh-CN" altLang="en-US" sz="2000" dirty="0">
              <a:latin typeface="黑体" panose="02010609060101010101" pitchFamily="49" charset="-122"/>
              <a:ea typeface="黑体" panose="02010609060101010101" pitchFamily="49" charset="-122"/>
            </a:endParaRPr>
          </a:p>
        </p:txBody>
      </p:sp>
      <p:sp>
        <p:nvSpPr>
          <p:cNvPr id="64517" name="流程图: 过程 8"/>
          <p:cNvSpPr/>
          <p:nvPr/>
        </p:nvSpPr>
        <p:spPr>
          <a:xfrm>
            <a:off x="3708400" y="1555750"/>
            <a:ext cx="612775" cy="1582738"/>
          </a:xfrm>
          <a:prstGeom prst="flowChartProcess">
            <a:avLst/>
          </a:prstGeom>
          <a:noFill/>
          <a:ln w="28575" cap="flat" cmpd="sng">
            <a:solidFill>
              <a:srgbClr val="0070C0"/>
            </a:solidFill>
            <a:prstDash val="solid"/>
            <a:round/>
            <a:headEnd type="none" w="med" len="med"/>
            <a:tailEnd type="none" w="med" len="med"/>
          </a:ln>
        </p:spPr>
        <p:txBody>
          <a:bodyPr vert="eaVert">
            <a:spAutoFit/>
          </a:bodyPr>
          <a:p>
            <a:pPr>
              <a:spcBef>
                <a:spcPct val="50000"/>
              </a:spcBef>
            </a:pPr>
            <a:r>
              <a:rPr lang="zh-CN" altLang="en-US" sz="2800" dirty="0">
                <a:latin typeface="黑体" panose="02010609060101010101" pitchFamily="49" charset="-122"/>
                <a:ea typeface="黑体" panose="02010609060101010101" pitchFamily="49" charset="-122"/>
              </a:rPr>
              <a:t>通用文书</a:t>
            </a:r>
            <a:endParaRPr lang="zh-CN" altLang="en-US" sz="2800" dirty="0">
              <a:latin typeface="黑体" panose="02010609060101010101" pitchFamily="49" charset="-122"/>
              <a:ea typeface="黑体" panose="02010609060101010101" pitchFamily="49" charset="-122"/>
            </a:endParaRPr>
          </a:p>
        </p:txBody>
      </p:sp>
      <p:sp>
        <p:nvSpPr>
          <p:cNvPr id="64518" name="流程图: 过程 9"/>
          <p:cNvSpPr/>
          <p:nvPr/>
        </p:nvSpPr>
        <p:spPr>
          <a:xfrm>
            <a:off x="3708400" y="3784600"/>
            <a:ext cx="612775" cy="1593850"/>
          </a:xfrm>
          <a:prstGeom prst="flowChartProcess">
            <a:avLst/>
          </a:prstGeom>
          <a:noFill/>
          <a:ln w="28575" cap="flat" cmpd="sng">
            <a:solidFill>
              <a:srgbClr val="0070C0"/>
            </a:solidFill>
            <a:prstDash val="solid"/>
            <a:round/>
            <a:headEnd type="none" w="med" len="med"/>
            <a:tailEnd type="none" w="med" len="med"/>
          </a:ln>
        </p:spPr>
        <p:txBody>
          <a:bodyPr vert="eaVert">
            <a:spAutoFit/>
          </a:bodyPr>
          <a:p>
            <a:pPr>
              <a:spcBef>
                <a:spcPct val="50000"/>
              </a:spcBef>
            </a:pPr>
            <a:r>
              <a:rPr lang="zh-CN" altLang="en-US" sz="2800" dirty="0">
                <a:latin typeface="黑体" panose="02010609060101010101" pitchFamily="49" charset="-122"/>
                <a:ea typeface="黑体" panose="02010609060101010101" pitchFamily="49" charset="-122"/>
              </a:rPr>
              <a:t>专用文书</a:t>
            </a:r>
            <a:endParaRPr lang="zh-CN" altLang="en-US" sz="2800" dirty="0">
              <a:latin typeface="黑体" panose="02010609060101010101" pitchFamily="49" charset="-122"/>
              <a:ea typeface="黑体" panose="02010609060101010101" pitchFamily="49" charset="-122"/>
            </a:endParaRPr>
          </a:p>
        </p:txBody>
      </p:sp>
      <p:sp>
        <p:nvSpPr>
          <p:cNvPr id="64519" name="左大括号 10"/>
          <p:cNvSpPr/>
          <p:nvPr/>
        </p:nvSpPr>
        <p:spPr>
          <a:xfrm>
            <a:off x="4491038" y="1914525"/>
            <a:ext cx="153987" cy="914400"/>
          </a:xfrm>
          <a:prstGeom prst="leftBrace">
            <a:avLst>
              <a:gd name="adj1" fmla="val 6625"/>
              <a:gd name="adj2" fmla="val 50000"/>
            </a:avLst>
          </a:prstGeom>
          <a:noFill/>
          <a:ln w="28575" cap="flat" cmpd="sng">
            <a:solidFill>
              <a:srgbClr val="0070C0"/>
            </a:solidFill>
            <a:prstDash val="solid"/>
            <a:headEnd type="none" w="med" len="med"/>
            <a:tailEnd type="none" w="med" len="med"/>
          </a:ln>
        </p:spPr>
        <p:txBody>
          <a:bodyPr>
            <a:spAutoFit/>
          </a:bodyPr>
          <a:p>
            <a:pPr>
              <a:spcBef>
                <a:spcPct val="50000"/>
              </a:spcBef>
            </a:pPr>
            <a:endParaRPr lang="zh-CN" altLang="en-US" sz="2000" dirty="0">
              <a:latin typeface="黑体" panose="02010609060101010101" pitchFamily="49" charset="-122"/>
              <a:ea typeface="黑体" panose="02010609060101010101" pitchFamily="49" charset="-122"/>
            </a:endParaRPr>
          </a:p>
        </p:txBody>
      </p:sp>
      <p:sp>
        <p:nvSpPr>
          <p:cNvPr id="64520" name="流程图: 过程 14"/>
          <p:cNvSpPr/>
          <p:nvPr/>
        </p:nvSpPr>
        <p:spPr>
          <a:xfrm>
            <a:off x="4845050" y="1536700"/>
            <a:ext cx="1700213" cy="522288"/>
          </a:xfrm>
          <a:prstGeom prst="flowChartProcess">
            <a:avLst/>
          </a:prstGeom>
          <a:noFill/>
          <a:ln w="28575" cap="flat" cmpd="sng">
            <a:solidFill>
              <a:srgbClr val="0070C0"/>
            </a:solidFill>
            <a:prstDash val="solid"/>
            <a:round/>
            <a:headEnd type="none" w="med" len="med"/>
            <a:tailEnd type="none" w="med" len="med"/>
          </a:ln>
        </p:spPr>
        <p:txBody>
          <a:bodyPr>
            <a:spAutoFit/>
          </a:bodyPr>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公务文书</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64521" name="流程图: 过程 15"/>
          <p:cNvSpPr/>
          <p:nvPr/>
        </p:nvSpPr>
        <p:spPr>
          <a:xfrm>
            <a:off x="4846638" y="2060575"/>
            <a:ext cx="1708150" cy="522288"/>
          </a:xfrm>
          <a:prstGeom prst="flowChartProcess">
            <a:avLst/>
          </a:prstGeom>
          <a:noFill/>
          <a:ln w="28575" cap="flat" cmpd="sng">
            <a:solidFill>
              <a:srgbClr val="0070C0"/>
            </a:solidFill>
            <a:prstDash val="solid"/>
            <a:round/>
            <a:headEnd type="none" w="med" len="med"/>
            <a:tailEnd type="none" w="med" len="med"/>
          </a:ln>
        </p:spPr>
        <p:txBody>
          <a:bodyPr>
            <a:spAutoFit/>
          </a:bodyPr>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事务文书</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64522" name="流程图: 过程 17"/>
          <p:cNvSpPr/>
          <p:nvPr/>
        </p:nvSpPr>
        <p:spPr>
          <a:xfrm>
            <a:off x="4832350" y="3643313"/>
            <a:ext cx="1700213" cy="522287"/>
          </a:xfrm>
          <a:prstGeom prst="flowChartProcess">
            <a:avLst/>
          </a:prstGeom>
          <a:noFill/>
          <a:ln w="28575" cap="flat" cmpd="sng">
            <a:solidFill>
              <a:srgbClr val="0070C0"/>
            </a:solidFill>
            <a:prstDash val="solid"/>
            <a:round/>
            <a:headEnd type="none" w="med" len="med"/>
            <a:tailEnd type="none" w="med" len="med"/>
          </a:ln>
        </p:spPr>
        <p:txBody>
          <a:bodyPr>
            <a:spAutoFit/>
          </a:bodyPr>
          <a:p>
            <a:pPr>
              <a:spcBef>
                <a:spcPct val="50000"/>
              </a:spcBef>
            </a:pPr>
            <a:r>
              <a:rPr lang="zh-CN" altLang="en-US" sz="2800" dirty="0">
                <a:latin typeface="黑体" panose="02010609060101010101" pitchFamily="49" charset="-122"/>
                <a:ea typeface="黑体" panose="02010609060101010101" pitchFamily="49" charset="-122"/>
              </a:rPr>
              <a:t>传播文书</a:t>
            </a:r>
            <a:endParaRPr lang="zh-CN" altLang="en-US" sz="2800" dirty="0">
              <a:latin typeface="黑体" panose="02010609060101010101" pitchFamily="49" charset="-122"/>
              <a:ea typeface="黑体" panose="02010609060101010101" pitchFamily="49" charset="-122"/>
            </a:endParaRPr>
          </a:p>
        </p:txBody>
      </p:sp>
      <p:sp>
        <p:nvSpPr>
          <p:cNvPr id="64523" name="流程图: 过程 18"/>
          <p:cNvSpPr/>
          <p:nvPr/>
        </p:nvSpPr>
        <p:spPr>
          <a:xfrm>
            <a:off x="4832350" y="4165600"/>
            <a:ext cx="1700213" cy="520700"/>
          </a:xfrm>
          <a:prstGeom prst="flowChartProcess">
            <a:avLst/>
          </a:prstGeom>
          <a:noFill/>
          <a:ln w="28575" cap="flat" cmpd="sng">
            <a:solidFill>
              <a:srgbClr val="0070C0"/>
            </a:solidFill>
            <a:prstDash val="solid"/>
            <a:round/>
            <a:headEnd type="none" w="med" len="med"/>
            <a:tailEnd type="none" w="med" len="med"/>
          </a:ln>
        </p:spPr>
        <p:txBody>
          <a:bodyPr>
            <a:spAutoFit/>
          </a:bodyPr>
          <a:p>
            <a:pPr>
              <a:spcBef>
                <a:spcPct val="50000"/>
              </a:spcBef>
            </a:pPr>
            <a:r>
              <a:rPr lang="zh-CN" altLang="en-US" sz="2800" dirty="0">
                <a:latin typeface="黑体" panose="02010609060101010101" pitchFamily="49" charset="-122"/>
                <a:ea typeface="黑体" panose="02010609060101010101" pitchFamily="49" charset="-122"/>
              </a:rPr>
              <a:t>经济文书</a:t>
            </a:r>
            <a:endParaRPr lang="zh-CN" altLang="en-US" sz="2800" dirty="0">
              <a:latin typeface="黑体" panose="02010609060101010101" pitchFamily="49" charset="-122"/>
              <a:ea typeface="黑体" panose="02010609060101010101" pitchFamily="49" charset="-122"/>
            </a:endParaRPr>
          </a:p>
        </p:txBody>
      </p:sp>
      <p:sp>
        <p:nvSpPr>
          <p:cNvPr id="64524" name="流程图: 过程 19"/>
          <p:cNvSpPr/>
          <p:nvPr/>
        </p:nvSpPr>
        <p:spPr>
          <a:xfrm>
            <a:off x="4832350" y="4686300"/>
            <a:ext cx="1700213" cy="522288"/>
          </a:xfrm>
          <a:prstGeom prst="flowChartProcess">
            <a:avLst/>
          </a:prstGeom>
          <a:noFill/>
          <a:ln w="28575" cap="flat" cmpd="sng">
            <a:solidFill>
              <a:srgbClr val="0070C0"/>
            </a:solidFill>
            <a:prstDash val="solid"/>
            <a:round/>
            <a:headEnd type="none" w="med" len="med"/>
            <a:tailEnd type="none" w="med" len="med"/>
          </a:ln>
        </p:spPr>
        <p:txBody>
          <a:bodyPr>
            <a:spAutoFit/>
          </a:bodyPr>
          <a:p>
            <a:pPr>
              <a:spcBef>
                <a:spcPct val="50000"/>
              </a:spcBef>
            </a:pPr>
            <a:r>
              <a:rPr lang="zh-CN" altLang="en-US" sz="2800" dirty="0">
                <a:latin typeface="黑体" panose="02010609060101010101" pitchFamily="49" charset="-122"/>
                <a:ea typeface="黑体" panose="02010609060101010101" pitchFamily="49" charset="-122"/>
              </a:rPr>
              <a:t>法律文书</a:t>
            </a:r>
            <a:endParaRPr lang="zh-CN" altLang="en-US" sz="2800" dirty="0">
              <a:latin typeface="黑体" panose="02010609060101010101" pitchFamily="49" charset="-122"/>
              <a:ea typeface="黑体" panose="02010609060101010101" pitchFamily="49" charset="-122"/>
            </a:endParaRPr>
          </a:p>
        </p:txBody>
      </p:sp>
      <p:sp>
        <p:nvSpPr>
          <p:cNvPr id="64525" name="流程图: 过程 20"/>
          <p:cNvSpPr/>
          <p:nvPr/>
        </p:nvSpPr>
        <p:spPr>
          <a:xfrm>
            <a:off x="4832350" y="5208588"/>
            <a:ext cx="1700213" cy="522287"/>
          </a:xfrm>
          <a:prstGeom prst="flowChartProcess">
            <a:avLst/>
          </a:prstGeom>
          <a:noFill/>
          <a:ln w="28575" cap="flat" cmpd="sng">
            <a:solidFill>
              <a:srgbClr val="0070C0"/>
            </a:solidFill>
            <a:prstDash val="solid"/>
            <a:round/>
            <a:headEnd type="none" w="med" len="med"/>
            <a:tailEnd type="none" w="med" len="med"/>
          </a:ln>
        </p:spPr>
        <p:txBody>
          <a:bodyPr>
            <a:spAutoFit/>
          </a:bodyPr>
          <a:p>
            <a:pPr>
              <a:spcBef>
                <a:spcPct val="50000"/>
              </a:spcBef>
            </a:pPr>
            <a:r>
              <a:rPr lang="zh-CN" altLang="en-US" sz="2800" dirty="0">
                <a:latin typeface="黑体" panose="02010609060101010101" pitchFamily="49" charset="-122"/>
                <a:ea typeface="黑体" panose="02010609060101010101" pitchFamily="49" charset="-122"/>
              </a:rPr>
              <a:t>科技文书</a:t>
            </a:r>
            <a:endParaRPr lang="zh-CN" altLang="en-US" sz="2800" dirty="0">
              <a:latin typeface="黑体" panose="02010609060101010101" pitchFamily="49" charset="-122"/>
              <a:ea typeface="黑体" panose="02010609060101010101" pitchFamily="49" charset="-122"/>
            </a:endParaRPr>
          </a:p>
        </p:txBody>
      </p:sp>
      <p:sp>
        <p:nvSpPr>
          <p:cNvPr id="64526" name="左大括号 21"/>
          <p:cNvSpPr/>
          <p:nvPr/>
        </p:nvSpPr>
        <p:spPr>
          <a:xfrm>
            <a:off x="4500563" y="4148138"/>
            <a:ext cx="153987" cy="914400"/>
          </a:xfrm>
          <a:prstGeom prst="leftBrace">
            <a:avLst>
              <a:gd name="adj1" fmla="val 6625"/>
              <a:gd name="adj2" fmla="val 50000"/>
            </a:avLst>
          </a:prstGeom>
          <a:noFill/>
          <a:ln w="28575" cap="flat" cmpd="sng">
            <a:solidFill>
              <a:srgbClr val="0070C0"/>
            </a:solidFill>
            <a:prstDash val="solid"/>
            <a:headEnd type="none" w="med" len="med"/>
            <a:tailEnd type="none" w="med" len="med"/>
          </a:ln>
        </p:spPr>
        <p:txBody>
          <a:bodyPr>
            <a:spAutoFit/>
          </a:bodyPr>
          <a:p>
            <a:pPr>
              <a:spcBef>
                <a:spcPct val="50000"/>
              </a:spcBef>
            </a:pPr>
            <a:endParaRPr lang="zh-CN" altLang="en-US" sz="2000" dirty="0">
              <a:latin typeface="黑体" panose="02010609060101010101" pitchFamily="49" charset="-122"/>
              <a:ea typeface="黑体" panose="02010609060101010101" pitchFamily="49" charset="-122"/>
            </a:endParaRPr>
          </a:p>
        </p:txBody>
      </p:sp>
      <p:sp>
        <p:nvSpPr>
          <p:cNvPr id="64527" name="流程图: 过程 23"/>
          <p:cNvSpPr/>
          <p:nvPr/>
        </p:nvSpPr>
        <p:spPr>
          <a:xfrm>
            <a:off x="4851400" y="2590800"/>
            <a:ext cx="1700213" cy="522288"/>
          </a:xfrm>
          <a:prstGeom prst="flowChartProcess">
            <a:avLst/>
          </a:prstGeom>
          <a:noFill/>
          <a:ln w="28575" cap="flat" cmpd="sng">
            <a:solidFill>
              <a:srgbClr val="0070C0"/>
            </a:solidFill>
            <a:prstDash val="solid"/>
            <a:round/>
            <a:headEnd type="none" w="med" len="med"/>
            <a:tailEnd type="none" w="med" len="med"/>
          </a:ln>
        </p:spPr>
        <p:txBody>
          <a:bodyPr>
            <a:spAutoFit/>
          </a:bodyPr>
          <a:p>
            <a:pPr>
              <a:spcBef>
                <a:spcPct val="50000"/>
              </a:spcBef>
            </a:pPr>
            <a:r>
              <a:rPr lang="zh-CN" altLang="en-US" sz="2800" dirty="0">
                <a:solidFill>
                  <a:srgbClr val="FF0000"/>
                </a:solidFill>
                <a:latin typeface="黑体" panose="02010609060101010101" pitchFamily="49" charset="-122"/>
                <a:ea typeface="黑体" panose="02010609060101010101" pitchFamily="49" charset="-122"/>
              </a:rPr>
              <a:t>日常文书</a:t>
            </a:r>
            <a:endParaRPr lang="zh-CN" altLang="en-US" sz="2800" dirty="0">
              <a:solidFill>
                <a:srgbClr val="FF0000"/>
              </a:solidFill>
              <a:latin typeface="黑体" panose="02010609060101010101" pitchFamily="49" charset="-122"/>
              <a:ea typeface="黑体" panose="02010609060101010101" pitchFamily="49" charset="-122"/>
            </a:endParaRPr>
          </a:p>
        </p:txBody>
      </p:sp>
      <p:pic>
        <p:nvPicPr>
          <p:cNvPr id="64528"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2" name="内容占位符 2"/>
          <p:cNvSpPr>
            <a:spLocks noGrp="1"/>
          </p:cNvSpPr>
          <p:nvPr>
            <p:ph idx="1"/>
          </p:nvPr>
        </p:nvSpPr>
        <p:spPr>
          <a:xfrm>
            <a:off x="1403350" y="404813"/>
            <a:ext cx="7435850" cy="5380037"/>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三、求职信的特点</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目的性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求职信带有很强的目的性，讲究个性鲜明，扬长避短，突出自己的特长、优势、技能等，吸引用人单位，以供比较、选择和录用。自我推荐性较强是求职信的最突出特点。</a:t>
            </a:r>
            <a:endParaRPr lang="zh-CN" altLang="en-US" sz="2800" dirty="0">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2.简明性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求职信的诉求明确而具体，表述清晰明了，切忌模糊笼统、面面俱到，不说与求职无关的话，也不可变成个人简历的翻版。同时，语言表述谦恭谨慎，不卑不亢，大方得体。</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黑体" panose="02010609060101010101" pitchFamily="49" charset="-122"/>
              <a:ea typeface="黑体" panose="02010609060101010101" pitchFamily="49" charset="-122"/>
            </a:endParaRPr>
          </a:p>
        </p:txBody>
      </p:sp>
      <p:pic>
        <p:nvPicPr>
          <p:cNvPr id="26624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29" name="内容占位符 2"/>
          <p:cNvSpPr>
            <a:spLocks noGrp="1"/>
          </p:cNvSpPr>
          <p:nvPr>
            <p:ph idx="1"/>
          </p:nvPr>
        </p:nvSpPr>
        <p:spPr>
          <a:xfrm>
            <a:off x="1403350" y="260350"/>
            <a:ext cx="7412038" cy="582295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四、求职信的写作</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（一）求职信的行文结构</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1.</a:t>
            </a:r>
            <a:r>
              <a:rPr kumimoji="0" lang="zh-CN" altLang="en-US" sz="2800" b="1" i="0" u="none" strike="noStrike" kern="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标题</a:t>
            </a:r>
            <a:endParaRPr kumimoji="0" lang="zh-CN" altLang="en-US" sz="2800" b="1" i="0" u="none" strike="noStrike" kern="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rPr>
              <a:t>一种单独由文种名称构成，即以“</a:t>
            </a:r>
            <a:r>
              <a:rPr kumimoji="0" sz="2800" b="0" i="0" u="none" strike="noStrike" kern="0" cap="none" spc="0" normalizeH="0" baseline="0" noProof="1">
                <a:ln>
                  <a:noFill/>
                </a:ln>
                <a:solidFill>
                  <a:srgbClr val="FF0000"/>
                </a:solidFill>
                <a:effectLst/>
                <a:uLnTx/>
                <a:uFillTx/>
                <a:latin typeface="+mn-lt"/>
                <a:ea typeface="黑体" panose="02010609060101010101" pitchFamily="49" charset="-122"/>
                <a:cs typeface="+mn-cs"/>
              </a:rPr>
              <a:t>求职信</a:t>
            </a:r>
            <a:r>
              <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rPr>
              <a:t>”或“</a:t>
            </a:r>
            <a:r>
              <a:rPr kumimoji="0" sz="2800" b="0" i="0" u="none" strike="noStrike" kern="0" cap="none" spc="0" normalizeH="0" baseline="0" noProof="1">
                <a:ln>
                  <a:noFill/>
                </a:ln>
                <a:solidFill>
                  <a:srgbClr val="FF0000"/>
                </a:solidFill>
                <a:effectLst/>
                <a:uLnTx/>
                <a:uFillTx/>
                <a:latin typeface="+mn-lt"/>
                <a:ea typeface="黑体" panose="02010609060101010101" pitchFamily="49" charset="-122"/>
                <a:cs typeface="+mn-cs"/>
              </a:rPr>
              <a:t>求职函</a:t>
            </a:r>
            <a:r>
              <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rPr>
              <a:t>”三字为题；一种由“</a:t>
            </a:r>
            <a:r>
              <a:rPr kumimoji="0" sz="2800" b="0" i="0" u="none" strike="noStrike" kern="0" cap="none" spc="0" normalizeH="0" baseline="0" noProof="1">
                <a:ln>
                  <a:noFill/>
                </a:ln>
                <a:solidFill>
                  <a:srgbClr val="FF0000"/>
                </a:solidFill>
                <a:effectLst/>
                <a:uLnTx/>
                <a:uFillTx/>
                <a:latin typeface="+mn-lt"/>
                <a:ea typeface="黑体" panose="02010609060101010101" pitchFamily="49" charset="-122"/>
                <a:cs typeface="+mn-cs"/>
              </a:rPr>
              <a:t>事由+文种</a:t>
            </a:r>
            <a:r>
              <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rPr>
              <a:t>”构成，如“应聘</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ⅹⅹ</a:t>
            </a:r>
            <a:r>
              <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rPr>
              <a:t>岗位的求职信”等。</a:t>
            </a:r>
            <a:endPar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endParaRPr>
          </a:p>
          <a:p>
            <a:pPr marL="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rPr>
              <a:t>2.称谓及问候语</a:t>
            </a:r>
            <a:endParaRPr kumimoji="0" lang="en-US" altLang="zh-CN" sz="2800" b="1" i="0" u="none" strike="noStrike" kern="0" cap="none" spc="0" normalizeH="0" baseline="0" noProof="1">
              <a:ln>
                <a:noFill/>
              </a:ln>
              <a:solidFill>
                <a:srgbClr val="7030A0"/>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rPr>
              <a:t>一种是直接写明招聘单位或部门的全称；一种是写明招聘单位的相关领导，通常由“</a:t>
            </a:r>
            <a:r>
              <a:rPr kumimoji="0" sz="2800" b="0" i="0" u="none" strike="noStrike" kern="0" cap="none" spc="0" normalizeH="0" baseline="0" noProof="1">
                <a:ln>
                  <a:noFill/>
                </a:ln>
                <a:solidFill>
                  <a:srgbClr val="FF0000"/>
                </a:solidFill>
                <a:effectLst/>
                <a:uLnTx/>
                <a:uFillTx/>
                <a:latin typeface="+mn-lt"/>
                <a:ea typeface="黑体" panose="02010609060101010101" pitchFamily="49" charset="-122"/>
                <a:cs typeface="+mn-cs"/>
              </a:rPr>
              <a:t>姓氏+职务</a:t>
            </a:r>
            <a:r>
              <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rPr>
              <a:t>”构成。也可直接称呼“</a:t>
            </a:r>
            <a:r>
              <a:rPr kumimoji="0" sz="2800" b="0" i="0" u="none" strike="noStrike" kern="0" cap="none" spc="0" normalizeH="0" baseline="0" noProof="1">
                <a:ln>
                  <a:noFill/>
                </a:ln>
                <a:solidFill>
                  <a:srgbClr val="FF0000"/>
                </a:solidFill>
                <a:effectLst/>
                <a:uLnTx/>
                <a:uFillTx/>
                <a:latin typeface="+mn-lt"/>
                <a:ea typeface="黑体" panose="02010609060101010101" pitchFamily="49" charset="-122"/>
                <a:cs typeface="+mn-cs"/>
              </a:rPr>
              <a:t>尊敬的领导</a:t>
            </a:r>
            <a:r>
              <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rPr>
              <a:t>”。</a:t>
            </a:r>
            <a:endPar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sym typeface="+mn-ea"/>
              </a:rPr>
              <a:t>称谓之后另起一行，空两格书写“</a:t>
            </a:r>
            <a:r>
              <a:rPr kumimoji="0" sz="2800" b="0" i="0" u="none" strike="noStrike" kern="0" cap="none" spc="0" normalizeH="0" baseline="0" noProof="1">
                <a:ln>
                  <a:noFill/>
                </a:ln>
                <a:solidFill>
                  <a:srgbClr val="FF0000"/>
                </a:solidFill>
                <a:effectLst/>
                <a:uLnTx/>
                <a:uFillTx/>
                <a:latin typeface="+mn-lt"/>
                <a:ea typeface="黑体" panose="02010609060101010101" pitchFamily="49" charset="-122"/>
                <a:cs typeface="+mn-cs"/>
                <a:sym typeface="+mn-ea"/>
              </a:rPr>
              <a:t>您好</a:t>
            </a:r>
            <a:r>
              <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sym typeface="+mn-ea"/>
              </a:rPr>
              <a:t>”或“</a:t>
            </a:r>
            <a:r>
              <a:rPr kumimoji="0" sz="2800" b="0" i="0" u="none" strike="noStrike" kern="0" cap="none" spc="0" normalizeH="0" baseline="0" noProof="1">
                <a:ln>
                  <a:noFill/>
                </a:ln>
                <a:solidFill>
                  <a:srgbClr val="FF0000"/>
                </a:solidFill>
                <a:effectLst/>
                <a:uLnTx/>
                <a:uFillTx/>
                <a:latin typeface="+mn-lt"/>
                <a:ea typeface="黑体" panose="02010609060101010101" pitchFamily="49" charset="-122"/>
                <a:cs typeface="+mn-cs"/>
                <a:sym typeface="+mn-ea"/>
              </a:rPr>
              <a:t>冒昧打扰</a:t>
            </a:r>
            <a:r>
              <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sym typeface="+mn-ea"/>
              </a:rPr>
              <a:t>”等问候语，以示礼貌和真诚。</a:t>
            </a:r>
            <a:endPar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sz="2800" b="0" i="0" u="none" strike="noStrike" kern="0" cap="none" spc="0" normalizeH="0" baseline="0" noProof="1">
              <a:ln>
                <a:noFill/>
              </a:ln>
              <a:solidFill>
                <a:schemeClr val="tx1"/>
              </a:solidFill>
              <a:effectLst/>
              <a:uLnTx/>
              <a:uFillTx/>
              <a:latin typeface="+mn-lt"/>
              <a:ea typeface="黑体" panose="02010609060101010101" pitchFamily="49" charset="-122"/>
              <a:cs typeface="+mn-cs"/>
            </a:endParaRPr>
          </a:p>
        </p:txBody>
      </p:sp>
      <p:pic>
        <p:nvPicPr>
          <p:cNvPr id="26726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90" name="内容占位符 2"/>
          <p:cNvSpPr>
            <a:spLocks noGrp="1"/>
          </p:cNvSpPr>
          <p:nvPr>
            <p:ph idx="1"/>
          </p:nvPr>
        </p:nvSpPr>
        <p:spPr>
          <a:xfrm>
            <a:off x="1547813" y="476250"/>
            <a:ext cx="3908425" cy="5626100"/>
          </a:xfrm>
        </p:spPr>
        <p:txBody>
          <a:bodyPr vert="horz" wrap="square" lIns="91440" tIns="45720" rIns="91440" bIns="45720" anchor="t" anchorCtr="0"/>
          <a:p>
            <a:pPr marL="0" indent="0">
              <a:buNone/>
            </a:pPr>
            <a:r>
              <a:rPr lang="en-US" altLang="zh-CN" sz="2800" b="1" dirty="0">
                <a:solidFill>
                  <a:srgbClr val="7030A0"/>
                </a:solidFill>
                <a:latin typeface="黑体" panose="02010609060101010101" pitchFamily="49" charset="-122"/>
                <a:ea typeface="黑体" panose="02010609060101010101" pitchFamily="49" charset="-122"/>
              </a:rPr>
              <a:t>3.正文</a:t>
            </a:r>
            <a:endParaRPr lang="en-US" altLang="zh-CN" sz="2800" b="1" dirty="0">
              <a:solidFill>
                <a:srgbClr val="7030A0"/>
              </a:solidFill>
              <a:latin typeface="黑体" panose="02010609060101010101" pitchFamily="49" charset="-122"/>
              <a:ea typeface="黑体" panose="02010609060101010101" pitchFamily="49" charset="-122"/>
            </a:endParaRPr>
          </a:p>
          <a:p>
            <a:pPr marL="0" indent="0">
              <a:buNone/>
            </a:pPr>
            <a:r>
              <a:rPr lang="zh-CN" altLang="zh-CN" sz="2800" dirty="0">
                <a:ea typeface="黑体" panose="02010609060101010101" pitchFamily="49" charset="-122"/>
              </a:rPr>
              <a:t>（1）</a:t>
            </a:r>
            <a:r>
              <a:rPr lang="zh-CN" altLang="zh-CN" sz="2800" dirty="0">
                <a:solidFill>
                  <a:srgbClr val="FF0000"/>
                </a:solidFill>
                <a:ea typeface="黑体" panose="02010609060101010101" pitchFamily="49" charset="-122"/>
              </a:rPr>
              <a:t>前言</a:t>
            </a:r>
            <a:r>
              <a:rPr lang="zh-CN" altLang="zh-CN" sz="2800" dirty="0">
                <a:ea typeface="黑体" panose="02010609060101010101" pitchFamily="49" charset="-122"/>
              </a:rPr>
              <a:t>。应对用人单位阅读求职信表示感谢，交代清楚自己的姓名、年龄、性别、学历、身份、毕业学校等基本情况，给用人单位一个初步的完整印象。如果是有明确目标的求职信，还应适当说明招聘信息的获取渠道，直截了当地表达自己的求职意愿。</a:t>
            </a:r>
            <a:endParaRPr lang="zh-CN" altLang="zh-CN" sz="2800" dirty="0">
              <a:ea typeface="黑体" panose="02010609060101010101" pitchFamily="49" charset="-122"/>
            </a:endParaRPr>
          </a:p>
          <a:p>
            <a:pPr marL="0" indent="0">
              <a:buNone/>
            </a:pPr>
            <a:endParaRPr lang="zh-CN" altLang="zh-CN" sz="2800" dirty="0">
              <a:ea typeface="黑体" panose="02010609060101010101" pitchFamily="49" charset="-122"/>
            </a:endParaRPr>
          </a:p>
        </p:txBody>
      </p:sp>
      <p:pic>
        <p:nvPicPr>
          <p:cNvPr id="26829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68292" name="图片 1"/>
          <p:cNvPicPr>
            <a:picLocks noChangeAspect="1"/>
          </p:cNvPicPr>
          <p:nvPr/>
        </p:nvPicPr>
        <p:blipFill>
          <a:blip r:embed="rId2"/>
          <a:stretch>
            <a:fillRect/>
          </a:stretch>
        </p:blipFill>
        <p:spPr>
          <a:xfrm>
            <a:off x="5580063" y="1555750"/>
            <a:ext cx="2767012" cy="3859213"/>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4" name="内容占位符 2"/>
          <p:cNvSpPr>
            <a:spLocks noGrp="1"/>
          </p:cNvSpPr>
          <p:nvPr>
            <p:ph idx="1"/>
          </p:nvPr>
        </p:nvSpPr>
        <p:spPr>
          <a:xfrm>
            <a:off x="1555750" y="404813"/>
            <a:ext cx="7118350" cy="5799137"/>
          </a:xfrm>
        </p:spPr>
        <p:txBody>
          <a:bodyPr vert="horz" wrap="square" lIns="91440" tIns="45720" rIns="91440" bIns="45720" anchor="t" anchorCtr="0"/>
          <a:p>
            <a:pPr marL="0" indent="0">
              <a:buNone/>
            </a:pPr>
            <a:r>
              <a:rPr lang="zh-CN" altLang="zh-CN" sz="2800" dirty="0">
                <a:ea typeface="黑体" panose="02010609060101010101" pitchFamily="49" charset="-122"/>
              </a:rPr>
              <a:t>（2）</a:t>
            </a:r>
            <a:r>
              <a:rPr lang="zh-CN" altLang="zh-CN" sz="2800" dirty="0">
                <a:solidFill>
                  <a:srgbClr val="FF0000"/>
                </a:solidFill>
                <a:ea typeface="黑体" panose="02010609060101010101" pitchFamily="49" charset="-122"/>
              </a:rPr>
              <a:t>主体</a:t>
            </a:r>
            <a:r>
              <a:rPr lang="zh-CN" altLang="zh-CN" sz="2800" dirty="0">
                <a:ea typeface="黑体" panose="02010609060101010101" pitchFamily="49" charset="-122"/>
              </a:rPr>
              <a:t>。要围绕求职目标介绍自身条件，针对招聘要求进行自我推荐，多角度地阐明自己的业务技能和特长优势，多层次地展示自己的综合素质，使用人单位相信自己正是他们的合适人选。如有可能，还可进一步提出自己的求职要求。有明确目标的求职信，还要提出自己应聘的具体工作岗位及自己具备的可以胜任的条件，尽可能地表现对目标岗位的熟悉和钟爱，以及渴望为用人单位效力的愿望和决心。</a:t>
            </a:r>
            <a:endParaRPr lang="zh-CN" altLang="zh-CN" sz="2800" dirty="0">
              <a:ea typeface="黑体" panose="02010609060101010101" pitchFamily="49" charset="-122"/>
            </a:endParaRPr>
          </a:p>
          <a:p>
            <a:pPr marL="0" indent="0">
              <a:buNone/>
            </a:pPr>
            <a:r>
              <a:rPr lang="zh-CN" altLang="zh-CN" sz="2800" dirty="0">
                <a:ea typeface="黑体" panose="02010609060101010101" pitchFamily="49" charset="-122"/>
              </a:rPr>
              <a:t>（</a:t>
            </a:r>
            <a:r>
              <a:rPr lang="en-US" altLang="zh-CN" sz="2800" dirty="0">
                <a:ea typeface="黑体" panose="02010609060101010101" pitchFamily="49" charset="-122"/>
              </a:rPr>
              <a:t>3</a:t>
            </a:r>
            <a:r>
              <a:rPr lang="zh-CN" altLang="zh-CN" sz="2800" dirty="0">
                <a:ea typeface="黑体" panose="02010609060101010101" pitchFamily="49" charset="-122"/>
              </a:rPr>
              <a:t>）</a:t>
            </a:r>
            <a:r>
              <a:rPr lang="zh-CN" altLang="zh-CN" sz="2800" dirty="0">
                <a:solidFill>
                  <a:srgbClr val="FF0000"/>
                </a:solidFill>
                <a:ea typeface="黑体" panose="02010609060101010101" pitchFamily="49" charset="-122"/>
              </a:rPr>
              <a:t>结尾</a:t>
            </a:r>
            <a:r>
              <a:rPr lang="zh-CN" altLang="zh-CN" sz="2800" dirty="0">
                <a:ea typeface="黑体" panose="02010609060101010101" pitchFamily="49" charset="-122"/>
              </a:rPr>
              <a:t>。再次表达自己强烈的求职意愿，恳请用人单位给予自己一次参加面试的机会。</a:t>
            </a:r>
            <a:endParaRPr lang="zh-CN" altLang="zh-CN" sz="2800" dirty="0">
              <a:ea typeface="黑体" panose="02010609060101010101" pitchFamily="49" charset="-122"/>
            </a:endParaRPr>
          </a:p>
          <a:p>
            <a:pPr marL="0" indent="0">
              <a:buNone/>
            </a:pPr>
            <a:endParaRPr lang="zh-CN" altLang="zh-CN" sz="2800" dirty="0">
              <a:ea typeface="黑体" panose="02010609060101010101" pitchFamily="49" charset="-122"/>
            </a:endParaRPr>
          </a:p>
        </p:txBody>
      </p:sp>
      <p:pic>
        <p:nvPicPr>
          <p:cNvPr id="26931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0338" name="内容占位符 2"/>
          <p:cNvSpPr>
            <a:spLocks noGrp="1"/>
          </p:cNvSpPr>
          <p:nvPr>
            <p:ph idx="1"/>
          </p:nvPr>
        </p:nvSpPr>
        <p:spPr>
          <a:xfrm>
            <a:off x="1331913" y="260350"/>
            <a:ext cx="7593012" cy="5724525"/>
          </a:xfrm>
        </p:spPr>
        <p:txBody>
          <a:bodyPr vert="horz" wrap="square" lIns="91440" tIns="45720" rIns="91440" bIns="45720" anchor="t" anchorCtr="0"/>
          <a:p>
            <a:pPr marL="0" indent="0">
              <a:buNone/>
            </a:pPr>
            <a:r>
              <a:rPr lang="en-US" altLang="zh-CN" sz="2800" b="1" dirty="0">
                <a:solidFill>
                  <a:srgbClr val="7030A0"/>
                </a:solidFill>
                <a:latin typeface="黑体" panose="02010609060101010101" pitchFamily="49" charset="-122"/>
                <a:ea typeface="黑体" panose="02010609060101010101" pitchFamily="49" charset="-122"/>
              </a:rPr>
              <a:t>4.结束语</a:t>
            </a:r>
            <a:endParaRPr lang="en-US" altLang="zh-CN" sz="2800" b="1" dirty="0">
              <a:solidFill>
                <a:srgbClr val="7030A0"/>
              </a:solidFill>
              <a:latin typeface="黑体" panose="02010609060101010101" pitchFamily="49" charset="-122"/>
              <a:ea typeface="黑体" panose="02010609060101010101" pitchFamily="49" charset="-122"/>
            </a:endParaRPr>
          </a:p>
          <a:p>
            <a:pPr marL="0" indent="0"/>
            <a:r>
              <a:rPr lang="zh-CN" altLang="zh-CN" sz="2800" dirty="0">
                <a:ea typeface="黑体" panose="02010609060101010101" pitchFamily="49" charset="-122"/>
              </a:rPr>
              <a:t>在正文之后要写上表示感谢或祝福的结束语，也可使用通用结束语“</a:t>
            </a:r>
            <a:r>
              <a:rPr lang="zh-CN" altLang="zh-CN" sz="2800" dirty="0">
                <a:solidFill>
                  <a:srgbClr val="FF0000"/>
                </a:solidFill>
                <a:ea typeface="黑体" panose="02010609060101010101" pitchFamily="49" charset="-122"/>
              </a:rPr>
              <a:t>此致</a:t>
            </a:r>
            <a:r>
              <a:rPr lang="en-US" altLang="zh-CN" sz="2800" dirty="0">
                <a:ea typeface="黑体" panose="02010609060101010101" pitchFamily="49" charset="-122"/>
              </a:rPr>
              <a:t>”“</a:t>
            </a:r>
            <a:r>
              <a:rPr lang="zh-CN" altLang="zh-CN" sz="2800" dirty="0">
                <a:solidFill>
                  <a:srgbClr val="FF0000"/>
                </a:solidFill>
                <a:ea typeface="黑体" panose="02010609060101010101" pitchFamily="49" charset="-122"/>
              </a:rPr>
              <a:t>敬礼</a:t>
            </a:r>
            <a:r>
              <a:rPr lang="zh-CN" altLang="zh-CN" sz="2800" dirty="0">
                <a:ea typeface="黑体" panose="02010609060101010101" pitchFamily="49" charset="-122"/>
              </a:rPr>
              <a:t>”。</a:t>
            </a:r>
            <a:endParaRPr lang="zh-CN" altLang="zh-CN" sz="2800" dirty="0">
              <a:ea typeface="黑体" panose="02010609060101010101" pitchFamily="49" charset="-122"/>
            </a:endParaRPr>
          </a:p>
          <a:p>
            <a:pPr marL="0" indent="0">
              <a:buNone/>
            </a:pPr>
            <a:r>
              <a:rPr lang="en-US" altLang="zh-CN" sz="2800" b="1" dirty="0">
                <a:solidFill>
                  <a:srgbClr val="7030A0"/>
                </a:solidFill>
                <a:latin typeface="黑体" panose="02010609060101010101" pitchFamily="49" charset="-122"/>
                <a:ea typeface="黑体" panose="02010609060101010101" pitchFamily="49" charset="-122"/>
              </a:rPr>
              <a:t>5.落款</a:t>
            </a:r>
            <a:endParaRPr lang="en-US" altLang="zh-CN" sz="2800" b="1" dirty="0">
              <a:solidFill>
                <a:srgbClr val="7030A0"/>
              </a:solidFill>
              <a:latin typeface="黑体" panose="02010609060101010101" pitchFamily="49" charset="-122"/>
              <a:ea typeface="黑体" panose="02010609060101010101" pitchFamily="49" charset="-122"/>
            </a:endParaRPr>
          </a:p>
          <a:p>
            <a:pPr marL="0" indent="0"/>
            <a:r>
              <a:rPr lang="zh-CN" altLang="zh-CN" sz="2800" dirty="0">
                <a:ea typeface="黑体" panose="02010609060101010101" pitchFamily="49" charset="-122"/>
              </a:rPr>
              <a:t>包括求职人姓名和成文日期。</a:t>
            </a:r>
            <a:endParaRPr lang="zh-CN" altLang="zh-CN" sz="2800" dirty="0">
              <a:ea typeface="黑体" panose="02010609060101010101" pitchFamily="49" charset="-122"/>
            </a:endParaRPr>
          </a:p>
          <a:p>
            <a:pPr marL="0" indent="0">
              <a:buNone/>
            </a:pPr>
            <a:r>
              <a:rPr lang="en-US" altLang="zh-CN" sz="2800" b="1" dirty="0">
                <a:solidFill>
                  <a:srgbClr val="7030A0"/>
                </a:solidFill>
                <a:latin typeface="黑体" panose="02010609060101010101" pitchFamily="49" charset="-122"/>
                <a:ea typeface="黑体" panose="02010609060101010101" pitchFamily="49" charset="-122"/>
              </a:rPr>
              <a:t>6.附注</a:t>
            </a:r>
            <a:endParaRPr lang="en-US" altLang="zh-CN" sz="2800" b="1" dirty="0">
              <a:solidFill>
                <a:srgbClr val="7030A0"/>
              </a:solidFill>
              <a:latin typeface="黑体" panose="02010609060101010101" pitchFamily="49" charset="-122"/>
              <a:ea typeface="黑体" panose="02010609060101010101" pitchFamily="49" charset="-122"/>
            </a:endParaRPr>
          </a:p>
          <a:p>
            <a:pPr marL="0" indent="0"/>
            <a:r>
              <a:rPr lang="zh-CN" altLang="zh-CN" sz="2800" dirty="0">
                <a:ea typeface="黑体" panose="02010609060101010101" pitchFamily="49" charset="-122"/>
              </a:rPr>
              <a:t>包括联系地址和联系方式。</a:t>
            </a:r>
            <a:endParaRPr lang="zh-CN" altLang="zh-CN" sz="2800" dirty="0">
              <a:ea typeface="黑体" panose="02010609060101010101" pitchFamily="49" charset="-122"/>
            </a:endParaRPr>
          </a:p>
          <a:p>
            <a:pPr marL="0" indent="0">
              <a:buNone/>
            </a:pPr>
            <a:r>
              <a:rPr lang="en-US" altLang="zh-CN" sz="2800" b="1" dirty="0">
                <a:solidFill>
                  <a:srgbClr val="7030A0"/>
                </a:solidFill>
                <a:latin typeface="黑体" panose="02010609060101010101" pitchFamily="49" charset="-122"/>
                <a:ea typeface="黑体" panose="02010609060101010101" pitchFamily="49" charset="-122"/>
              </a:rPr>
              <a:t>7.附件</a:t>
            </a:r>
            <a:endParaRPr lang="en-US" altLang="zh-CN" sz="2800" b="1" dirty="0">
              <a:solidFill>
                <a:srgbClr val="7030A0"/>
              </a:solidFill>
              <a:latin typeface="黑体" panose="02010609060101010101" pitchFamily="49" charset="-122"/>
              <a:ea typeface="黑体" panose="02010609060101010101" pitchFamily="49" charset="-122"/>
            </a:endParaRPr>
          </a:p>
          <a:p>
            <a:pPr marL="0" indent="0"/>
            <a:r>
              <a:rPr lang="zh-CN" altLang="zh-CN" sz="2800" dirty="0">
                <a:ea typeface="黑体" panose="02010609060101010101" pitchFamily="49" charset="-122"/>
              </a:rPr>
              <a:t>是求职信不可缺少的重要组成部分，一般包括个人履历书（简历表）、成绩单、推荐信、各类证书及发表文章复印件等。附件说明写在附注之后，一一标明附件名称。</a:t>
            </a:r>
            <a:endParaRPr lang="zh-CN" altLang="zh-CN" sz="2800" dirty="0">
              <a:ea typeface="黑体" panose="02010609060101010101" pitchFamily="49" charset="-122"/>
            </a:endParaRPr>
          </a:p>
        </p:txBody>
      </p:sp>
      <p:pic>
        <p:nvPicPr>
          <p:cNvPr id="27033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2" name="内容占位符 2"/>
          <p:cNvSpPr>
            <a:spLocks noGrp="1"/>
          </p:cNvSpPr>
          <p:nvPr>
            <p:ph idx="1"/>
          </p:nvPr>
        </p:nvSpPr>
        <p:spPr>
          <a:xfrm>
            <a:off x="1476375" y="476250"/>
            <a:ext cx="3973513" cy="5249863"/>
          </a:xfrm>
        </p:spPr>
        <p:txBody>
          <a:bodyPr vert="horz" wrap="square" lIns="91440" tIns="45720" rIns="91440" bIns="45720" anchor="t" anchorCtr="0"/>
          <a:p>
            <a:r>
              <a:rPr lang="zh-CN" altLang="zh-CN" sz="2800" dirty="0">
                <a:ea typeface="黑体" panose="02010609060101010101" pitchFamily="49" charset="-122"/>
              </a:rPr>
              <a:t>在实际求职过程中，个人</a:t>
            </a:r>
            <a:r>
              <a:rPr lang="zh-CN" altLang="zh-CN" sz="2800" dirty="0">
                <a:solidFill>
                  <a:srgbClr val="FF0000"/>
                </a:solidFill>
                <a:ea typeface="黑体" panose="02010609060101010101" pitchFamily="49" charset="-122"/>
              </a:rPr>
              <a:t>履历书</a:t>
            </a:r>
            <a:r>
              <a:rPr lang="zh-CN" altLang="zh-CN" sz="2800" dirty="0">
                <a:ea typeface="黑体" panose="02010609060101010101" pitchFamily="49" charset="-122"/>
              </a:rPr>
              <a:t>（简历表）也作为一种专用文书单独使用，简要交代求职者的基本情况、求职意向、联系方式等，重点说明教育经历、实践经历、特长优势、获奖情况等，便于招聘单位在短时间内直观而全面地掌握求职者的情况。</a:t>
            </a:r>
            <a:endParaRPr lang="zh-CN" altLang="zh-CN" sz="2800" dirty="0">
              <a:ea typeface="黑体" panose="02010609060101010101" pitchFamily="49" charset="-122"/>
            </a:endParaRPr>
          </a:p>
        </p:txBody>
      </p:sp>
      <p:pic>
        <p:nvPicPr>
          <p:cNvPr id="27136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71364" name="图片 1" descr="view"/>
          <p:cNvPicPr>
            <a:picLocks noChangeAspect="1"/>
          </p:cNvPicPr>
          <p:nvPr/>
        </p:nvPicPr>
        <p:blipFill>
          <a:blip r:embed="rId2"/>
          <a:stretch>
            <a:fillRect/>
          </a:stretch>
        </p:blipFill>
        <p:spPr>
          <a:xfrm>
            <a:off x="5651500" y="1339850"/>
            <a:ext cx="2803525" cy="369252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6" name="内容占位符 2"/>
          <p:cNvSpPr>
            <a:spLocks noGrp="1"/>
          </p:cNvSpPr>
          <p:nvPr>
            <p:ph idx="1"/>
          </p:nvPr>
        </p:nvSpPr>
        <p:spPr>
          <a:xfrm>
            <a:off x="1763713" y="908050"/>
            <a:ext cx="4164012" cy="2614613"/>
          </a:xfrm>
        </p:spPr>
        <p:txBody>
          <a:bodyPr vert="horz" wrap="square" lIns="91440" tIns="45720" rIns="91440" bIns="45720" anchor="t" anchorCtr="0"/>
          <a:p>
            <a:pPr marL="0" indent="0">
              <a:buNone/>
            </a:pPr>
            <a:r>
              <a:rPr lang="zh-CN" altLang="en-US" sz="2800" b="1" dirty="0">
                <a:latin typeface="黑体" panose="02010609060101010101" pitchFamily="49" charset="-122"/>
                <a:ea typeface="黑体" panose="02010609060101010101" pitchFamily="49" charset="-122"/>
              </a:rPr>
              <a:t>（二）求职信的写作要求</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内容要真实</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2.态度要诚恳</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3.语言要简洁</a:t>
            </a:r>
            <a:endParaRPr lang="en-US" altLang="zh-CN"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4.意向要明确</a:t>
            </a:r>
            <a:endParaRPr lang="en-US" altLang="zh-CN" sz="2800" dirty="0">
              <a:solidFill>
                <a:srgbClr val="7030A0"/>
              </a:solidFill>
              <a:latin typeface="黑体" panose="02010609060101010101" pitchFamily="49" charset="-122"/>
              <a:ea typeface="黑体" panose="02010609060101010101" pitchFamily="49" charset="-122"/>
            </a:endParaRPr>
          </a:p>
          <a:p>
            <a:pPr marL="0" indent="0">
              <a:buNone/>
            </a:pPr>
            <a:endParaRPr lang="zh-CN" altLang="en-US" sz="2800" dirty="0">
              <a:solidFill>
                <a:srgbClr val="7030A0"/>
              </a:solidFill>
              <a:latin typeface="黑体" panose="02010609060101010101" pitchFamily="49" charset="-122"/>
              <a:ea typeface="黑体" panose="02010609060101010101" pitchFamily="49" charset="-122"/>
            </a:endParaRPr>
          </a:p>
        </p:txBody>
      </p:sp>
      <p:pic>
        <p:nvPicPr>
          <p:cNvPr id="27238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272388" name="图片 2"/>
          <p:cNvPicPr>
            <a:picLocks noChangeAspect="1"/>
          </p:cNvPicPr>
          <p:nvPr/>
        </p:nvPicPr>
        <p:blipFill>
          <a:blip r:embed="rId2"/>
          <a:stretch>
            <a:fillRect/>
          </a:stretch>
        </p:blipFill>
        <p:spPr>
          <a:xfrm>
            <a:off x="4716463" y="3355975"/>
            <a:ext cx="3771900" cy="2336800"/>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410" name="标题 1"/>
          <p:cNvSpPr>
            <a:spLocks noGrp="1"/>
          </p:cNvSpPr>
          <p:nvPr>
            <p:ph type="title"/>
          </p:nvPr>
        </p:nvSpPr>
        <p:spPr>
          <a:xfrm>
            <a:off x="1500188" y="285750"/>
            <a:ext cx="2400300" cy="1225550"/>
          </a:xfrm>
        </p:spPr>
        <p:txBody>
          <a:bodyPr vert="horz" wrap="square" lIns="91440" tIns="45720" rIns="91440" bIns="45720" anchor="ctr" anchorCtr="0"/>
          <a:p>
            <a:r>
              <a:rPr lang="zh-CN" altLang="en-US" sz="2400" dirty="0"/>
              <a:t>病文修改</a:t>
            </a:r>
            <a:endParaRPr lang="zh-CN" altLang="en-US" sz="2400" dirty="0"/>
          </a:p>
        </p:txBody>
      </p:sp>
      <p:pic>
        <p:nvPicPr>
          <p:cNvPr id="273411" name="Picture 2"/>
          <p:cNvPicPr>
            <a:picLocks noGrp="1" noChangeAspect="1"/>
          </p:cNvPicPr>
          <p:nvPr>
            <p:ph idx="1"/>
          </p:nvPr>
        </p:nvPicPr>
        <p:blipFill>
          <a:blip r:embed="rId1"/>
          <a:srcRect/>
          <a:stretch>
            <a:fillRect/>
          </a:stretch>
        </p:blipFill>
        <p:spPr>
          <a:xfrm>
            <a:off x="1828800" y="2138363"/>
            <a:ext cx="5486400" cy="3449637"/>
          </a:xfrm>
        </p:spPr>
      </p:pic>
    </p:spTree>
  </p:cSld>
  <p:clrMapOvr>
    <a:masterClrMapping/>
  </p:clrMapOvr>
  <p:transition advTm="10000"/>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4434" name="Picture 2"/>
          <p:cNvPicPr>
            <a:picLocks noGrp="1" noChangeAspect="1"/>
          </p:cNvPicPr>
          <p:nvPr>
            <p:ph sz="half" idx="4294967295"/>
          </p:nvPr>
        </p:nvPicPr>
        <p:blipFill>
          <a:blip r:embed="rId1"/>
          <a:srcRect/>
          <a:stretch>
            <a:fillRect/>
          </a:stretch>
        </p:blipFill>
        <p:spPr>
          <a:xfrm>
            <a:off x="1552575" y="214313"/>
            <a:ext cx="3590925" cy="5857875"/>
          </a:xfrm>
        </p:spPr>
      </p:pic>
      <p:pic>
        <p:nvPicPr>
          <p:cNvPr id="274435" name="Picture 3"/>
          <p:cNvPicPr>
            <a:picLocks noGrp="1" noChangeAspect="1"/>
          </p:cNvPicPr>
          <p:nvPr>
            <p:ph sz="half" idx="4294967295"/>
          </p:nvPr>
        </p:nvPicPr>
        <p:blipFill>
          <a:blip r:embed="rId2"/>
          <a:srcRect/>
          <a:stretch>
            <a:fillRect/>
          </a:stretch>
        </p:blipFill>
        <p:spPr>
          <a:xfrm>
            <a:off x="5357813" y="500063"/>
            <a:ext cx="3530600" cy="5092700"/>
          </a:xfrm>
        </p:spPr>
      </p:pic>
    </p:spTree>
  </p:cSld>
  <p:clrMapOvr>
    <a:masterClrMapping/>
  </p:clrMapOvr>
  <p:transition advTm="10000"/>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bwMode="auto">
          <a:xfrm>
            <a:off x="1285852" y="142852"/>
            <a:ext cx="7586658" cy="5715040"/>
          </a:xfrm>
          <a:solidFill>
            <a:schemeClr val="accent1"/>
          </a:solidFill>
          <a:ln>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2800" b="1" i="0" u="none" strike="noStrike" kern="0" cap="none" spc="0" normalizeH="0" baseline="0" noProof="1" smtClean="0">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28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王燕，</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21</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岁，福州人，现在</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××大学中文系文秘专业学习，今年</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7</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月即将毕业。四年学习中，各门成绩均在</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85</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分以上，毕业论文被评为优秀，在××局办公室实习期间，颇得前辈好评，深受经理器重。在校期间，担任系学生会文娱部秘书长一职，锻炼了她的组织和社交活动能力，并在《××××》等杂志上发表文学作品多篇。××公司发布招聘信息，提供秘书、人力资源管理等岗位，报名截止日期：</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2022</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年</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5</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月</a:t>
            </a:r>
            <a:r>
              <a:rPr kumimoji="0" lang="en-US" altLang="zh-CN"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10</a:t>
            </a:r>
            <a:r>
              <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日。</a:t>
            </a:r>
            <a:endPar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根据以上任务情景的描述，请代王燕撰写一份格式规范的求职信？</a:t>
            </a:r>
            <a:endParaRPr kumimoji="0" lang="zh-CN" altLang="en-US" sz="28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Tm="1000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内容占位符 2"/>
          <p:cNvSpPr>
            <a:spLocks noGrp="1"/>
          </p:cNvSpPr>
          <p:nvPr>
            <p:ph idx="1"/>
          </p:nvPr>
        </p:nvSpPr>
        <p:spPr>
          <a:xfrm>
            <a:off x="1414463" y="647700"/>
            <a:ext cx="7005637" cy="2160588"/>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五、应用文的作用</a:t>
            </a:r>
            <a:endParaRPr lang="zh-CN" altLang="en-US" b="1" dirty="0">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应用文的使用范围极为广泛，涉及人类社会生产、生活的方方面面，任何机关、团体和个人几乎都离不开它。</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黑体" panose="02010609060101010101" pitchFamily="49" charset="-122"/>
              <a:ea typeface="黑体" panose="02010609060101010101" pitchFamily="49" charset="-122"/>
            </a:endParaRPr>
          </a:p>
        </p:txBody>
      </p:sp>
      <p:pic>
        <p:nvPicPr>
          <p:cNvPr id="6553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65540" name="文本框 3"/>
          <p:cNvSpPr txBox="1"/>
          <p:nvPr>
            <p:custDataLst>
              <p:tags r:id="rId2"/>
            </p:custDataLst>
          </p:nvPr>
        </p:nvSpPr>
        <p:spPr>
          <a:xfrm>
            <a:off x="1644650" y="2778125"/>
            <a:ext cx="3989388" cy="2073275"/>
          </a:xfrm>
          <a:prstGeom prst="rect">
            <a:avLst/>
          </a:prstGeom>
          <a:noFill/>
          <a:ln w="9525">
            <a:noFill/>
          </a:ln>
        </p:spPr>
        <p:txBody>
          <a:bodyPr>
            <a:spAutoFit/>
          </a:bodyPr>
          <a:p>
            <a:pPr eaLnBrk="0" hangingPunct="0">
              <a:spcBef>
                <a:spcPct val="20000"/>
              </a:spcBef>
              <a:buClr>
                <a:srgbClr val="A50021"/>
              </a:buClr>
              <a:buSzPct val="75000"/>
              <a:buFont typeface="Wingdings" panose="05000000000000000000" pitchFamily="2" charset="2"/>
            </a:pP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（一）管理指挥</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a:p>
            <a:pPr eaLnBrk="0" hangingPunct="0">
              <a:spcBef>
                <a:spcPct val="20000"/>
              </a:spcBef>
              <a:buClr>
                <a:srgbClr val="A50021"/>
              </a:buClr>
              <a:buSzPct val="75000"/>
              <a:buFont typeface="Wingdings" panose="05000000000000000000" pitchFamily="2" charset="2"/>
            </a:pP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（二）宣传教育</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a:p>
            <a:pPr eaLnBrk="0" hangingPunct="0">
              <a:spcBef>
                <a:spcPct val="20000"/>
              </a:spcBef>
              <a:buClr>
                <a:srgbClr val="A50021"/>
              </a:buClr>
              <a:buSzPct val="75000"/>
              <a:buFont typeface="Wingdings" panose="05000000000000000000" pitchFamily="2" charset="2"/>
            </a:pP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（三）沟通协调</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a:p>
            <a:pPr eaLnBrk="0" hangingPunct="0">
              <a:spcBef>
                <a:spcPct val="20000"/>
              </a:spcBef>
              <a:buClr>
                <a:srgbClr val="A50021"/>
              </a:buClr>
              <a:buSzPct val="75000"/>
              <a:buFont typeface="Wingdings" panose="05000000000000000000" pitchFamily="2" charset="2"/>
            </a:pP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（四）凭证依据</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p:txBody>
      </p:sp>
      <p:pic>
        <p:nvPicPr>
          <p:cNvPr id="65541" name="图片 4"/>
          <p:cNvPicPr>
            <a:picLocks noChangeAspect="1"/>
          </p:cNvPicPr>
          <p:nvPr>
            <p:custDataLst>
              <p:tags r:id="rId3"/>
            </p:custDataLst>
          </p:nvPr>
        </p:nvPicPr>
        <p:blipFill>
          <a:blip r:embed="rId4"/>
          <a:stretch>
            <a:fillRect/>
          </a:stretch>
        </p:blipFill>
        <p:spPr>
          <a:xfrm>
            <a:off x="5795963" y="4149725"/>
            <a:ext cx="2360612" cy="1409700"/>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607185" y="647057"/>
            <a:ext cx="6814185" cy="5154935"/>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任务实施</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标题：直接写文种</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求职函</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或</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求职信</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endPar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称呼：可用</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尊敬的</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r>
              <a:rPr kumimoji="0" lang="zh-CN" altLang="en-US"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公司人力资源部经理</a:t>
            </a:r>
            <a:r>
              <a:rPr kumimoji="0" lang="en-US" alt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sym typeface="+mn-ea"/>
              </a:rPr>
              <a:t>”</a:t>
            </a:r>
            <a:endPar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正文：写求职信息的来源、应聘职位、个人基本情况、工作成绩、求职愿望等内容。</a:t>
            </a:r>
            <a:endPar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结尾：表示敬意、祝福之类的词句。</a:t>
            </a:r>
            <a:endPar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落款</a:t>
            </a:r>
            <a:endPar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附件</a:t>
            </a:r>
            <a:endParaRPr kumimoji="0" lang="zh-CN" sz="28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p:txBody>
      </p:sp>
      <p:pic>
        <p:nvPicPr>
          <p:cNvPr id="27648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7506" name="内容占位符 2"/>
          <p:cNvSpPr>
            <a:spLocks noGrp="1"/>
          </p:cNvSpPr>
          <p:nvPr>
            <p:ph idx="1"/>
          </p:nvPr>
        </p:nvSpPr>
        <p:spPr>
          <a:xfrm>
            <a:off x="1579563" y="396875"/>
            <a:ext cx="7110412" cy="5534025"/>
          </a:xfrm>
          <a:solidFill>
            <a:srgbClr val="9ED3D7">
              <a:alpha val="100000"/>
            </a:srgbClr>
          </a:solidFill>
          <a:ln>
            <a:solidFill>
              <a:srgbClr val="0070C0">
                <a:alpha val="100000"/>
              </a:srgbClr>
            </a:solidFill>
            <a:miter/>
          </a:ln>
        </p:spPr>
        <p:txBody>
          <a:bodyPr vert="horz" wrap="square" lIns="91440" tIns="45720" rIns="91440" bIns="45720" anchor="t" anchorCtr="0"/>
          <a:p>
            <a:pPr marL="0" indent="0" algn="ctr">
              <a:buNone/>
            </a:pPr>
            <a:r>
              <a:rPr lang="zh-CN" altLang="zh-CN" sz="2400" b="1" dirty="0">
                <a:solidFill>
                  <a:srgbClr val="000000"/>
                </a:solidFill>
                <a:latin typeface="仿宋" panose="02010609060101010101" pitchFamily="49" charset="-122"/>
                <a:ea typeface="仿宋" panose="02010609060101010101" pitchFamily="49" charset="-122"/>
                <a:sym typeface="宋体" panose="02010600030101010101" pitchFamily="2" charset="-122"/>
              </a:rPr>
              <a:t>求职信</a:t>
            </a:r>
            <a:endParaRPr lang="zh-CN" altLang="zh-CN" sz="2400" b="1" dirty="0">
              <a:solidFill>
                <a:srgbClr val="000000"/>
              </a:solidFill>
              <a:latin typeface="仿宋" panose="02010609060101010101" pitchFamily="49" charset="-122"/>
              <a:ea typeface="仿宋" panose="02010609060101010101" pitchFamily="49" charset="-122"/>
              <a:sym typeface="宋体" panose="02010600030101010101" pitchFamily="2" charset="-122"/>
            </a:endParaRPr>
          </a:p>
          <a:p>
            <a:pPr marL="0" indent="0" algn="ctr">
              <a:buNone/>
            </a:pPr>
            <a:endParaRPr lang="zh-CN" altLang="zh-CN" sz="2400" b="1" dirty="0">
              <a:solidFill>
                <a:srgbClr val="000000"/>
              </a:solidFill>
              <a:latin typeface="仿宋" panose="02010609060101010101" pitchFamily="49" charset="-122"/>
              <a:ea typeface="仿宋" panose="02010609060101010101" pitchFamily="49" charset="-122"/>
            </a:endParaRPr>
          </a:p>
          <a:p>
            <a:pPr marL="0" indent="0">
              <a:buNone/>
            </a:pP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尊敬</a:t>
            </a:r>
            <a:r>
              <a:rPr lang="en-US"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a:t>
            </a: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公司人力资源部经理：</a:t>
            </a:r>
            <a:r>
              <a:rPr lang="en-US"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  </a:t>
            </a:r>
            <a:endParaRPr lang="zh-CN" altLang="zh-CN" sz="2000" dirty="0">
              <a:solidFill>
                <a:srgbClr val="000000"/>
              </a:solidFill>
              <a:latin typeface="仿宋" panose="02010609060101010101" pitchFamily="49" charset="-122"/>
              <a:ea typeface="仿宋" panose="02010609060101010101" pitchFamily="49" charset="-122"/>
            </a:endParaRPr>
          </a:p>
          <a:p>
            <a:pPr marL="0" indent="0">
              <a:buNone/>
            </a:pP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    您好！</a:t>
            </a:r>
            <a:endPar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endParaRPr>
          </a:p>
          <a:p>
            <a:pPr marL="0" indent="0">
              <a:buNone/>
            </a:pP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    我从《</a:t>
            </a:r>
            <a:r>
              <a:rPr lang="en-US"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a:t>
            </a: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报》上看到贵公司招聘启事，这给我提供了一个极好的施展才华的机会。现将我的简要情况告诉您。</a:t>
            </a:r>
            <a:r>
              <a:rPr lang="en-US"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  </a:t>
            </a:r>
            <a:endParaRPr lang="zh-CN" altLang="zh-CN" sz="2000" dirty="0">
              <a:solidFill>
                <a:srgbClr val="000000"/>
              </a:solidFill>
              <a:latin typeface="仿宋" panose="02010609060101010101" pitchFamily="49" charset="-122"/>
              <a:ea typeface="仿宋" panose="02010609060101010101" pitchFamily="49" charset="-122"/>
            </a:endParaRPr>
          </a:p>
          <a:p>
            <a:pPr marL="0" indent="0">
              <a:buNone/>
            </a:pP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    我今年</a:t>
            </a:r>
            <a:r>
              <a:rPr lang="en-US"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23</a:t>
            </a: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岁，福州人，现在</a:t>
            </a:r>
            <a:r>
              <a:rPr lang="en-US"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a:t>
            </a: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大学中文系公关文秘专业学习，今年</a:t>
            </a:r>
            <a:r>
              <a:rPr lang="en-US"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7</a:t>
            </a: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月即将毕业。四年学习中，我的各门成绩均在</a:t>
            </a:r>
            <a:r>
              <a:rPr lang="en-US"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85</a:t>
            </a: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分以上，毕业论文被评为优秀。在</a:t>
            </a:r>
            <a:r>
              <a:rPr lang="en-US"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a:t>
            </a: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局办公室实习，颇得前辈好评，深受领导器重。在校期间，担任系学生会文娱部秘书长一职，锻炼了我的组织和社交活动能力，并在《</a:t>
            </a:r>
            <a:r>
              <a:rPr lang="en-US"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a:t>
            </a: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》等杂志上发表文学作品多篇（具体目录参见附件）。</a:t>
            </a:r>
            <a:r>
              <a:rPr lang="en-US"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  </a:t>
            </a:r>
            <a:endParaRPr lang="zh-CN" altLang="zh-CN" sz="2000" dirty="0">
              <a:solidFill>
                <a:srgbClr val="000000"/>
              </a:solidFill>
              <a:latin typeface="仿宋" panose="02010609060101010101" pitchFamily="49" charset="-122"/>
              <a:ea typeface="仿宋" panose="02010609060101010101" pitchFamily="49" charset="-122"/>
            </a:endParaRPr>
          </a:p>
          <a:p>
            <a:pPr marL="0" indent="0">
              <a:buNone/>
            </a:pPr>
            <a:r>
              <a:rPr lang="zh-CN" altLang="zh-CN" sz="2000" dirty="0">
                <a:solidFill>
                  <a:srgbClr val="000000"/>
                </a:solidFill>
                <a:latin typeface="仿宋" panose="02010609060101010101" pitchFamily="49" charset="-122"/>
                <a:ea typeface="仿宋" panose="02010609060101010101" pitchFamily="49" charset="-122"/>
                <a:sym typeface="宋体" panose="02010600030101010101" pitchFamily="2" charset="-122"/>
              </a:rPr>
              <a:t>    作为应届毕业生，虽然我积累了一定的公关文秘工作的实际经验，但坦率地说，我觉得还远远不够。不过，我热爱这项工作，深知这项工作的重要意义，四年专业学习为我打下了扎实的专业基础，我觉得我有信心胜任贵公司的公关文秘工作。</a:t>
            </a:r>
            <a:endParaRPr lang="zh-CN" altLang="en-US" sz="2000" dirty="0">
              <a:latin typeface="仿宋" panose="02010609060101010101" pitchFamily="49" charset="-122"/>
              <a:ea typeface="仿宋" panose="02010609060101010101" pitchFamily="49" charset="-122"/>
              <a:sym typeface="宋体" panose="02010600030101010101" pitchFamily="2" charset="-122"/>
            </a:endParaRPr>
          </a:p>
        </p:txBody>
      </p:sp>
      <p:pic>
        <p:nvPicPr>
          <p:cNvPr id="27750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a:xfrm>
            <a:off x="1547813" y="260350"/>
            <a:ext cx="7256463" cy="6348413"/>
          </a:xfrm>
          <a:solidFill>
            <a:schemeClr val="accent1">
              <a:lumMod val="90000"/>
            </a:schemeClr>
          </a:solidFill>
          <a:ln>
            <a:solidFill>
              <a:srgbClr val="0070C0"/>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000" b="1" i="0" u="none" strike="noStrike" kern="0" cap="none" spc="0" normalizeH="0" baseline="0" noProof="1">
                <a:ln>
                  <a:noFill/>
                </a:ln>
                <a:solidFill>
                  <a:srgbClr val="000000"/>
                </a:solidFill>
                <a:effectLst/>
                <a:uLnTx/>
                <a:uFillTx/>
                <a:latin typeface="Cambria" panose="02040503050406030204" pitchFamily="18" charset="0"/>
                <a:ea typeface="+mn-ea"/>
                <a:cs typeface="+mn-cs"/>
                <a:sym typeface="+mn-ea"/>
              </a:rPr>
              <a:t>   </a:t>
            </a:r>
            <a:r>
              <a:rPr kumimoji="0" lang="en-US" altLang="zh-CN" sz="2000" b="0" i="0" u="none" strike="noStrike" kern="0" cap="none" spc="0" normalizeH="0" baseline="0" noProof="1">
                <a:ln>
                  <a:noFill/>
                </a:ln>
                <a:solidFill>
                  <a:srgbClr val="000000"/>
                </a:solidFill>
                <a:effectLst/>
                <a:uLnTx/>
                <a:uFillTx/>
                <a:latin typeface="Cambria" panose="02040503050406030204" pitchFamily="18" charset="0"/>
                <a:ea typeface="+mn-ea"/>
                <a:cs typeface="+mn-cs"/>
                <a:sym typeface="+mn-ea"/>
              </a:rPr>
              <a:t>     </a:t>
            </a: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良禽择木而栖，士为知己而搏，如能被录用，我将竭尽全力做好工作。</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愿我有与您面谈的机会。  </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顺颂 </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商祺！  </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endParaRPr>
          </a:p>
          <a:p>
            <a:pPr marL="0" marR="0" lvl="0" indent="0" algn="ctr"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endParaRPr>
          </a:p>
          <a:p>
            <a:pPr marL="0" marR="0" lvl="0" indent="0" algn="ctr"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求职人：王燕                                                                                                             </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endParaRPr>
          </a:p>
          <a:p>
            <a:pPr marL="0" marR="0" lvl="0" indent="0" algn="ctr"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20</a:t>
            </a:r>
            <a:r>
              <a:rPr kumimoji="0" lang="en-US"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22</a:t>
            </a: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年</a:t>
            </a:r>
            <a:r>
              <a:rPr kumimoji="0" lang="en-US"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5</a:t>
            </a: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月</a:t>
            </a:r>
            <a:r>
              <a:rPr kumimoji="0" lang="en-US"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8</a:t>
            </a: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日</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endParaRPr>
          </a:p>
          <a:p>
            <a:pPr marL="0" marR="0" lvl="0" indent="0" algn="ctr" defTabSz="914400" rtl="0" eaLnBrk="0" fontAlgn="base" latinLnBrk="0" hangingPunct="0">
              <a:lnSpc>
                <a:spcPct val="100000"/>
              </a:lnSpc>
              <a:spcBef>
                <a:spcPct val="20000"/>
              </a:spcBef>
              <a:spcAft>
                <a:spcPct val="0"/>
              </a:spcAft>
              <a:buClrTx/>
              <a:buSzTx/>
              <a:buFontTx/>
              <a:buNone/>
              <a:defRPr/>
            </a:pP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附注：</a:t>
            </a:r>
            <a:r>
              <a:rPr kumimoji="0" lang="en-US"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1.</a:t>
            </a:r>
            <a:r>
              <a:rPr kumimoji="0" lang="zh-CN" altLang="en-US"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联系地址：</a:t>
            </a:r>
            <a:r>
              <a:rPr kumimoji="0" lang="en-US"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a:t>
            </a:r>
            <a:endParaRPr kumimoji="0" lang="zh-CN" altLang="en-US"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a:t>
            </a:r>
            <a:r>
              <a:rPr kumimoji="0" lang="en-US"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2.</a:t>
            </a:r>
            <a:r>
              <a:rPr kumimoji="0" lang="zh-CN" altLang="en-US"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联系方式：</a:t>
            </a:r>
            <a:r>
              <a:rPr kumimoji="0" lang="en-US"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a:t>
            </a:r>
            <a:endParaRPr kumimoji="0" lang="zh-CN" altLang="en-US"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附件：</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１．学历证书复印件１份</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２．任职资格证书复印件１分</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３．简历表１分、近照１张</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４．发表文章复印件２份</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sym typeface="+mn-ea"/>
              </a:rPr>
              <a:t> </a:t>
            </a:r>
            <a:endParaRPr kumimoji="0" lang="zh-CN" altLang="zh-CN" sz="2000" b="0" i="0" u="none" strike="noStrike" kern="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endParaRPr kumimoji="0" lang="zh-CN" altLang="en-US" sz="2000" b="0" i="0" u="none" strike="noStrike" kern="0" cap="none" spc="0" normalizeH="0" baseline="0" noProof="1">
              <a:ln>
                <a:noFill/>
              </a:ln>
              <a:solidFill>
                <a:schemeClr val="tx1"/>
              </a:solidFill>
              <a:effectLst/>
              <a:uLnTx/>
              <a:uFillTx/>
              <a:latin typeface="仿宋" panose="02010609060101010101" pitchFamily="49" charset="-122"/>
              <a:ea typeface="仿宋" panose="02010609060101010101" pitchFamily="49" charset="-122"/>
              <a:cs typeface="仿宋" panose="02010609060101010101" pitchFamily="49" charset="-122"/>
              <a:sym typeface="+mn-ea"/>
            </a:endParaRPr>
          </a:p>
        </p:txBody>
      </p:sp>
    </p:spTree>
  </p:cSld>
  <p:clrMapOvr>
    <a:masterClrMapping/>
  </p:clrMapOvr>
  <p:transition advTm="1000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内容占位符 2"/>
          <p:cNvSpPr>
            <a:spLocks noGrp="1"/>
          </p:cNvSpPr>
          <p:nvPr>
            <p:ph idx="1"/>
          </p:nvPr>
        </p:nvSpPr>
        <p:spPr>
          <a:xfrm>
            <a:off x="1441450" y="1412875"/>
            <a:ext cx="7185025" cy="2068513"/>
          </a:xfrm>
        </p:spPr>
        <p:txBody>
          <a:bodyPr vert="horz" wrap="square" lIns="91440" tIns="45720" rIns="91440" bIns="45720" anchor="t" anchorCtr="0"/>
          <a:p>
            <a:pPr marL="0" indent="0">
              <a:buFont typeface="Wingdings" panose="05000000000000000000" pitchFamily="2" charset="2"/>
              <a:buNone/>
            </a:pPr>
            <a:r>
              <a:rPr lang="zh-CN" altLang="en-US" b="1" dirty="0">
                <a:latin typeface="黑体" panose="02010609060101010101" pitchFamily="49" charset="-122"/>
                <a:ea typeface="黑体" panose="02010609060101010101" pitchFamily="49" charset="-122"/>
                <a:sym typeface="宋体" panose="02010600030101010101" pitchFamily="2" charset="-122"/>
              </a:rPr>
              <a:t>一、主题</a:t>
            </a:r>
            <a:endParaRPr lang="zh-CN" altLang="en-US" b="1" dirty="0">
              <a:latin typeface="黑体" panose="02010609060101010101" pitchFamily="49" charset="-122"/>
              <a:ea typeface="黑体" panose="02010609060101010101" pitchFamily="49" charset="-122"/>
              <a:sym typeface="宋体" panose="02010600030101010101" pitchFamily="2" charset="-122"/>
            </a:endParaRPr>
          </a:p>
          <a:p>
            <a:pPr marL="0" indent="0">
              <a:buChar char="•"/>
            </a:pPr>
            <a:r>
              <a:rPr lang="zh-CN" altLang="en-US" sz="2800" dirty="0">
                <a:latin typeface="黑体" panose="02010609060101010101" pitchFamily="49" charset="-122"/>
                <a:ea typeface="黑体" panose="02010609060101010101" pitchFamily="49" charset="-122"/>
                <a:sym typeface="宋体" panose="02010600030101010101" pitchFamily="2" charset="-122"/>
              </a:rPr>
              <a:t>主题是作者通过文章内容表现出来的核心思想和主要意图，它是应用文的</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灵魂</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。具有</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正确</a:t>
            </a:r>
            <a:r>
              <a:rPr lang="zh-CN" altLang="en-US"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鲜明</a:t>
            </a:r>
            <a:r>
              <a:rPr lang="zh-CN" altLang="en-US"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集中</a:t>
            </a:r>
            <a:r>
              <a:rPr lang="zh-CN" altLang="en-US"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深刻</a:t>
            </a:r>
            <a:r>
              <a:rPr lang="zh-CN" altLang="en-US" sz="2800" dirty="0">
                <a:latin typeface="黑体" panose="02010609060101010101" pitchFamily="49" charset="-122"/>
                <a:ea typeface="黑体" panose="02010609060101010101" pitchFamily="49" charset="-122"/>
                <a:sym typeface="宋体" panose="02010600030101010101" pitchFamily="2" charset="-122"/>
              </a:rPr>
              <a:t>等特点。</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buFont typeface="Wingdings" panose="05000000000000000000" pitchFamily="2" charset="2"/>
              <a:buNone/>
            </a:pP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buFont typeface="Wingdings" panose="05000000000000000000" pitchFamily="2" charset="2"/>
              <a:buNone/>
            </a:pP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buChar char="•"/>
            </a:pPr>
            <a:endParaRPr lang="en-US" altLang="zh-CN" sz="2800" dirty="0">
              <a:latin typeface="黑体" panose="02010609060101010101" pitchFamily="49" charset="-122"/>
              <a:ea typeface="黑体" panose="02010609060101010101" pitchFamily="49" charset="-122"/>
            </a:endParaRPr>
          </a:p>
        </p:txBody>
      </p:sp>
      <p:sp>
        <p:nvSpPr>
          <p:cNvPr id="66563" name="标题 1"/>
          <p:cNvSpPr>
            <a:spLocks noGrp="1"/>
          </p:cNvSpPr>
          <p:nvPr>
            <p:ph type="title"/>
          </p:nvPr>
        </p:nvSpPr>
        <p:spPr>
          <a:xfrm>
            <a:off x="1298575" y="358775"/>
            <a:ext cx="7470775"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第二节 应用文的构成要素</a:t>
            </a:r>
            <a:endParaRPr lang="zh-CN" altLang="en-US" sz="3600" b="1" dirty="0">
              <a:latin typeface="黑体" panose="02010609060101010101" pitchFamily="49" charset="-122"/>
              <a:ea typeface="黑体" panose="02010609060101010101" pitchFamily="49" charset="-122"/>
            </a:endParaRPr>
          </a:p>
        </p:txBody>
      </p:sp>
      <p:pic>
        <p:nvPicPr>
          <p:cNvPr id="6656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3" name="内容占位符 2"/>
          <p:cNvSpPr>
            <a:spLocks noGrp="1"/>
          </p:cNvSpPr>
          <p:nvPr>
            <p:custDataLst>
              <p:tags r:id="rId2"/>
            </p:custDataLst>
          </p:nvPr>
        </p:nvSpPr>
        <p:spPr>
          <a:xfrm>
            <a:off x="1482725" y="3573463"/>
            <a:ext cx="7248525" cy="2370138"/>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charset="0"/>
              <a:buNone/>
              <a:defRPr/>
            </a:pPr>
            <a:r>
              <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二、材料</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材料是作者为了撰写目的而搜集或积累的能够表现文章主题的事实根据和理论依据，它是应用文的</a:t>
            </a:r>
            <a:r>
              <a:rPr kumimoji="0" lang="en-US" altLang="zh-CN"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sym typeface="+mn-ea"/>
              </a:rPr>
              <a:t>血肉</a:t>
            </a:r>
            <a:r>
              <a:rPr kumimoji="0" lang="en-US" altLang="zh-CN"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。具有</a:t>
            </a: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sym typeface="+mn-ea"/>
              </a:rPr>
              <a:t>真实</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sym typeface="+mn-ea"/>
              </a:rPr>
              <a:t>切题</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sym typeface="+mn-ea"/>
              </a:rPr>
              <a:t>典型</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sym typeface="+mn-ea"/>
              </a:rPr>
              <a:t>新颖</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等特点。</a:t>
            </a:r>
            <a:endPar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charset="0"/>
              <a:buNone/>
              <a:defRPr/>
            </a:pPr>
            <a:endPar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charset="0"/>
              <a:buNone/>
              <a:defRPr/>
            </a:pPr>
            <a:endPar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内容占位符 2"/>
          <p:cNvSpPr>
            <a:spLocks noGrp="1"/>
          </p:cNvSpPr>
          <p:nvPr>
            <p:ph idx="1"/>
          </p:nvPr>
        </p:nvSpPr>
        <p:spPr>
          <a:xfrm>
            <a:off x="1441450" y="620713"/>
            <a:ext cx="7185025" cy="2519362"/>
          </a:xfrm>
        </p:spPr>
        <p:txBody>
          <a:bodyPr vert="horz" wrap="square" lIns="91440" tIns="45720" rIns="91440" bIns="45720" anchor="t" anchorCtr="0"/>
          <a:p>
            <a:pPr marL="0" indent="0">
              <a:buFont typeface="Wingdings" panose="05000000000000000000" pitchFamily="2" charset="2"/>
              <a:buNone/>
            </a:pPr>
            <a:r>
              <a:rPr lang="zh-CN" altLang="en-US" b="1" dirty="0">
                <a:latin typeface="黑体" panose="02010609060101010101" pitchFamily="49" charset="-122"/>
                <a:ea typeface="黑体" panose="02010609060101010101" pitchFamily="49" charset="-122"/>
                <a:sym typeface="宋体" panose="02010600030101010101" pitchFamily="2" charset="-122"/>
              </a:rPr>
              <a:t>三、结构</a:t>
            </a:r>
            <a:endParaRPr lang="zh-CN" altLang="en-US" b="1" dirty="0">
              <a:latin typeface="黑体" panose="02010609060101010101" pitchFamily="49" charset="-122"/>
              <a:ea typeface="黑体" panose="02010609060101010101" pitchFamily="49" charset="-122"/>
              <a:sym typeface="宋体" panose="02010600030101010101" pitchFamily="2" charset="-122"/>
            </a:endParaRPr>
          </a:p>
          <a:p>
            <a:pPr marL="0" indent="0">
              <a:buChar char="•"/>
            </a:pPr>
            <a:r>
              <a:rPr lang="zh-CN" altLang="zh-CN" sz="2800" dirty="0">
                <a:latin typeface="黑体" panose="02010609060101010101" pitchFamily="49" charset="-122"/>
                <a:ea typeface="黑体" panose="02010609060101010101" pitchFamily="49" charset="-122"/>
                <a:sym typeface="宋体" panose="02010600030101010101" pitchFamily="2" charset="-122"/>
              </a:rPr>
              <a:t>结构是指文章的内部构造，是作者对材料与观点、内容与形式进行组织安排的具体形式，它是应用文的</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骨架</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。应用文的结构安排必须</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言之有体</a:t>
            </a:r>
            <a:r>
              <a:rPr lang="zh-CN" altLang="en-US"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言之有序</a:t>
            </a:r>
            <a:r>
              <a:rPr lang="zh-CN" altLang="en-US" sz="2800" dirty="0">
                <a:latin typeface="黑体" panose="02010609060101010101" pitchFamily="49" charset="-122"/>
                <a:ea typeface="黑体" panose="02010609060101010101" pitchFamily="49" charset="-122"/>
                <a:sym typeface="宋体" panose="02010600030101010101" pitchFamily="2" charset="-122"/>
              </a:rPr>
              <a:t>。</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buFont typeface="Wingdings" panose="05000000000000000000" pitchFamily="2" charset="2"/>
              <a:buNone/>
            </a:pP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buFont typeface="Wingdings" panose="05000000000000000000" pitchFamily="2" charset="2"/>
              <a:buNone/>
            </a:pP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buChar char="•"/>
            </a:pPr>
            <a:endParaRPr lang="en-US" altLang="zh-CN" sz="2800" dirty="0">
              <a:latin typeface="黑体" panose="02010609060101010101" pitchFamily="49" charset="-122"/>
              <a:ea typeface="黑体" panose="02010609060101010101" pitchFamily="49" charset="-122"/>
            </a:endParaRPr>
          </a:p>
        </p:txBody>
      </p:sp>
      <p:pic>
        <p:nvPicPr>
          <p:cNvPr id="6758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3" name="内容占位符 2"/>
          <p:cNvSpPr>
            <a:spLocks noGrp="1"/>
          </p:cNvSpPr>
          <p:nvPr>
            <p:custDataLst>
              <p:tags r:id="rId2"/>
            </p:custDataLst>
          </p:nvPr>
        </p:nvSpPr>
        <p:spPr>
          <a:xfrm>
            <a:off x="1441450" y="3213100"/>
            <a:ext cx="7250113" cy="237172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charset="0"/>
              <a:buNone/>
              <a:defRPr/>
            </a:pPr>
            <a:r>
              <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四、语言</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语言是构成文章的基本材料，是文章思想内容的具体体现</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。应用文具有自身独特的语言风格，呈现出</a:t>
            </a: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sym typeface="+mn-ea"/>
              </a:rPr>
              <a:t>准确</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sym typeface="+mn-ea"/>
              </a:rPr>
              <a:t>简洁</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sym typeface="+mn-ea"/>
              </a:rPr>
              <a:t>平实</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a:t>
            </a: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sym typeface="+mn-ea"/>
              </a:rPr>
              <a:t>得体</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rPr>
              <a:t>的基本特征。</a:t>
            </a:r>
            <a:endPar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charset="0"/>
              <a:buNone/>
              <a:defRPr/>
            </a:pPr>
            <a:endPar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charset="0"/>
              <a:buNone/>
              <a:defRPr/>
            </a:pPr>
            <a:endPar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标题 1"/>
          <p:cNvSpPr>
            <a:spLocks noGrp="1"/>
          </p:cNvSpPr>
          <p:nvPr>
            <p:ph type="title"/>
          </p:nvPr>
        </p:nvSpPr>
        <p:spPr>
          <a:xfrm>
            <a:off x="1298575" y="358775"/>
            <a:ext cx="7470775"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第三节 应用文的写作过程</a:t>
            </a:r>
            <a:endParaRPr lang="zh-CN" altLang="en-US" sz="3600" b="1" dirty="0">
              <a:latin typeface="黑体" panose="02010609060101010101" pitchFamily="49" charset="-122"/>
              <a:ea typeface="黑体" panose="02010609060101010101" pitchFamily="49" charset="-122"/>
            </a:endParaRPr>
          </a:p>
        </p:txBody>
      </p:sp>
      <p:pic>
        <p:nvPicPr>
          <p:cNvPr id="6861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68612" name="内容占位符 2"/>
          <p:cNvSpPr>
            <a:spLocks noGrp="1" noRot="1"/>
          </p:cNvSpPr>
          <p:nvPr>
            <p:ph idx="1"/>
          </p:nvPr>
        </p:nvSpPr>
        <p:spPr>
          <a:xfrm>
            <a:off x="1485900" y="1989138"/>
            <a:ext cx="4875213" cy="2674937"/>
          </a:xfrm>
        </p:spPr>
        <p:txBody>
          <a:bodyPr vert="horz" wrap="square" lIns="91440" tIns="45720" rIns="91440" bIns="45720" anchor="t" anchorCtr="0"/>
          <a:p>
            <a:pPr marL="0" indent="0" eaLnBrk="1" hangingPunct="1">
              <a:buNone/>
            </a:pPr>
            <a:r>
              <a:rPr lang="zh-CN" altLang="en-US" dirty="0">
                <a:solidFill>
                  <a:srgbClr val="7030A0"/>
                </a:solidFill>
                <a:latin typeface="黑体" panose="02010609060101010101" pitchFamily="49" charset="-122"/>
                <a:ea typeface="黑体" panose="02010609060101010101" pitchFamily="49" charset="-122"/>
              </a:rPr>
              <a:t>一、吃透意图，选定文种</a:t>
            </a:r>
            <a:endParaRPr lang="zh-CN" altLang="en-US" dirty="0">
              <a:solidFill>
                <a:srgbClr val="7030A0"/>
              </a:solidFill>
              <a:latin typeface="黑体" panose="02010609060101010101" pitchFamily="49" charset="-122"/>
              <a:ea typeface="黑体" panose="02010609060101010101" pitchFamily="49" charset="-122"/>
            </a:endParaRPr>
          </a:p>
          <a:p>
            <a:pPr marL="0" indent="0" eaLnBrk="1" hangingPunct="1">
              <a:buNone/>
            </a:pPr>
            <a:r>
              <a:rPr lang="zh-CN" altLang="en-US" dirty="0">
                <a:solidFill>
                  <a:srgbClr val="7030A0"/>
                </a:solidFill>
                <a:latin typeface="黑体" panose="02010609060101010101" pitchFamily="49" charset="-122"/>
                <a:ea typeface="黑体" panose="02010609060101010101" pitchFamily="49" charset="-122"/>
              </a:rPr>
              <a:t>二、深入调研，择取材料</a:t>
            </a:r>
            <a:endParaRPr lang="zh-CN" altLang="en-US" dirty="0">
              <a:solidFill>
                <a:srgbClr val="7030A0"/>
              </a:solidFill>
              <a:latin typeface="黑体" panose="02010609060101010101" pitchFamily="49" charset="-122"/>
              <a:ea typeface="黑体" panose="02010609060101010101" pitchFamily="49" charset="-122"/>
            </a:endParaRPr>
          </a:p>
          <a:p>
            <a:pPr marL="0" indent="0" eaLnBrk="1" hangingPunct="1">
              <a:buNone/>
            </a:pPr>
            <a:r>
              <a:rPr lang="zh-CN" altLang="en-US" dirty="0">
                <a:solidFill>
                  <a:srgbClr val="7030A0"/>
                </a:solidFill>
                <a:latin typeface="黑体" panose="02010609060101010101" pitchFamily="49" charset="-122"/>
                <a:ea typeface="黑体" panose="02010609060101010101" pitchFamily="49" charset="-122"/>
              </a:rPr>
              <a:t>三、谋篇布局，选定语体</a:t>
            </a:r>
            <a:endParaRPr lang="zh-CN" altLang="en-US" dirty="0">
              <a:solidFill>
                <a:srgbClr val="7030A0"/>
              </a:solidFill>
              <a:latin typeface="黑体" panose="02010609060101010101" pitchFamily="49" charset="-122"/>
              <a:ea typeface="黑体" panose="02010609060101010101" pitchFamily="49" charset="-122"/>
            </a:endParaRPr>
          </a:p>
          <a:p>
            <a:pPr marL="0" indent="0" eaLnBrk="1" hangingPunct="1">
              <a:buNone/>
            </a:pPr>
            <a:r>
              <a:rPr lang="zh-CN" altLang="en-US" dirty="0">
                <a:solidFill>
                  <a:srgbClr val="7030A0"/>
                </a:solidFill>
                <a:latin typeface="黑体" panose="02010609060101010101" pitchFamily="49" charset="-122"/>
                <a:ea typeface="黑体" panose="02010609060101010101" pitchFamily="49" charset="-122"/>
              </a:rPr>
              <a:t>四、迅速成文，反复修改</a:t>
            </a:r>
            <a:endParaRPr lang="zh-CN" altLang="en-US" dirty="0">
              <a:solidFill>
                <a:srgbClr val="7030A0"/>
              </a:solidFill>
              <a:latin typeface="黑体" panose="02010609060101010101" pitchFamily="49" charset="-122"/>
              <a:ea typeface="黑体" panose="02010609060101010101" pitchFamily="49" charset="-122"/>
            </a:endParaRPr>
          </a:p>
        </p:txBody>
      </p:sp>
      <p:sp>
        <p:nvSpPr>
          <p:cNvPr id="68613" name="文本框 4"/>
          <p:cNvSpPr txBox="1"/>
          <p:nvPr/>
        </p:nvSpPr>
        <p:spPr>
          <a:xfrm>
            <a:off x="6362700" y="1279525"/>
            <a:ext cx="2028825" cy="4470400"/>
          </a:xfrm>
          <a:prstGeom prst="rect">
            <a:avLst/>
          </a:prstGeom>
          <a:solidFill>
            <a:srgbClr val="D1D1F0"/>
          </a:solidFill>
          <a:ln w="9525" cap="flat" cmpd="sng">
            <a:solidFill>
              <a:srgbClr val="0070C0"/>
            </a:solidFill>
            <a:prstDash val="solid"/>
            <a:round/>
            <a:headEnd type="none" w="med" len="med"/>
            <a:tailEnd type="none" w="med" len="med"/>
          </a:ln>
        </p:spPr>
        <p:txBody>
          <a:bodyPr vert="eaVert">
            <a:spAutoFit/>
          </a:bodyPr>
          <a:p>
            <a:pPr marL="457200" indent="-457200">
              <a:buFont typeface="Wingdings" panose="05000000000000000000" pitchFamily="2" charset="2"/>
              <a:buChar char="Ø"/>
            </a:pPr>
            <a:r>
              <a:rPr lang="zh-CN" altLang="en-US" sz="2400" dirty="0">
                <a:solidFill>
                  <a:srgbClr val="002060"/>
                </a:solidFill>
                <a:latin typeface="楷体" panose="02010609060101010101" pitchFamily="49" charset="-122"/>
                <a:ea typeface="楷体" panose="02010609060101010101" pitchFamily="49" charset="-122"/>
                <a:sym typeface="宋体" panose="02010600030101010101" pitchFamily="2" charset="-122"/>
              </a:rPr>
              <a:t>鲁迅《致赖少麒》：</a:t>
            </a:r>
            <a:r>
              <a:rPr lang="en-US" altLang="zh-CN" sz="2400" dirty="0">
                <a:solidFill>
                  <a:srgbClr val="002060"/>
                </a:solidFill>
                <a:latin typeface="楷体" panose="02010609060101010101" pitchFamily="49" charset="-122"/>
                <a:ea typeface="楷体" panose="02010609060101010101" pitchFamily="49" charset="-122"/>
                <a:sym typeface="宋体" panose="02010600030101010101" pitchFamily="2" charset="-122"/>
              </a:rPr>
              <a:t>“</a:t>
            </a:r>
            <a:r>
              <a:rPr lang="zh-CN" altLang="en-US" sz="2400" dirty="0">
                <a:solidFill>
                  <a:srgbClr val="002060"/>
                </a:solidFill>
                <a:latin typeface="楷体" panose="02010609060101010101" pitchFamily="49" charset="-122"/>
                <a:ea typeface="楷体" panose="02010609060101010101" pitchFamily="49" charset="-122"/>
                <a:sym typeface="宋体" panose="02010600030101010101" pitchFamily="2" charset="-122"/>
              </a:rPr>
              <a:t>文章应该怎样做，我说不出来，因为自己的作文，是由于多看和练习，此外并无心得或方法的。</a:t>
            </a:r>
            <a:r>
              <a:rPr lang="en-US" altLang="zh-CN" sz="2400" dirty="0">
                <a:solidFill>
                  <a:srgbClr val="002060"/>
                </a:solidFill>
                <a:latin typeface="楷体" panose="02010609060101010101" pitchFamily="49" charset="-122"/>
                <a:ea typeface="楷体" panose="02010609060101010101" pitchFamily="49" charset="-122"/>
                <a:sym typeface="宋体" panose="02010600030101010101" pitchFamily="2" charset="-122"/>
              </a:rPr>
              <a:t>”</a:t>
            </a:r>
            <a:endParaRPr lang="en-US" altLang="zh-CN" sz="2400" dirty="0">
              <a:solidFill>
                <a:srgbClr val="002060"/>
              </a:solidFill>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transition advTm="100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5" name="内容占位符 2"/>
          <p:cNvSpPr>
            <a:spLocks noGrp="1" noRot="1"/>
          </p:cNvSpPr>
          <p:nvPr>
            <p:ph idx="1"/>
          </p:nvPr>
        </p:nvSpPr>
        <p:spPr>
          <a:xfrm>
            <a:off x="1547813" y="1052513"/>
            <a:ext cx="6919913" cy="4340225"/>
          </a:xfrm>
          <a:solidFill>
            <a:schemeClr val="accent6">
              <a:lumMod val="20000"/>
              <a:lumOff val="80000"/>
            </a:schemeClr>
          </a:solidFill>
          <a:ln>
            <a:solidFill>
              <a:srgbClr val="0070C0"/>
            </a:solidFill>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怎样学好应用写作</a:t>
            </a:r>
            <a:endParaRPr kumimoji="0" lang="zh-CN" altLang="en-US" sz="32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一种水平</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：较深的理论修养和较高的政策水平。</a:t>
            </a:r>
            <a:endParaRPr kumimoji="0" lang="en-US" altLang="zh-CN"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两类知识</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：广博的专业知识、应用文体的知识。</a:t>
            </a:r>
            <a:endParaRPr kumimoji="0" lang="en-US" altLang="zh-CN" sz="2800" b="0" i="0" u="none" strike="noStrike" kern="0" cap="none" spc="0" normalizeH="0" baseline="0" noProof="1">
              <a:ln>
                <a:noFill/>
              </a:ln>
              <a:solidFill>
                <a:srgbClr val="0070C0"/>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三项能力</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：分析和综合能力、归纳和演绎的能力、语言的表达能力。</a:t>
            </a:r>
            <a:endParaRPr kumimoji="0" lang="en-US" altLang="zh-CN"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800" b="0" i="0" u="none" strike="noStrike" kern="0" cap="none" spc="0" normalizeH="0" baseline="0" noProof="1">
                <a:ln>
                  <a:noFill/>
                </a:ln>
                <a:solidFill>
                  <a:srgbClr val="FF0000"/>
                </a:solidFill>
                <a:effectLst/>
                <a:uLnTx/>
                <a:uFillTx/>
                <a:latin typeface="黑体" panose="02010609060101010101" pitchFamily="49" charset="-122"/>
                <a:ea typeface="黑体" panose="02010609060101010101" pitchFamily="49" charset="-122"/>
                <a:cs typeface="+mn-cs"/>
              </a:rPr>
              <a:t>四套方法</a:t>
            </a:r>
            <a:r>
              <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：掌握基本理论、注重调查研究、多读名篇佳作、反复练笔实践。</a:t>
            </a:r>
            <a:endPar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6963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8" name="图片 1"/>
          <p:cNvPicPr>
            <a:picLocks noChangeAspect="1"/>
          </p:cNvPicPr>
          <p:nvPr/>
        </p:nvPicPr>
        <p:blipFill>
          <a:blip r:embed="rId1"/>
          <a:stretch>
            <a:fillRect/>
          </a:stretch>
        </p:blipFill>
        <p:spPr>
          <a:xfrm>
            <a:off x="1143000" y="0"/>
            <a:ext cx="8001000" cy="5715000"/>
          </a:xfrm>
          <a:prstGeom prst="rect">
            <a:avLst/>
          </a:prstGeom>
          <a:noFill/>
          <a:ln w="9525">
            <a:noFill/>
          </a:ln>
        </p:spPr>
      </p:pic>
    </p:spTree>
  </p:cSld>
  <p:clrMapOvr>
    <a:masterClrMapping/>
  </p:clrMapOvr>
  <p:transition advTm="10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内容占位符 2"/>
          <p:cNvSpPr>
            <a:spLocks noGrp="1"/>
          </p:cNvSpPr>
          <p:nvPr>
            <p:ph idx="4294967295"/>
          </p:nvPr>
        </p:nvSpPr>
        <p:spPr>
          <a:xfrm>
            <a:off x="1143000" y="142875"/>
            <a:ext cx="8001000" cy="5786438"/>
          </a:xfrm>
        </p:spPr>
        <p:txBody>
          <a:bodyPr vert="horz" wrap="square" lIns="91440" tIns="45720" rIns="91440" bIns="45720" anchor="t" anchorCtr="0"/>
          <a:p>
            <a:pPr eaLnBrk="1" hangingPunct="1">
              <a:lnSpc>
                <a:spcPct val="150000"/>
              </a:lnSpc>
            </a:pPr>
            <a:r>
              <a:rPr lang="zh-CN" altLang="en-US" sz="1600" b="1" dirty="0">
                <a:solidFill>
                  <a:srgbClr val="000404"/>
                </a:solidFill>
                <a:latin typeface="黑体" panose="02010609060101010101" pitchFamily="49" charset="-122"/>
                <a:ea typeface="黑体" panose="02010609060101010101" pitchFamily="49" charset="-122"/>
              </a:rPr>
              <a:t>（ 贵州）</a:t>
            </a:r>
            <a:r>
              <a:rPr lang="en-US" altLang="zh-CN" sz="1600" b="1" dirty="0">
                <a:solidFill>
                  <a:srgbClr val="000404"/>
                </a:solidFill>
                <a:latin typeface="黑体" panose="02010609060101010101" pitchFamily="49" charset="-122"/>
                <a:ea typeface="黑体" panose="02010609060101010101" pitchFamily="49" charset="-122"/>
              </a:rPr>
              <a:t>F</a:t>
            </a:r>
            <a:r>
              <a:rPr lang="zh-CN" altLang="en-US" sz="1600" b="1" dirty="0">
                <a:solidFill>
                  <a:srgbClr val="000404"/>
                </a:solidFill>
                <a:latin typeface="黑体" panose="02010609060101010101" pitchFamily="49" charset="-122"/>
                <a:ea typeface="黑体" panose="02010609060101010101" pitchFamily="49" charset="-122"/>
              </a:rPr>
              <a:t>县将开展一次关于“四访”工作的中期总结大会，假设你是</a:t>
            </a:r>
            <a:r>
              <a:rPr lang="en-US" altLang="zh-CN" sz="1600" b="1" dirty="0">
                <a:solidFill>
                  <a:srgbClr val="000404"/>
                </a:solidFill>
                <a:latin typeface="黑体" panose="02010609060101010101" pitchFamily="49" charset="-122"/>
                <a:ea typeface="黑体" panose="02010609060101010101" pitchFamily="49" charset="-122"/>
              </a:rPr>
              <a:t>PA</a:t>
            </a:r>
            <a:r>
              <a:rPr lang="zh-CN" altLang="en-US" sz="1600" b="1" dirty="0">
                <a:solidFill>
                  <a:srgbClr val="000404"/>
                </a:solidFill>
                <a:latin typeface="黑体" panose="02010609060101010101" pitchFamily="49" charset="-122"/>
                <a:ea typeface="黑体" panose="02010609060101010101" pitchFamily="49" charset="-122"/>
              </a:rPr>
              <a:t>乡发言代表，请你根据“给定资料</a:t>
            </a:r>
            <a:r>
              <a:rPr lang="en-US" altLang="zh-CN" sz="1600" b="1" dirty="0">
                <a:solidFill>
                  <a:srgbClr val="000404"/>
                </a:solidFill>
                <a:latin typeface="黑体" panose="02010609060101010101" pitchFamily="49" charset="-122"/>
                <a:ea typeface="黑体" panose="02010609060101010101" pitchFamily="49" charset="-122"/>
              </a:rPr>
              <a:t>4”</a:t>
            </a:r>
            <a:r>
              <a:rPr lang="zh-CN" altLang="en-US" sz="1600" b="1" dirty="0">
                <a:solidFill>
                  <a:srgbClr val="000404"/>
                </a:solidFill>
                <a:latin typeface="黑体" panose="02010609060101010101" pitchFamily="49" charset="-122"/>
                <a:ea typeface="黑体" panose="02010609060101010101" pitchFamily="49" charset="-122"/>
              </a:rPr>
              <a:t>，写出介绍</a:t>
            </a:r>
            <a:r>
              <a:rPr lang="en-US" altLang="zh-CN" sz="1600" b="1" dirty="0">
                <a:solidFill>
                  <a:srgbClr val="000404"/>
                </a:solidFill>
                <a:latin typeface="黑体" panose="02010609060101010101" pitchFamily="49" charset="-122"/>
                <a:ea typeface="黑体" panose="02010609060101010101" pitchFamily="49" charset="-122"/>
              </a:rPr>
              <a:t>PA</a:t>
            </a:r>
            <a:r>
              <a:rPr lang="zh-CN" altLang="en-US" sz="1600" b="1" dirty="0">
                <a:solidFill>
                  <a:srgbClr val="000404"/>
                </a:solidFill>
                <a:latin typeface="黑体" panose="02010609060101010101" pitchFamily="49" charset="-122"/>
                <a:ea typeface="黑体" panose="02010609060101010101" pitchFamily="49" charset="-122"/>
              </a:rPr>
              <a:t>乡“四访”工作经验的</a:t>
            </a:r>
            <a:r>
              <a:rPr lang="zh-CN" altLang="en-US" sz="1600" b="1" dirty="0">
                <a:solidFill>
                  <a:srgbClr val="FF0066"/>
                </a:solidFill>
                <a:latin typeface="黑体" panose="02010609060101010101" pitchFamily="49" charset="-122"/>
                <a:ea typeface="黑体" panose="02010609060101010101" pitchFamily="49" charset="-122"/>
              </a:rPr>
              <a:t>发言提纲</a:t>
            </a:r>
            <a:r>
              <a:rPr lang="zh-CN" altLang="en-US" sz="1600" b="1" dirty="0">
                <a:solidFill>
                  <a:srgbClr val="000404"/>
                </a:solidFill>
                <a:latin typeface="黑体" panose="02010609060101010101" pitchFamily="49" charset="-122"/>
                <a:ea typeface="黑体" panose="02010609060101010101" pitchFamily="49" charset="-122"/>
              </a:rPr>
              <a:t>。（</a:t>
            </a:r>
            <a:r>
              <a:rPr lang="en-US" altLang="zh-CN" sz="1600" b="1" dirty="0">
                <a:solidFill>
                  <a:srgbClr val="000404"/>
                </a:solidFill>
                <a:latin typeface="黑体" panose="02010609060101010101" pitchFamily="49" charset="-122"/>
                <a:ea typeface="黑体" panose="02010609060101010101" pitchFamily="49" charset="-122"/>
              </a:rPr>
              <a:t>40</a:t>
            </a:r>
            <a:r>
              <a:rPr lang="zh-CN" altLang="en-US" sz="1600" b="1" dirty="0">
                <a:solidFill>
                  <a:srgbClr val="000404"/>
                </a:solidFill>
                <a:latin typeface="黑体" panose="02010609060101010101" pitchFamily="49" charset="-122"/>
                <a:ea typeface="黑体" panose="02010609060101010101" pitchFamily="49" charset="-122"/>
              </a:rPr>
              <a:t>分） </a:t>
            </a:r>
            <a:endParaRPr lang="zh-CN" altLang="en-US" sz="1600" b="1" dirty="0">
              <a:solidFill>
                <a:srgbClr val="000404"/>
              </a:solidFill>
              <a:latin typeface="黑体" panose="02010609060101010101" pitchFamily="49" charset="-122"/>
              <a:ea typeface="黑体" panose="02010609060101010101" pitchFamily="49" charset="-122"/>
            </a:endParaRPr>
          </a:p>
          <a:p>
            <a:pPr eaLnBrk="1" hangingPunct="1">
              <a:lnSpc>
                <a:spcPct val="150000"/>
              </a:lnSpc>
            </a:pPr>
            <a:r>
              <a:rPr lang="zh-CN" altLang="en-US" sz="1600" b="1" dirty="0">
                <a:solidFill>
                  <a:srgbClr val="000404"/>
                </a:solidFill>
                <a:latin typeface="黑体" panose="02010609060101010101" pitchFamily="49" charset="-122"/>
                <a:ea typeface="黑体" panose="02010609060101010101" pitchFamily="49" charset="-122"/>
              </a:rPr>
              <a:t>（ 天津）根据“给定资料</a:t>
            </a:r>
            <a:r>
              <a:rPr lang="en-US" altLang="zh-CN" sz="1600" b="1" dirty="0">
                <a:solidFill>
                  <a:srgbClr val="000404"/>
                </a:solidFill>
                <a:latin typeface="黑体" panose="02010609060101010101" pitchFamily="49" charset="-122"/>
                <a:ea typeface="黑体" panose="02010609060101010101" pitchFamily="49" charset="-122"/>
              </a:rPr>
              <a:t>5”</a:t>
            </a:r>
            <a:r>
              <a:rPr lang="zh-CN" altLang="en-US" sz="1600" b="1" dirty="0">
                <a:solidFill>
                  <a:srgbClr val="000404"/>
                </a:solidFill>
                <a:latin typeface="黑体" panose="02010609060101010101" pitchFamily="49" charset="-122"/>
                <a:ea typeface="黑体" panose="02010609060101010101" pitchFamily="49" charset="-122"/>
              </a:rPr>
              <a:t>，假定你是</a:t>
            </a:r>
            <a:r>
              <a:rPr lang="en-US" altLang="zh-CN" sz="1600" b="1" dirty="0">
                <a:solidFill>
                  <a:srgbClr val="000404"/>
                </a:solidFill>
                <a:latin typeface="黑体" panose="02010609060101010101" pitchFamily="49" charset="-122"/>
                <a:ea typeface="黑体" panose="02010609060101010101" pitchFamily="49" charset="-122"/>
              </a:rPr>
              <a:t>N</a:t>
            </a:r>
            <a:r>
              <a:rPr lang="zh-CN" altLang="en-US" sz="1600" b="1" dirty="0">
                <a:solidFill>
                  <a:srgbClr val="000404"/>
                </a:solidFill>
                <a:latin typeface="黑体" panose="02010609060101010101" pitchFamily="49" charset="-122"/>
                <a:ea typeface="黑体" panose="02010609060101010101" pitchFamily="49" charset="-122"/>
              </a:rPr>
              <a:t>市旅游协会的会长，请对全市旅游企业写一份“加强行业自律，为创建文明旅游城市出力”的</a:t>
            </a:r>
            <a:r>
              <a:rPr lang="zh-CN" altLang="en-US" sz="1600" b="1" dirty="0">
                <a:solidFill>
                  <a:srgbClr val="FF0066"/>
                </a:solidFill>
                <a:latin typeface="黑体" panose="02010609060101010101" pitchFamily="49" charset="-122"/>
                <a:ea typeface="黑体" panose="02010609060101010101" pitchFamily="49" charset="-122"/>
              </a:rPr>
              <a:t>倡议书</a:t>
            </a:r>
            <a:r>
              <a:rPr lang="zh-CN" altLang="en-US" sz="1600" b="1" dirty="0">
                <a:solidFill>
                  <a:srgbClr val="000404"/>
                </a:solidFill>
                <a:latin typeface="黑体" panose="02010609060101010101" pitchFamily="49" charset="-122"/>
                <a:ea typeface="黑体" panose="02010609060101010101" pitchFamily="49" charset="-122"/>
              </a:rPr>
              <a:t>。</a:t>
            </a:r>
            <a:r>
              <a:rPr lang="en-US" altLang="zh-CN" sz="1600" b="1" dirty="0">
                <a:solidFill>
                  <a:srgbClr val="000404"/>
                </a:solidFill>
                <a:latin typeface="黑体" panose="02010609060101010101" pitchFamily="49" charset="-122"/>
                <a:ea typeface="黑体" panose="02010609060101010101" pitchFamily="49" charset="-122"/>
              </a:rPr>
              <a:t>(25</a:t>
            </a:r>
            <a:r>
              <a:rPr lang="zh-CN" altLang="en-US" sz="1600" b="1" dirty="0">
                <a:solidFill>
                  <a:srgbClr val="000404"/>
                </a:solidFill>
                <a:latin typeface="黑体" panose="02010609060101010101" pitchFamily="49" charset="-122"/>
                <a:ea typeface="黑体" panose="02010609060101010101" pitchFamily="49" charset="-122"/>
              </a:rPr>
              <a:t>分</a:t>
            </a:r>
            <a:r>
              <a:rPr lang="en-US" altLang="zh-CN" sz="1600" b="1" dirty="0">
                <a:solidFill>
                  <a:srgbClr val="000404"/>
                </a:solidFill>
                <a:latin typeface="黑体" panose="02010609060101010101" pitchFamily="49" charset="-122"/>
                <a:ea typeface="黑体" panose="02010609060101010101" pitchFamily="49" charset="-122"/>
              </a:rPr>
              <a:t>) </a:t>
            </a:r>
            <a:endParaRPr lang="en-US" altLang="zh-CN" sz="1600" b="1" dirty="0">
              <a:solidFill>
                <a:srgbClr val="000404"/>
              </a:solidFill>
              <a:latin typeface="黑体" panose="02010609060101010101" pitchFamily="49" charset="-122"/>
              <a:ea typeface="黑体" panose="02010609060101010101" pitchFamily="49" charset="-122"/>
            </a:endParaRPr>
          </a:p>
          <a:p>
            <a:pPr eaLnBrk="1" hangingPunct="1">
              <a:lnSpc>
                <a:spcPct val="150000"/>
              </a:lnSpc>
            </a:pPr>
            <a:r>
              <a:rPr lang="zh-CN" altLang="en-US" sz="1600" b="1" dirty="0">
                <a:solidFill>
                  <a:srgbClr val="000404"/>
                </a:solidFill>
                <a:latin typeface="黑体" panose="02010609060101010101" pitchFamily="49" charset="-122"/>
                <a:ea typeface="黑体" panose="02010609060101010101" pitchFamily="49" charset="-122"/>
              </a:rPr>
              <a:t>（ 安徽）假设你是某市人社部门的工作人员，需要进社区向群众推广电子社保卡。请结合给定资料，草拟一份介绍电子社保卡的</a:t>
            </a:r>
            <a:r>
              <a:rPr lang="zh-CN" altLang="en-US" sz="1600" b="1" dirty="0">
                <a:solidFill>
                  <a:srgbClr val="FF0066"/>
                </a:solidFill>
                <a:latin typeface="黑体" panose="02010609060101010101" pitchFamily="49" charset="-122"/>
                <a:ea typeface="黑体" panose="02010609060101010101" pitchFamily="49" charset="-122"/>
              </a:rPr>
              <a:t>宣传稿</a:t>
            </a:r>
            <a:r>
              <a:rPr lang="zh-CN" altLang="en-US" sz="1600" b="1" dirty="0">
                <a:solidFill>
                  <a:srgbClr val="000404"/>
                </a:solidFill>
                <a:latin typeface="黑体" panose="02010609060101010101" pitchFamily="49" charset="-122"/>
                <a:ea typeface="黑体" panose="02010609060101010101" pitchFamily="49" charset="-122"/>
              </a:rPr>
              <a:t>。（</a:t>
            </a:r>
            <a:r>
              <a:rPr lang="en-US" altLang="zh-CN" sz="1600" b="1" dirty="0">
                <a:solidFill>
                  <a:srgbClr val="000404"/>
                </a:solidFill>
                <a:latin typeface="黑体" panose="02010609060101010101" pitchFamily="49" charset="-122"/>
                <a:ea typeface="黑体" panose="02010609060101010101" pitchFamily="49" charset="-122"/>
              </a:rPr>
              <a:t>40</a:t>
            </a:r>
            <a:r>
              <a:rPr lang="zh-CN" altLang="en-US" sz="1600" b="1" dirty="0">
                <a:solidFill>
                  <a:srgbClr val="000404"/>
                </a:solidFill>
                <a:latin typeface="黑体" panose="02010609060101010101" pitchFamily="49" charset="-122"/>
                <a:ea typeface="黑体" panose="02010609060101010101" pitchFamily="49" charset="-122"/>
              </a:rPr>
              <a:t>分） </a:t>
            </a:r>
            <a:endParaRPr lang="zh-CN" altLang="en-US" sz="1600" b="1" dirty="0">
              <a:solidFill>
                <a:srgbClr val="000404"/>
              </a:solidFill>
              <a:latin typeface="黑体" panose="02010609060101010101" pitchFamily="49" charset="-122"/>
              <a:ea typeface="黑体" panose="02010609060101010101" pitchFamily="49" charset="-122"/>
            </a:endParaRPr>
          </a:p>
          <a:p>
            <a:pPr eaLnBrk="1" hangingPunct="1">
              <a:lnSpc>
                <a:spcPct val="150000"/>
              </a:lnSpc>
            </a:pPr>
            <a:r>
              <a:rPr lang="zh-CN" altLang="en-US" sz="1600" b="1" dirty="0">
                <a:solidFill>
                  <a:srgbClr val="000404"/>
                </a:solidFill>
                <a:latin typeface="黑体" panose="02010609060101010101" pitchFamily="49" charset="-122"/>
                <a:ea typeface="黑体" panose="02010609060101010101" pitchFamily="49" charset="-122"/>
              </a:rPr>
              <a:t>（ 四川） “给定资料</a:t>
            </a:r>
            <a:r>
              <a:rPr lang="en-US" altLang="zh-CN" sz="1600" b="1" dirty="0">
                <a:solidFill>
                  <a:srgbClr val="000404"/>
                </a:solidFill>
                <a:latin typeface="黑体" panose="02010609060101010101" pitchFamily="49" charset="-122"/>
                <a:ea typeface="黑体" panose="02010609060101010101" pitchFamily="49" charset="-122"/>
              </a:rPr>
              <a:t>6”</a:t>
            </a:r>
            <a:r>
              <a:rPr lang="zh-CN" altLang="en-US" sz="1600" b="1" dirty="0">
                <a:solidFill>
                  <a:srgbClr val="000404"/>
                </a:solidFill>
                <a:latin typeface="黑体" panose="02010609060101010101" pitchFamily="49" charset="-122"/>
                <a:ea typeface="黑体" panose="02010609060101010101" pitchFamily="49" charset="-122"/>
              </a:rPr>
              <a:t>中，作为中小学研学基地的</a:t>
            </a:r>
            <a:r>
              <a:rPr lang="en-US" altLang="zh-CN" sz="1600" b="1" dirty="0">
                <a:solidFill>
                  <a:srgbClr val="000404"/>
                </a:solidFill>
                <a:latin typeface="黑体" panose="02010609060101010101" pitchFamily="49" charset="-122"/>
                <a:ea typeface="黑体" panose="02010609060101010101" pitchFamily="49" charset="-122"/>
              </a:rPr>
              <a:t>L</a:t>
            </a:r>
            <a:r>
              <a:rPr lang="zh-CN" altLang="en-US" sz="1600" b="1" dirty="0">
                <a:solidFill>
                  <a:srgbClr val="000404"/>
                </a:solidFill>
                <a:latin typeface="黑体" panose="02010609060101010101" pitchFamily="49" charset="-122"/>
                <a:ea typeface="黑体" panose="02010609060101010101" pitchFamily="49" charset="-122"/>
              </a:rPr>
              <a:t>市博物馆还存在许多问题。假如你是</a:t>
            </a:r>
            <a:r>
              <a:rPr lang="en-US" altLang="zh-CN" sz="1600" b="1" dirty="0">
                <a:solidFill>
                  <a:srgbClr val="000404"/>
                </a:solidFill>
                <a:latin typeface="黑体" panose="02010609060101010101" pitchFamily="49" charset="-122"/>
                <a:ea typeface="黑体" panose="02010609060101010101" pitchFamily="49" charset="-122"/>
              </a:rPr>
              <a:t>L</a:t>
            </a:r>
            <a:r>
              <a:rPr lang="zh-CN" altLang="en-US" sz="1600" b="1" dirty="0">
                <a:solidFill>
                  <a:srgbClr val="000404"/>
                </a:solidFill>
                <a:latin typeface="黑体" panose="02010609060101010101" pitchFamily="49" charset="-122"/>
                <a:ea typeface="黑体" panose="02010609060101010101" pitchFamily="49" charset="-122"/>
              </a:rPr>
              <a:t>市博物馆的工作人员，请你参考“给定资料 </a:t>
            </a:r>
            <a:r>
              <a:rPr lang="en-US" altLang="zh-CN" sz="1600" b="1" dirty="0">
                <a:solidFill>
                  <a:srgbClr val="000404"/>
                </a:solidFill>
                <a:latin typeface="黑体" panose="02010609060101010101" pitchFamily="49" charset="-122"/>
                <a:ea typeface="黑体" panose="02010609060101010101" pitchFamily="49" charset="-122"/>
              </a:rPr>
              <a:t>5</a:t>
            </a:r>
            <a:r>
              <a:rPr lang="zh-CN" altLang="en-US" sz="1600" b="1" dirty="0">
                <a:solidFill>
                  <a:srgbClr val="000404"/>
                </a:solidFill>
                <a:latin typeface="黑体" panose="02010609060101010101" pitchFamily="49" charset="-122"/>
                <a:ea typeface="黑体" panose="02010609060101010101" pitchFamily="49" charset="-122"/>
              </a:rPr>
              <a:t>～</a:t>
            </a:r>
            <a:r>
              <a:rPr lang="en-US" altLang="zh-CN" sz="1600" b="1" dirty="0">
                <a:solidFill>
                  <a:srgbClr val="000404"/>
                </a:solidFill>
                <a:latin typeface="黑体" panose="02010609060101010101" pitchFamily="49" charset="-122"/>
                <a:ea typeface="黑体" panose="02010609060101010101" pitchFamily="49" charset="-122"/>
              </a:rPr>
              <a:t>6”</a:t>
            </a:r>
            <a:r>
              <a:rPr lang="zh-CN" altLang="en-US" sz="1600" b="1" dirty="0">
                <a:solidFill>
                  <a:srgbClr val="000404"/>
                </a:solidFill>
                <a:latin typeface="黑体" panose="02010609060101010101" pitchFamily="49" charset="-122"/>
                <a:ea typeface="黑体" panose="02010609060101010101" pitchFamily="49" charset="-122"/>
              </a:rPr>
              <a:t>，针对性地提出一份</a:t>
            </a:r>
            <a:r>
              <a:rPr lang="zh-CN" altLang="en-US" sz="1600" b="1" dirty="0">
                <a:solidFill>
                  <a:srgbClr val="FF0066"/>
                </a:solidFill>
                <a:latin typeface="黑体" panose="02010609060101010101" pitchFamily="49" charset="-122"/>
                <a:ea typeface="黑体" panose="02010609060101010101" pitchFamily="49" charset="-122"/>
              </a:rPr>
              <a:t>整改意见</a:t>
            </a:r>
            <a:r>
              <a:rPr lang="zh-CN" altLang="en-US" sz="1600" b="1" dirty="0">
                <a:solidFill>
                  <a:srgbClr val="000404"/>
                </a:solidFill>
                <a:latin typeface="黑体" panose="02010609060101010101" pitchFamily="49" charset="-122"/>
                <a:ea typeface="黑体" panose="02010609060101010101" pitchFamily="49" charset="-122"/>
              </a:rPr>
              <a:t>，供领导参考。（</a:t>
            </a:r>
            <a:r>
              <a:rPr lang="en-US" altLang="zh-CN" sz="1600" b="1" dirty="0">
                <a:solidFill>
                  <a:srgbClr val="000404"/>
                </a:solidFill>
                <a:latin typeface="黑体" panose="02010609060101010101" pitchFamily="49" charset="-122"/>
                <a:ea typeface="黑体" panose="02010609060101010101" pitchFamily="49" charset="-122"/>
              </a:rPr>
              <a:t>30</a:t>
            </a:r>
            <a:r>
              <a:rPr lang="zh-CN" altLang="en-US" sz="1600" b="1" dirty="0">
                <a:solidFill>
                  <a:srgbClr val="000404"/>
                </a:solidFill>
                <a:latin typeface="黑体" panose="02010609060101010101" pitchFamily="49" charset="-122"/>
                <a:ea typeface="黑体" panose="02010609060101010101" pitchFamily="49" charset="-122"/>
              </a:rPr>
              <a:t>分） </a:t>
            </a:r>
            <a:endParaRPr lang="zh-CN" altLang="en-US" sz="1600" b="1" dirty="0">
              <a:solidFill>
                <a:srgbClr val="000404"/>
              </a:solidFill>
              <a:latin typeface="黑体" panose="02010609060101010101" pitchFamily="49" charset="-122"/>
              <a:ea typeface="黑体" panose="02010609060101010101" pitchFamily="49" charset="-122"/>
            </a:endParaRPr>
          </a:p>
          <a:p>
            <a:pPr eaLnBrk="1" hangingPunct="1">
              <a:lnSpc>
                <a:spcPct val="150000"/>
              </a:lnSpc>
            </a:pPr>
            <a:r>
              <a:rPr lang="zh-CN" altLang="en-US" sz="1600" b="1" dirty="0">
                <a:solidFill>
                  <a:srgbClr val="000404"/>
                </a:solidFill>
                <a:latin typeface="黑体" panose="02010609060101010101" pitchFamily="49" charset="-122"/>
                <a:ea typeface="黑体" panose="02010609060101010101" pitchFamily="49" charset="-122"/>
              </a:rPr>
              <a:t>（ 吉林）</a:t>
            </a:r>
            <a:r>
              <a:rPr lang="en-US" altLang="zh-CN" sz="1600" b="1" dirty="0">
                <a:solidFill>
                  <a:srgbClr val="000404"/>
                </a:solidFill>
                <a:latin typeface="黑体" panose="02010609060101010101" pitchFamily="49" charset="-122"/>
                <a:ea typeface="黑体" panose="02010609060101010101" pitchFamily="49" charset="-122"/>
              </a:rPr>
              <a:t>H</a:t>
            </a:r>
            <a:r>
              <a:rPr lang="zh-CN" altLang="en-US" sz="1600" b="1" dirty="0">
                <a:solidFill>
                  <a:srgbClr val="000404"/>
                </a:solidFill>
                <a:latin typeface="黑体" panose="02010609060101010101" pitchFamily="49" charset="-122"/>
                <a:ea typeface="黑体" panose="02010609060101010101" pitchFamily="49" charset="-122"/>
              </a:rPr>
              <a:t>市需要向省有关部门汇报休闲城市建设的情况，假如你是</a:t>
            </a:r>
            <a:r>
              <a:rPr lang="en-US" altLang="zh-CN" sz="1600" b="1" dirty="0">
                <a:solidFill>
                  <a:srgbClr val="000404"/>
                </a:solidFill>
                <a:latin typeface="黑体" panose="02010609060101010101" pitchFamily="49" charset="-122"/>
                <a:ea typeface="黑体" panose="02010609060101010101" pitchFamily="49" charset="-122"/>
              </a:rPr>
              <a:t>H</a:t>
            </a:r>
            <a:r>
              <a:rPr lang="zh-CN" altLang="en-US" sz="1600" b="1" dirty="0">
                <a:solidFill>
                  <a:srgbClr val="000404"/>
                </a:solidFill>
                <a:latin typeface="黑体" panose="02010609060101010101" pitchFamily="49" charset="-122"/>
                <a:ea typeface="黑体" panose="02010609060101010101" pitchFamily="49" charset="-122"/>
              </a:rPr>
              <a:t>市政府的一名相关工作人员，结合给定资料</a:t>
            </a:r>
            <a:r>
              <a:rPr lang="en-US" altLang="zh-CN" sz="1600" b="1" dirty="0">
                <a:solidFill>
                  <a:srgbClr val="000404"/>
                </a:solidFill>
                <a:latin typeface="黑体" panose="02010609060101010101" pitchFamily="49" charset="-122"/>
                <a:ea typeface="黑体" panose="02010609060101010101" pitchFamily="49" charset="-122"/>
              </a:rPr>
              <a:t>6</a:t>
            </a:r>
            <a:r>
              <a:rPr lang="zh-CN" altLang="en-US" sz="1600" b="1" dirty="0">
                <a:solidFill>
                  <a:srgbClr val="000404"/>
                </a:solidFill>
                <a:latin typeface="黑体" panose="02010609060101010101" pitchFamily="49" charset="-122"/>
                <a:ea typeface="黑体" panose="02010609060101010101" pitchFamily="49" charset="-122"/>
              </a:rPr>
              <a:t>，拟写一份</a:t>
            </a:r>
            <a:r>
              <a:rPr lang="zh-CN" altLang="en-US" sz="1600" b="1" dirty="0">
                <a:solidFill>
                  <a:srgbClr val="FF0066"/>
                </a:solidFill>
                <a:latin typeface="黑体" panose="02010609060101010101" pitchFamily="49" charset="-122"/>
                <a:ea typeface="黑体" panose="02010609060101010101" pitchFamily="49" charset="-122"/>
              </a:rPr>
              <a:t>汇报材料</a:t>
            </a:r>
            <a:r>
              <a:rPr lang="zh-CN" altLang="en-US" sz="1600" b="1" dirty="0">
                <a:solidFill>
                  <a:srgbClr val="000404"/>
                </a:solidFill>
                <a:latin typeface="黑体" panose="02010609060101010101" pitchFamily="49" charset="-122"/>
                <a:ea typeface="黑体" panose="02010609060101010101" pitchFamily="49" charset="-122"/>
              </a:rPr>
              <a:t>提纲。（</a:t>
            </a:r>
            <a:r>
              <a:rPr lang="en-US" altLang="zh-CN" sz="1600" b="1" dirty="0">
                <a:solidFill>
                  <a:srgbClr val="000404"/>
                </a:solidFill>
                <a:latin typeface="黑体" panose="02010609060101010101" pitchFamily="49" charset="-122"/>
                <a:ea typeface="黑体" panose="02010609060101010101" pitchFamily="49" charset="-122"/>
              </a:rPr>
              <a:t>25</a:t>
            </a:r>
            <a:r>
              <a:rPr lang="zh-CN" altLang="en-US" sz="1600" b="1" dirty="0">
                <a:solidFill>
                  <a:srgbClr val="000404"/>
                </a:solidFill>
                <a:latin typeface="黑体" panose="02010609060101010101" pitchFamily="49" charset="-122"/>
                <a:ea typeface="黑体" panose="02010609060101010101" pitchFamily="49" charset="-122"/>
              </a:rPr>
              <a:t>分） </a:t>
            </a:r>
            <a:endParaRPr lang="zh-CN" altLang="en-US" sz="1600" b="1" dirty="0">
              <a:solidFill>
                <a:srgbClr val="000404"/>
              </a:solidFill>
              <a:latin typeface="黑体" panose="02010609060101010101" pitchFamily="49" charset="-122"/>
              <a:ea typeface="黑体" panose="02010609060101010101" pitchFamily="49" charset="-122"/>
            </a:endParaRPr>
          </a:p>
          <a:p>
            <a:pPr eaLnBrk="1" hangingPunct="1">
              <a:lnSpc>
                <a:spcPct val="150000"/>
              </a:lnSpc>
            </a:pPr>
            <a:r>
              <a:rPr lang="zh-CN" altLang="en-US" sz="1600" b="1" dirty="0">
                <a:solidFill>
                  <a:srgbClr val="000404"/>
                </a:solidFill>
                <a:latin typeface="黑体" panose="02010609060101010101" pitchFamily="49" charset="-122"/>
                <a:ea typeface="黑体" panose="02010609060101010101" pitchFamily="49" charset="-122"/>
              </a:rPr>
              <a:t>（ 广东）如果你是某县政府办公室的一名工作人员，参与了“给定材料</a:t>
            </a:r>
            <a:r>
              <a:rPr lang="en-US" altLang="zh-CN" sz="1600" b="1" dirty="0">
                <a:solidFill>
                  <a:srgbClr val="000404"/>
                </a:solidFill>
                <a:latin typeface="黑体" panose="02010609060101010101" pitchFamily="49" charset="-122"/>
                <a:ea typeface="黑体" panose="02010609060101010101" pitchFamily="49" charset="-122"/>
              </a:rPr>
              <a:t>4”</a:t>
            </a:r>
            <a:r>
              <a:rPr lang="zh-CN" altLang="en-US" sz="1600" b="1" dirty="0">
                <a:solidFill>
                  <a:srgbClr val="000404"/>
                </a:solidFill>
                <a:latin typeface="黑体" panose="02010609060101010101" pitchFamily="49" charset="-122"/>
                <a:ea typeface="黑体" panose="02010609060101010101" pitchFamily="49" charset="-122"/>
              </a:rPr>
              <a:t>中的县级媒体融合中心建设现场推进会，请对</a:t>
            </a:r>
            <a:r>
              <a:rPr lang="en-US" altLang="zh-CN" sz="1600" b="1" dirty="0">
                <a:solidFill>
                  <a:srgbClr val="000404"/>
                </a:solidFill>
                <a:latin typeface="黑体" panose="02010609060101010101" pitchFamily="49" charset="-122"/>
                <a:ea typeface="黑体" panose="02010609060101010101" pitchFamily="49" charset="-122"/>
              </a:rPr>
              <a:t>C</a:t>
            </a:r>
            <a:r>
              <a:rPr lang="zh-CN" altLang="en-US" sz="1600" b="1" dirty="0">
                <a:solidFill>
                  <a:srgbClr val="000404"/>
                </a:solidFill>
                <a:latin typeface="黑体" panose="02010609060101010101" pitchFamily="49" charset="-122"/>
                <a:ea typeface="黑体" panose="02010609060101010101" pitchFamily="49" charset="-122"/>
              </a:rPr>
              <a:t>县建设融媒体中心的做法和讲演加以</a:t>
            </a:r>
            <a:r>
              <a:rPr lang="zh-CN" altLang="en-US" sz="1600" b="1" dirty="0">
                <a:solidFill>
                  <a:srgbClr val="FF0066"/>
                </a:solidFill>
                <a:latin typeface="黑体" panose="02010609060101010101" pitchFamily="49" charset="-122"/>
                <a:ea typeface="黑体" panose="02010609060101010101" pitchFamily="49" charset="-122"/>
              </a:rPr>
              <a:t>总结</a:t>
            </a:r>
            <a:r>
              <a:rPr lang="zh-CN" altLang="en-US" sz="1600" b="1" dirty="0">
                <a:solidFill>
                  <a:srgbClr val="000404"/>
                </a:solidFill>
                <a:latin typeface="黑体" panose="02010609060101010101" pitchFamily="49" charset="-122"/>
                <a:ea typeface="黑体" panose="02010609060101010101" pitchFamily="49" charset="-122"/>
              </a:rPr>
              <a:t>，供领导决策参考。（</a:t>
            </a:r>
            <a:r>
              <a:rPr lang="en-US" altLang="zh-CN" sz="1600" b="1" dirty="0">
                <a:solidFill>
                  <a:srgbClr val="000404"/>
                </a:solidFill>
                <a:latin typeface="黑体" panose="02010609060101010101" pitchFamily="49" charset="-122"/>
                <a:ea typeface="黑体" panose="02010609060101010101" pitchFamily="49" charset="-122"/>
              </a:rPr>
              <a:t>25</a:t>
            </a:r>
            <a:r>
              <a:rPr lang="zh-CN" altLang="en-US" sz="1600" b="1" dirty="0">
                <a:solidFill>
                  <a:srgbClr val="000404"/>
                </a:solidFill>
                <a:latin typeface="黑体" panose="02010609060101010101" pitchFamily="49" charset="-122"/>
                <a:ea typeface="黑体" panose="02010609060101010101" pitchFamily="49" charset="-122"/>
              </a:rPr>
              <a:t>分） </a:t>
            </a:r>
            <a:endParaRPr lang="zh-CN" altLang="en-US" sz="1600" b="1" dirty="0">
              <a:solidFill>
                <a:srgbClr val="000404"/>
              </a:solidFill>
              <a:latin typeface="黑体" panose="02010609060101010101" pitchFamily="49" charset="-122"/>
              <a:ea typeface="黑体" panose="02010609060101010101" pitchFamily="49" charset="-122"/>
            </a:endParaRPr>
          </a:p>
          <a:p>
            <a:endParaRPr lang="zh-CN" altLang="en-US" sz="1600" dirty="0"/>
          </a:p>
        </p:txBody>
      </p:sp>
    </p:spTree>
  </p:cSld>
  <p:clrMapOvr>
    <a:masterClrMapping/>
  </p:clrMapOvr>
  <p:transition advTm="1000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矩形 1"/>
          <p:cNvSpPr/>
          <p:nvPr/>
        </p:nvSpPr>
        <p:spPr>
          <a:xfrm>
            <a:off x="1785938" y="1214438"/>
            <a:ext cx="6643687" cy="2820987"/>
          </a:xfrm>
          <a:prstGeom prst="rect">
            <a:avLst/>
          </a:prstGeom>
          <a:noFill/>
          <a:ln w="9525">
            <a:noFill/>
          </a:ln>
        </p:spPr>
        <p:txBody>
          <a:bodyPr>
            <a:spAutoFit/>
          </a:bodyPr>
          <a:p>
            <a:pPr algn="ctr">
              <a:spcAft>
                <a:spcPts val="1000"/>
              </a:spcAft>
              <a:buFont typeface="Wingdings" panose="05000000000000000000" pitchFamily="2" charset="2"/>
            </a:pPr>
            <a:r>
              <a:rPr lang="en-US" altLang="zh-CN" sz="2400" b="1" dirty="0">
                <a:solidFill>
                  <a:srgbClr val="000000"/>
                </a:solidFill>
                <a:latin typeface="黑体" panose="02010609060101010101" pitchFamily="49" charset="-122"/>
                <a:ea typeface="黑体" panose="02010609060101010101" pitchFamily="49" charset="-122"/>
                <a:sym typeface="幼圆" panose="02010509060101010101" pitchFamily="49" charset="-122"/>
              </a:rPr>
              <a:t>借   条  </a:t>
            </a:r>
            <a:endParaRPr lang="en-US" altLang="zh-CN" sz="2400" b="1" dirty="0">
              <a:solidFill>
                <a:srgbClr val="000000"/>
              </a:solidFill>
              <a:latin typeface="黑体" panose="02010609060101010101" pitchFamily="49" charset="-122"/>
              <a:ea typeface="黑体" panose="02010609060101010101" pitchFamily="49" charset="-122"/>
              <a:sym typeface="幼圆" panose="02010509060101010101" pitchFamily="49" charset="-122"/>
            </a:endParaRPr>
          </a:p>
          <a:p>
            <a:pPr>
              <a:spcAft>
                <a:spcPts val="1000"/>
              </a:spcAft>
              <a:buFont typeface="Wingdings" panose="05000000000000000000" pitchFamily="2" charset="2"/>
            </a:pPr>
            <a:r>
              <a:rPr lang="en-US" altLang="zh-CN" sz="2400" b="1" dirty="0">
                <a:solidFill>
                  <a:srgbClr val="000000"/>
                </a:solidFill>
                <a:latin typeface="黑体" panose="02010609060101010101" pitchFamily="49" charset="-122"/>
                <a:ea typeface="黑体" panose="02010609060101010101" pitchFamily="49" charset="-122"/>
                <a:sym typeface="幼圆" panose="02010509060101010101" pitchFamily="49" charset="-122"/>
              </a:rPr>
              <a:t>    今借到18吋康佳彩电一台，DVD一台。一周后归还。  </a:t>
            </a:r>
            <a:endParaRPr lang="zh-CN" altLang="en-US" sz="2400" b="1" dirty="0">
              <a:solidFill>
                <a:srgbClr val="000000"/>
              </a:solidFill>
              <a:latin typeface="黑体" panose="02010609060101010101" pitchFamily="49" charset="-122"/>
              <a:ea typeface="黑体" panose="02010609060101010101" pitchFamily="49" charset="-122"/>
            </a:endParaRPr>
          </a:p>
          <a:p>
            <a:pPr>
              <a:spcAft>
                <a:spcPts val="1000"/>
              </a:spcAft>
              <a:buFont typeface="Wingdings" panose="05000000000000000000" pitchFamily="2" charset="2"/>
            </a:pPr>
            <a:r>
              <a:rPr lang="en-US" altLang="zh-CN" sz="2400" b="1" dirty="0">
                <a:solidFill>
                  <a:srgbClr val="000000"/>
                </a:solidFill>
                <a:latin typeface="黑体" panose="02010609060101010101" pitchFamily="49" charset="-122"/>
                <a:ea typeface="黑体" panose="02010609060101010101" pitchFamily="49" charset="-122"/>
                <a:sym typeface="幼圆" panose="02010509060101010101" pitchFamily="49" charset="-122"/>
              </a:rPr>
              <a:t>   </a:t>
            </a:r>
            <a:endParaRPr lang="zh-CN" altLang="en-US" sz="2400" b="1" dirty="0">
              <a:solidFill>
                <a:srgbClr val="000000"/>
              </a:solidFill>
              <a:latin typeface="黑体" panose="02010609060101010101" pitchFamily="49" charset="-122"/>
              <a:ea typeface="黑体" panose="02010609060101010101" pitchFamily="49" charset="-122"/>
            </a:endParaRPr>
          </a:p>
          <a:p>
            <a:pPr algn="r">
              <a:spcAft>
                <a:spcPts val="1000"/>
              </a:spcAft>
              <a:buFont typeface="Wingdings" panose="05000000000000000000" pitchFamily="2" charset="2"/>
            </a:pPr>
            <a:r>
              <a:rPr lang="en-US" altLang="zh-CN" sz="2400" b="1" dirty="0">
                <a:solidFill>
                  <a:srgbClr val="000000"/>
                </a:solidFill>
                <a:latin typeface="黑体" panose="02010609060101010101" pitchFamily="49" charset="-122"/>
                <a:ea typeface="黑体" panose="02010609060101010101" pitchFamily="49" charset="-122"/>
                <a:sym typeface="幼圆" panose="02010509060101010101" pitchFamily="49" charset="-122"/>
              </a:rPr>
              <a:t>                         借物人：×××  </a:t>
            </a:r>
            <a:endParaRPr lang="zh-CN" altLang="en-US" sz="2400" b="1" dirty="0">
              <a:solidFill>
                <a:srgbClr val="000000"/>
              </a:solidFill>
              <a:latin typeface="黑体" panose="02010609060101010101" pitchFamily="49" charset="-122"/>
              <a:ea typeface="黑体" panose="02010609060101010101" pitchFamily="49" charset="-122"/>
            </a:endParaRPr>
          </a:p>
          <a:p>
            <a:pPr algn="r">
              <a:spcAft>
                <a:spcPts val="1000"/>
              </a:spcAft>
              <a:buFont typeface="Wingdings" panose="05000000000000000000" pitchFamily="2" charset="2"/>
            </a:pPr>
            <a:r>
              <a:rPr lang="en-US" altLang="zh-CN" sz="2400" b="1" dirty="0">
                <a:solidFill>
                  <a:srgbClr val="000000"/>
                </a:solidFill>
                <a:latin typeface="黑体" panose="02010609060101010101" pitchFamily="49" charset="-122"/>
                <a:ea typeface="黑体" panose="02010609060101010101" pitchFamily="49" charset="-122"/>
                <a:sym typeface="幼圆" panose="02010509060101010101" pitchFamily="49" charset="-122"/>
              </a:rPr>
              <a:t>                          2018年6月1日</a:t>
            </a:r>
            <a:endParaRPr lang="zh-CN" altLang="en-US" sz="2400" b="1" dirty="0">
              <a:solidFill>
                <a:srgbClr val="000000"/>
              </a:solidFill>
              <a:latin typeface="黑体" panose="02010609060101010101" pitchFamily="49" charset="-122"/>
              <a:ea typeface="黑体" panose="02010609060101010101" pitchFamily="49" charset="-122"/>
              <a:sym typeface="幼圆" panose="02010509060101010101" pitchFamily="49" charset="-122"/>
            </a:endParaRPr>
          </a:p>
        </p:txBody>
      </p:sp>
      <p:sp>
        <p:nvSpPr>
          <p:cNvPr id="71683" name="TextBox 2"/>
          <p:cNvSpPr txBox="1"/>
          <p:nvPr/>
        </p:nvSpPr>
        <p:spPr>
          <a:xfrm>
            <a:off x="1571625" y="428625"/>
            <a:ext cx="785813" cy="369888"/>
          </a:xfrm>
          <a:prstGeom prst="rect">
            <a:avLst/>
          </a:prstGeom>
          <a:noFill/>
          <a:ln w="9525">
            <a:noFill/>
          </a:ln>
        </p:spPr>
        <p:txBody>
          <a:bodyPr>
            <a:spAutoFit/>
          </a:bodyPr>
          <a:p>
            <a:r>
              <a:rPr lang="zh-CN" altLang="en-US" dirty="0">
                <a:latin typeface="Arial" panose="020B0604020202020204" pitchFamily="34" charset="0"/>
              </a:rPr>
              <a:t>例文</a:t>
            </a:r>
            <a:endParaRPr lang="zh-CN" altLang="en-US" dirty="0">
              <a:latin typeface="Arial" panose="020B0604020202020204" pitchFamily="34" charset="0"/>
            </a:endParaRPr>
          </a:p>
        </p:txBody>
      </p:sp>
    </p:spTree>
  </p:cSld>
  <p:clrMapOvr>
    <a:masterClrMapping/>
  </p:clrMapOvr>
  <p:transition advTm="1000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1643063" y="714375"/>
            <a:ext cx="6786563" cy="3816350"/>
          </a:xfrm>
          <a:prstGeom prst="rect">
            <a:avLst/>
          </a:prstGeom>
        </p:spPr>
        <p:txBody>
          <a:bodyPr>
            <a:spAutoFit/>
          </a:bodyPr>
          <a:lstStyle/>
          <a:p>
            <a:pPr marL="0" marR="0" lvl="0" indent="0" algn="ctr" defTabSz="914400" rtl="0" eaLnBrk="1" fontAlgn="auto" latinLnBrk="0" hangingPunct="1">
              <a:lnSpc>
                <a:spcPct val="100000"/>
              </a:lnSpc>
              <a:spcBef>
                <a:spcPct val="0"/>
              </a:spcBef>
              <a:spcAft>
                <a:spcPts val="100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借   条  </a:t>
            </a:r>
            <a:endParaRPr kumimoji="0" lang="zh-CN"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auto" latinLnBrk="0" hangingPunct="1">
              <a:lnSpc>
                <a:spcPct val="100000"/>
              </a:lnSpc>
              <a:spcBef>
                <a:spcPct val="0"/>
              </a:spcBef>
              <a:spcAft>
                <a:spcPts val="1000"/>
              </a:spcAft>
              <a:buClrTx/>
              <a:buSzTx/>
              <a:buFont typeface="Wingdings" panose="05000000000000000000" pitchFamily="2" charset="2"/>
              <a:buNone/>
              <a:defRPr/>
            </a:pPr>
            <a:r>
              <a:rPr kumimoji="0" lang="en-US" altLang="zh-CN" sz="2400" b="1" i="0" u="none" strike="noStrike" kern="1200" cap="none" spc="0" normalizeH="0" baseline="0" noProof="0" dirty="0" err="1">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今借到</a:t>
            </a:r>
            <a:r>
              <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a:t>
            </a:r>
            <a:endParaRPr kumimoji="0" lang="zh-CN"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ct val="0"/>
              </a:spcBef>
              <a:spcAft>
                <a:spcPts val="100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a:t>
            </a:r>
            <a:r>
              <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（人或单位）</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18吋康佳彩电</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壹台，步步高</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DVD</a:t>
            </a:r>
            <a:r>
              <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壹</a:t>
            </a:r>
            <a:r>
              <a:rPr kumimoji="0" lang="en-US" altLang="zh-CN"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台。</a:t>
            </a:r>
            <a:r>
              <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本年6月12日前归还。  </a:t>
            </a:r>
            <a:endParaRPr kumimoji="0" lang="zh-CN"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ct val="0"/>
              </a:spcBef>
              <a:spcAft>
                <a:spcPts val="100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a:t>
            </a:r>
            <a:r>
              <a:rPr kumimoji="0" lang="en-US" altLang="zh-CN" sz="2400" b="1" i="0" u="none" strike="noStrike" kern="1200" cap="none" spc="0" normalizeH="0" baseline="0" noProof="0" dirty="0" err="1">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此据</a:t>
            </a:r>
            <a:r>
              <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a:t>
            </a:r>
            <a:endParaRPr kumimoji="0" lang="zh-CN"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r" defTabSz="914400" rtl="0" eaLnBrk="1" fontAlgn="auto" latinLnBrk="0" hangingPunct="1">
              <a:lnSpc>
                <a:spcPct val="100000"/>
              </a:lnSpc>
              <a:spcBef>
                <a:spcPct val="0"/>
              </a:spcBef>
              <a:spcAft>
                <a:spcPts val="100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a:t>
            </a:r>
            <a:r>
              <a:rPr kumimoji="0" lang="en-US" altLang="zh-CN" sz="2400" b="1" i="0" u="none" strike="noStrike" kern="1200" cap="none" spc="0" normalizeH="0" baseline="0" noProof="0" dirty="0" err="1">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借款人</a:t>
            </a:r>
            <a:r>
              <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a:t>
            </a:r>
            <a:endPar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r" defTabSz="914400" rtl="0" eaLnBrk="1" fontAlgn="auto" latinLnBrk="0" hangingPunct="1">
              <a:lnSpc>
                <a:spcPct val="100000"/>
              </a:lnSpc>
              <a:spcBef>
                <a:spcPct val="0"/>
              </a:spcBef>
              <a:spcAft>
                <a:spcPts val="100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a:t>
            </a:r>
            <a:r>
              <a:rPr kumimoji="0" lang="en-US" altLang="zh-CN" sz="2400" b="1" i="0" u="none" strike="noStrike" kern="1200" cap="none" spc="0" normalizeH="0" baseline="0" noProof="0" dirty="0" err="1">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签字或盖章</a:t>
            </a:r>
            <a:r>
              <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a:t>
            </a:r>
            <a:endParaRPr kumimoji="0" lang="zh-CN"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r" defTabSz="914400" rtl="0" eaLnBrk="1" fontAlgn="auto" latinLnBrk="0" hangingPunct="1">
              <a:lnSpc>
                <a:spcPct val="100000"/>
              </a:lnSpc>
              <a:spcBef>
                <a:spcPct val="0"/>
              </a:spcBef>
              <a:spcAft>
                <a:spcPts val="100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2018年6月5日 </a:t>
            </a:r>
            <a:endPar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286000" y="928688"/>
            <a:ext cx="6215063" cy="3478213"/>
          </a:xfrm>
          <a:prstGeom prst="rect">
            <a:avLst/>
          </a:prstGeom>
        </p:spPr>
        <p:txBody>
          <a:bodyPr>
            <a:spAutoFit/>
          </a:body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关于要求拨给抢修校舍专款批复</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海教[2017]第08号</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海山镇教育办：</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你们的请示收到了。这次强台风的破坏，使你镇校舍损失惨重，造成许多班级无教室上课。经过我们的商量，可考虑拨专款15万元以内给你镇抢修教室，不足部分请自筹解决。</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此致</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敬礼！</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r"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海山县教育局                                                                         </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r"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2017年9月</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p:txBody>
      </p:sp>
      <p:sp>
        <p:nvSpPr>
          <p:cNvPr id="73731" name="TextBox 2"/>
          <p:cNvSpPr txBox="1"/>
          <p:nvPr/>
        </p:nvSpPr>
        <p:spPr>
          <a:xfrm>
            <a:off x="1500188" y="357188"/>
            <a:ext cx="785812" cy="369887"/>
          </a:xfrm>
          <a:prstGeom prst="rect">
            <a:avLst/>
          </a:prstGeom>
          <a:noFill/>
          <a:ln w="9525">
            <a:noFill/>
          </a:ln>
        </p:spPr>
        <p:txBody>
          <a:bodyPr>
            <a:spAutoFit/>
          </a:bodyPr>
          <a:p>
            <a:r>
              <a:rPr lang="zh-CN" altLang="en-US" dirty="0">
                <a:latin typeface="Arial" panose="020B0604020202020204" pitchFamily="34" charset="0"/>
              </a:rPr>
              <a:t>例文</a:t>
            </a:r>
            <a:endParaRPr lang="zh-CN" altLang="en-US" dirty="0">
              <a:latin typeface="Arial" panose="020B0604020202020204" pitchFamily="34" charset="0"/>
            </a:endParaRPr>
          </a:p>
        </p:txBody>
      </p:sp>
    </p:spTree>
  </p:cSld>
  <p:clrMapOvr>
    <a:masterClrMapping/>
  </p:clrMapOvr>
  <p:transition advTm="10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1928813" y="1000125"/>
            <a:ext cx="6286500" cy="4524375"/>
          </a:xfrm>
          <a:prstGeom prst="rect">
            <a:avLst/>
          </a:prstGeom>
        </p:spPr>
        <p:txBody>
          <a:bodyPr>
            <a:spAutoFit/>
          </a:body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关于拨专款抢修校舍的批复</a:t>
            </a:r>
            <a:endPar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海教[2017]8号</a:t>
            </a:r>
            <a:endPar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海山镇教育办：</a:t>
            </a:r>
            <a:endPar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你办</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《关于请求拨专款抢修校舍的请示》（海山镇教办字〔2017〕15号）</a:t>
            </a:r>
            <a:r>
              <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收悉。</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今年9月19日强台风，</a:t>
            </a:r>
            <a:r>
              <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使你镇校舍损失惨重，造成许多班级无教室上课。</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经研究，决定给你镇拨抢修教室专款15万元，</a:t>
            </a:r>
            <a:r>
              <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不足部分请自筹解决。</a:t>
            </a:r>
            <a:endPar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    </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此复。</a:t>
            </a:r>
            <a:endPar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r"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海山县教育局</a:t>
            </a:r>
            <a:endPar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endParaRPr>
          </a:p>
          <a:p>
            <a:pPr marL="0" marR="0" lvl="0" indent="0" algn="r"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lumMod val="85000"/>
                    <a:lumOff val="15000"/>
                  </a:schemeClr>
                </a:solidFill>
                <a:effectLst/>
                <a:uLnTx/>
                <a:uFillTx/>
                <a:latin typeface="黑体" panose="02010609060101010101" pitchFamily="49" charset="-122"/>
                <a:ea typeface="黑体" panose="02010609060101010101" pitchFamily="49" charset="-122"/>
                <a:cs typeface="+mn-cs"/>
              </a:rPr>
              <a:t>2017年9月23日</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4755" name="TextBox 2"/>
          <p:cNvSpPr txBox="1"/>
          <p:nvPr/>
        </p:nvSpPr>
        <p:spPr>
          <a:xfrm>
            <a:off x="1643063" y="500063"/>
            <a:ext cx="1357312" cy="369887"/>
          </a:xfrm>
          <a:prstGeom prst="rect">
            <a:avLst/>
          </a:prstGeom>
          <a:noFill/>
          <a:ln w="9525">
            <a:noFill/>
          </a:ln>
        </p:spPr>
        <p:txBody>
          <a:bodyPr>
            <a:spAutoFit/>
          </a:bodyPr>
          <a:p>
            <a:r>
              <a:rPr lang="zh-CN" altLang="en-US" dirty="0">
                <a:latin typeface="Arial" panose="020B0604020202020204" pitchFamily="34" charset="0"/>
              </a:rPr>
              <a:t>病文修改：</a:t>
            </a:r>
            <a:endParaRPr lang="zh-CN" altLang="en-US" dirty="0">
              <a:latin typeface="Arial" panose="020B0604020202020204" pitchFamily="34" charset="0"/>
            </a:endParaRPr>
          </a:p>
        </p:txBody>
      </p:sp>
    </p:spTree>
  </p:cSld>
  <p:clrMapOvr>
    <a:masterClrMapping/>
  </p:clrMapOvr>
  <p:transition advTm="100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标题 1"/>
          <p:cNvSpPr>
            <a:spLocks noGrp="1"/>
          </p:cNvSpPr>
          <p:nvPr>
            <p:ph type="title"/>
          </p:nvPr>
        </p:nvSpPr>
        <p:spPr>
          <a:xfrm>
            <a:off x="1217613" y="1343025"/>
            <a:ext cx="7539037" cy="2501900"/>
          </a:xfrm>
        </p:spPr>
        <p:txBody>
          <a:bodyPr vert="horz" wrap="square" lIns="91440" tIns="45720" rIns="91440" bIns="45720" anchor="ctr" anchorCtr="0"/>
          <a:p>
            <a:br>
              <a:rPr lang="zh-CN" altLang="zh-CN" dirty="0"/>
            </a:br>
            <a:r>
              <a:rPr lang="zh-CN" altLang="en-US" sz="6000" b="1" dirty="0">
                <a:solidFill>
                  <a:schemeClr val="tx1"/>
                </a:solidFill>
                <a:latin typeface="黑体" panose="02010609060101010101" pitchFamily="49" charset="-122"/>
                <a:ea typeface="黑体" panose="02010609060101010101" pitchFamily="49" charset="-122"/>
              </a:rPr>
              <a:t>第一章  </a:t>
            </a:r>
            <a:br>
              <a:rPr lang="zh-CN" altLang="en-US" sz="6000" b="1" dirty="0">
                <a:solidFill>
                  <a:schemeClr val="tx1"/>
                </a:solidFill>
                <a:latin typeface="黑体" panose="02010609060101010101" pitchFamily="49" charset="-122"/>
                <a:ea typeface="黑体" panose="02010609060101010101" pitchFamily="49" charset="-122"/>
              </a:rPr>
            </a:br>
            <a:r>
              <a:rPr lang="zh-CN" altLang="en-US" sz="6000" b="1" dirty="0">
                <a:solidFill>
                  <a:schemeClr val="tx1"/>
                </a:solidFill>
                <a:latin typeface="黑体" panose="02010609060101010101" pitchFamily="49" charset="-122"/>
                <a:ea typeface="黑体" panose="02010609060101010101" pitchFamily="49" charset="-122"/>
              </a:rPr>
              <a:t>公务文书</a:t>
            </a:r>
            <a:br>
              <a:rPr lang="zh-CN" altLang="en-US" sz="6000" b="1" dirty="0">
                <a:solidFill>
                  <a:schemeClr val="tx1"/>
                </a:solidFill>
                <a:latin typeface="黑体" panose="02010609060101010101" pitchFamily="49" charset="-122"/>
                <a:ea typeface="黑体" panose="02010609060101010101" pitchFamily="49" charset="-122"/>
              </a:rPr>
            </a:br>
            <a:r>
              <a:rPr lang="zh-CN" altLang="en-US" sz="6000" b="1" dirty="0"/>
              <a:t> </a:t>
            </a:r>
            <a:endParaRPr lang="zh-CN" altLang="en-US" sz="6000" b="1" dirty="0"/>
          </a:p>
        </p:txBody>
      </p:sp>
      <p:pic>
        <p:nvPicPr>
          <p:cNvPr id="7577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75780" name="图片 3"/>
          <p:cNvPicPr>
            <a:picLocks noChangeAspect="1"/>
          </p:cNvPicPr>
          <p:nvPr/>
        </p:nvPicPr>
        <p:blipFill>
          <a:blip r:embed="rId2"/>
          <a:stretch>
            <a:fillRect/>
          </a:stretch>
        </p:blipFill>
        <p:spPr>
          <a:xfrm>
            <a:off x="3730625" y="4260850"/>
            <a:ext cx="2792413" cy="1554163"/>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文本框 1"/>
          <p:cNvSpPr txBox="1"/>
          <p:nvPr/>
        </p:nvSpPr>
        <p:spPr>
          <a:xfrm>
            <a:off x="1691640" y="1917065"/>
            <a:ext cx="4822825" cy="2479030"/>
          </a:xfrm>
          <a:prstGeom prst="rect">
            <a:avLst/>
          </a:prstGeom>
          <a:noFill/>
          <a:ln>
            <a:noFill/>
          </a:ln>
        </p:spPr>
        <p:txBody>
          <a:bodyPr>
            <a:spAutoFit/>
          </a:bodyPr>
          <a:lstStyle/>
          <a:p>
            <a:pPr marL="342900" marR="0" indent="-342900" defTabSz="914400" eaLnBrk="0" hangingPunct="0">
              <a:spcBef>
                <a:spcPct val="20000"/>
              </a:spcBef>
              <a:buClrTx/>
              <a:buSzTx/>
              <a:buFont typeface="Wingdings" panose="05000000000000000000" charset="0"/>
              <a:buChar char="ü"/>
              <a:defRPr/>
            </a:pPr>
            <a:r>
              <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sym typeface="+mn-ea"/>
              </a:rPr>
              <a:t>任务目标</a:t>
            </a:r>
            <a:endPar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理解和掌握公务文书的含义、特点、类型和格式等。</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能够制作格式规范的公文文本。</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7659" name="Picture 9" descr="C:\Documents and Settings\aurora\My Documents\my profile\the challengec cup for win\素材\省答辩PPT素材\aiimg_com_01.gif"/>
          <p:cNvPicPr>
            <a:picLocks noChangeAspect="1"/>
          </p:cNvPicPr>
          <p:nvPr>
            <p:custDataLst>
              <p:tags r:id="rId2"/>
            </p:custDataLst>
          </p:nvPr>
        </p:nvPicPr>
        <p:blipFill>
          <a:blip r:embed="rId3"/>
          <a:stretch>
            <a:fillRect/>
          </a:stretch>
        </p:blipFill>
        <p:spPr>
          <a:xfrm>
            <a:off x="6804025" y="909638"/>
            <a:ext cx="1790700" cy="4903787"/>
          </a:xfrm>
          <a:prstGeom prst="rect">
            <a:avLst/>
          </a:prstGeom>
          <a:noFill/>
          <a:ln w="9525">
            <a:noFill/>
          </a:ln>
        </p:spPr>
      </p:pic>
      <p:sp>
        <p:nvSpPr>
          <p:cNvPr id="76805" name="标题 1"/>
          <p:cNvSpPr>
            <a:spLocks noGrp="1"/>
          </p:cNvSpPr>
          <p:nvPr>
            <p:ph type="title"/>
            <p:custDataLst>
              <p:tags r:id="rId4"/>
            </p:custDataLst>
          </p:nvPr>
        </p:nvSpPr>
        <p:spPr>
          <a:xfrm>
            <a:off x="1403350" y="476250"/>
            <a:ext cx="5391150"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第一节 公务文书概述</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20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内容占位符 2"/>
          <p:cNvSpPr>
            <a:spLocks noGrp="1"/>
          </p:cNvSpPr>
          <p:nvPr>
            <p:ph idx="1"/>
          </p:nvPr>
        </p:nvSpPr>
        <p:spPr>
          <a:xfrm>
            <a:off x="1403350" y="981075"/>
            <a:ext cx="5286375" cy="4459288"/>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一、公务文书的概念</a:t>
            </a:r>
            <a:endParaRPr lang="zh-CN" altLang="en-US" b="1" dirty="0">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公务文书简称公文，是党政机关、企事业单位、社会团体用以处理公务、联络工作、传达信息的</a:t>
            </a:r>
            <a:r>
              <a:rPr lang="zh-CN" altLang="en-US" sz="2800" dirty="0">
                <a:solidFill>
                  <a:srgbClr val="FF0000"/>
                </a:solidFill>
                <a:latin typeface="黑体" panose="02010609060101010101" pitchFamily="49" charset="-122"/>
                <a:ea typeface="黑体" panose="02010609060101010101" pitchFamily="49" charset="-122"/>
              </a:rPr>
              <a:t>具有特定效力和规范体式</a:t>
            </a:r>
            <a:r>
              <a:rPr lang="zh-CN" altLang="en-US" sz="2800" dirty="0">
                <a:latin typeface="黑体" panose="02010609060101010101" pitchFamily="49" charset="-122"/>
                <a:ea typeface="黑体" panose="02010609060101010101" pitchFamily="49" charset="-122"/>
              </a:rPr>
              <a:t>的文书。它</a:t>
            </a:r>
            <a:r>
              <a:rPr lang="zh-CN" altLang="en-US" sz="2800" dirty="0">
                <a:latin typeface="黑体" panose="02010609060101010101" pitchFamily="49" charset="-122"/>
                <a:ea typeface="黑体" panose="02010609060101010101" pitchFamily="49" charset="-122"/>
                <a:sym typeface="宋体" panose="02010600030101010101" pitchFamily="2" charset="-122"/>
              </a:rPr>
              <a:t>是传达党和国家的方针政策，公布法规和规章，指导、布置和商洽工作，请示和答复问题，报告、通报和交流情况等的重要工具。</a:t>
            </a:r>
            <a:endParaRPr lang="zh-CN" altLang="en-US" sz="2800" dirty="0">
              <a:latin typeface="黑体" panose="02010609060101010101" pitchFamily="49" charset="-122"/>
              <a:ea typeface="黑体" panose="02010609060101010101" pitchFamily="49" charset="-122"/>
            </a:endParaRPr>
          </a:p>
        </p:txBody>
      </p:sp>
      <p:pic>
        <p:nvPicPr>
          <p:cNvPr id="7782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77828" name="图片 5" descr="f25d37fc798d8dab0d2b763a5db06f90[1]"/>
          <p:cNvPicPr>
            <a:picLocks noChangeAspect="1"/>
          </p:cNvPicPr>
          <p:nvPr/>
        </p:nvPicPr>
        <p:blipFill>
          <a:blip r:embed="rId2"/>
          <a:stretch>
            <a:fillRect/>
          </a:stretch>
        </p:blipFill>
        <p:spPr>
          <a:xfrm>
            <a:off x="6659563" y="2205038"/>
            <a:ext cx="2003425" cy="2805112"/>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内容占位符 2"/>
          <p:cNvSpPr>
            <a:spLocks noGrp="1"/>
          </p:cNvSpPr>
          <p:nvPr>
            <p:ph idx="1"/>
          </p:nvPr>
        </p:nvSpPr>
        <p:spPr>
          <a:xfrm>
            <a:off x="1476375" y="620713"/>
            <a:ext cx="7319963" cy="5189537"/>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二、公务文书的特点</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政治性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公务文书是用以传达和贯彻党和政府的路线、方针、政策，指导公务活动，进行有效管理的重要工具，有着鲜明的政治色彩。</a:t>
            </a:r>
            <a:endParaRPr lang="zh-CN" altLang="en-US" sz="2800" dirty="0">
              <a:latin typeface="黑体" panose="02010609060101010101" pitchFamily="49" charset="-122"/>
              <a:ea typeface="黑体" panose="02010609060101010101" pitchFamily="49" charset="-122"/>
            </a:endParaRPr>
          </a:p>
          <a:p>
            <a:pPr marL="0" indent="0"/>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权威性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公务文书有法定的作者，有法定的权威和效力，</a:t>
            </a:r>
            <a:r>
              <a:rPr lang="zh-CN" altLang="en-US" sz="2800" dirty="0">
                <a:latin typeface="黑体" panose="02010609060101010101" pitchFamily="49" charset="-122"/>
                <a:ea typeface="黑体" panose="02010609060101010101" pitchFamily="49" charset="-122"/>
                <a:sym typeface="宋体" panose="02010600030101010101" pitchFamily="2" charset="-122"/>
              </a:rPr>
              <a:t>有法定的处理程序，</a:t>
            </a:r>
            <a:r>
              <a:rPr lang="zh-CN" altLang="en-US" sz="2800" dirty="0">
                <a:latin typeface="黑体" panose="02010609060101010101" pitchFamily="49" charset="-122"/>
                <a:ea typeface="黑体" panose="02010609060101010101" pitchFamily="49" charset="-122"/>
              </a:rPr>
              <a:t>一经正式发布，就具有一定的强制性和约束力。</a:t>
            </a:r>
            <a:endParaRPr lang="zh-CN" altLang="en-US" sz="2800" dirty="0">
              <a:latin typeface="黑体" panose="02010609060101010101" pitchFamily="49" charset="-122"/>
              <a:ea typeface="黑体" panose="02010609060101010101" pitchFamily="49" charset="-122"/>
            </a:endParaRPr>
          </a:p>
        </p:txBody>
      </p:sp>
      <p:pic>
        <p:nvPicPr>
          <p:cNvPr id="7885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内容占位符 2"/>
          <p:cNvSpPr>
            <a:spLocks noGrp="1"/>
          </p:cNvSpPr>
          <p:nvPr>
            <p:ph idx="1"/>
          </p:nvPr>
        </p:nvSpPr>
        <p:spPr>
          <a:xfrm>
            <a:off x="1476375" y="549275"/>
            <a:ext cx="7207250" cy="5516563"/>
          </a:xfrm>
        </p:spPr>
        <p:txBody>
          <a:bodyPr vert="horz" wrap="square" lIns="91440" tIns="45720" rIns="91440" bIns="45720" anchor="t" anchorCtr="0"/>
          <a:p>
            <a:pPr marL="0" indent="0">
              <a:buNone/>
            </a:pPr>
            <a:r>
              <a:rPr lang="en-US" altLang="zh-CN" sz="2800" dirty="0">
                <a:solidFill>
                  <a:srgbClr val="7030A0"/>
                </a:solidFill>
                <a:latin typeface="黑体" panose="02010609060101010101" pitchFamily="49" charset="-122"/>
                <a:ea typeface="黑体" panose="02010609060101010101" pitchFamily="49" charset="-122"/>
              </a:rPr>
              <a:t>3.</a:t>
            </a:r>
            <a:r>
              <a:rPr lang="zh-CN" altLang="en-US" sz="2800" dirty="0">
                <a:solidFill>
                  <a:srgbClr val="7030A0"/>
                </a:solidFill>
                <a:latin typeface="黑体" panose="02010609060101010101" pitchFamily="49" charset="-122"/>
                <a:ea typeface="黑体" panose="02010609060101010101" pitchFamily="49" charset="-122"/>
              </a:rPr>
              <a:t>规范性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公务文书必须按照领导机关发布的规范来制发，使用有明确规定的文种，遵循规定的格式。其办理也必须依照规定的处理程序。</a:t>
            </a:r>
            <a:endParaRPr lang="zh-CN" altLang="en-US" sz="2800" dirty="0">
              <a:latin typeface="黑体" panose="02010609060101010101" pitchFamily="49" charset="-122"/>
              <a:ea typeface="黑体" panose="02010609060101010101" pitchFamily="49" charset="-122"/>
            </a:endParaRPr>
          </a:p>
          <a:p>
            <a:pPr marL="0" indent="0"/>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4.</a:t>
            </a:r>
            <a:r>
              <a:rPr lang="zh-CN" altLang="en-US" sz="2800" dirty="0">
                <a:solidFill>
                  <a:srgbClr val="7030A0"/>
                </a:solidFill>
                <a:latin typeface="黑体" panose="02010609060101010101" pitchFamily="49" charset="-122"/>
                <a:ea typeface="黑体" panose="02010609060101010101" pitchFamily="49" charset="-122"/>
              </a:rPr>
              <a:t>时效性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公务文书为注重发布与实行的时间，必须紧密联系社会现实和形势变化，及时撰写、发布和办理，也必须在一定时限内贯彻执行。</a:t>
            </a:r>
            <a:endParaRPr lang="zh-CN" altLang="en-US" sz="2800" dirty="0">
              <a:latin typeface="黑体" panose="02010609060101010101" pitchFamily="49" charset="-122"/>
              <a:ea typeface="黑体" panose="02010609060101010101" pitchFamily="49" charset="-122"/>
            </a:endParaRPr>
          </a:p>
        </p:txBody>
      </p:sp>
      <p:pic>
        <p:nvPicPr>
          <p:cNvPr id="7987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内容占位符 2"/>
          <p:cNvSpPr>
            <a:spLocks noGrp="1"/>
          </p:cNvSpPr>
          <p:nvPr>
            <p:ph idx="1"/>
          </p:nvPr>
        </p:nvSpPr>
        <p:spPr>
          <a:xfrm>
            <a:off x="1497013" y="620713"/>
            <a:ext cx="4368800" cy="5389562"/>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三、公务文书的分类</a:t>
            </a:r>
            <a:endParaRPr lang="zh-CN" altLang="en-US" b="1" dirty="0">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根据</a:t>
            </a:r>
            <a:r>
              <a:rPr lang="en-US" altLang="zh-CN" sz="2800" dirty="0">
                <a:latin typeface="黑体" panose="02010609060101010101" pitchFamily="49" charset="-122"/>
                <a:ea typeface="黑体" panose="02010609060101010101" pitchFamily="49" charset="-122"/>
                <a:sym typeface="宋体" panose="02010600030101010101" pitchFamily="2" charset="-122"/>
              </a:rPr>
              <a:t>2012</a:t>
            </a:r>
            <a:r>
              <a:rPr lang="zh-CN" altLang="en-US" sz="2800" dirty="0">
                <a:latin typeface="黑体" panose="02010609060101010101" pitchFamily="49" charset="-122"/>
                <a:ea typeface="黑体" panose="02010609060101010101" pitchFamily="49" charset="-122"/>
                <a:sym typeface="宋体" panose="02010600030101010101" pitchFamily="2" charset="-122"/>
              </a:rPr>
              <a:t>年</a:t>
            </a:r>
            <a:r>
              <a:rPr lang="en-US" altLang="zh-CN" sz="2800" dirty="0">
                <a:latin typeface="黑体" panose="02010609060101010101" pitchFamily="49" charset="-122"/>
                <a:ea typeface="黑体" panose="02010609060101010101" pitchFamily="49" charset="-122"/>
                <a:sym typeface="宋体" panose="02010600030101010101" pitchFamily="2" charset="-122"/>
              </a:rPr>
              <a:t>4</a:t>
            </a:r>
            <a:r>
              <a:rPr lang="zh-CN" altLang="en-US" sz="2800" dirty="0">
                <a:latin typeface="黑体" panose="02010609060101010101" pitchFamily="49" charset="-122"/>
                <a:ea typeface="黑体" panose="02010609060101010101" pitchFamily="49" charset="-122"/>
                <a:sym typeface="宋体" panose="02010600030101010101" pitchFamily="2" charset="-122"/>
              </a:rPr>
              <a:t>月</a:t>
            </a:r>
            <a:r>
              <a:rPr lang="en-US" altLang="zh-CN" sz="2800" dirty="0">
                <a:latin typeface="黑体" panose="02010609060101010101" pitchFamily="49" charset="-122"/>
                <a:ea typeface="黑体" panose="02010609060101010101" pitchFamily="49" charset="-122"/>
                <a:sym typeface="宋体" panose="02010600030101010101" pitchFamily="2" charset="-122"/>
              </a:rPr>
              <a:t>16</a:t>
            </a:r>
            <a:r>
              <a:rPr lang="zh-CN" altLang="en-US" sz="2800" dirty="0">
                <a:latin typeface="黑体" panose="02010609060101010101" pitchFamily="49" charset="-122"/>
                <a:ea typeface="黑体" panose="02010609060101010101" pitchFamily="49" charset="-122"/>
                <a:sym typeface="宋体" panose="02010600030101010101" pitchFamily="2" charset="-122"/>
              </a:rPr>
              <a:t>日中共中央办公厅、国务院办公厅联合发布的</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《党政机关公文处理工作条例》</a:t>
            </a:r>
            <a:r>
              <a:rPr lang="zh-CN" altLang="en-US" sz="2800" dirty="0">
                <a:latin typeface="黑体" panose="02010609060101010101" pitchFamily="49" charset="-122"/>
                <a:ea typeface="黑体" panose="02010609060101010101" pitchFamily="49" charset="-122"/>
                <a:sym typeface="宋体" panose="02010600030101010101" pitchFamily="2" charset="-122"/>
              </a:rPr>
              <a:t>的规定，党政机关公文种类有决议、决定、命令（令）、公报、公告、通告、意见、通知、通报、报告、请示、批复、方案、函、纪要</a:t>
            </a:r>
            <a:r>
              <a:rPr lang="en-US" altLang="zh-CN" sz="2800" dirty="0">
                <a:solidFill>
                  <a:srgbClr val="FF0000"/>
                </a:solidFill>
                <a:latin typeface="黑体" panose="02010609060101010101" pitchFamily="49" charset="-122"/>
                <a:ea typeface="黑体" panose="02010609060101010101" pitchFamily="49" charset="-122"/>
                <a:sym typeface="宋体" panose="02010600030101010101" pitchFamily="2" charset="-122"/>
              </a:rPr>
              <a:t>15</a:t>
            </a:r>
            <a:r>
              <a:rPr lang="zh-CN" altLang="en-US" sz="2800" dirty="0">
                <a:latin typeface="黑体" panose="02010609060101010101" pitchFamily="49" charset="-122"/>
                <a:ea typeface="黑体" panose="02010609060101010101" pitchFamily="49" charset="-122"/>
                <a:sym typeface="宋体" panose="02010600030101010101" pitchFamily="2" charset="-122"/>
              </a:rPr>
              <a:t>种。</a:t>
            </a:r>
            <a:endParaRPr lang="zh-CN" altLang="en-US" sz="2800" dirty="0">
              <a:latin typeface="黑体" panose="02010609060101010101" pitchFamily="49" charset="-122"/>
              <a:ea typeface="黑体" panose="02010609060101010101" pitchFamily="49" charset="-122"/>
            </a:endParaRPr>
          </a:p>
        </p:txBody>
      </p:sp>
      <p:pic>
        <p:nvPicPr>
          <p:cNvPr id="8089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80900" name="图片 1"/>
          <p:cNvPicPr>
            <a:picLocks noChangeAspect="1"/>
          </p:cNvPicPr>
          <p:nvPr/>
        </p:nvPicPr>
        <p:blipFill>
          <a:blip r:embed="rId2"/>
          <a:stretch>
            <a:fillRect/>
          </a:stretch>
        </p:blipFill>
        <p:spPr>
          <a:xfrm>
            <a:off x="5865813" y="2205038"/>
            <a:ext cx="2659062" cy="2449512"/>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43013" y="274638"/>
            <a:ext cx="7443788"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4000" b="1" i="0" u="none" strike="noStrike" kern="1200" cap="none" spc="0" normalizeH="0" baseline="0" noProof="0" dirty="0">
                <a:ln>
                  <a:noFill/>
                </a:ln>
                <a:solidFill>
                  <a:srgbClr val="264854"/>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j-cs"/>
                <a:sym typeface="+mn-ea"/>
              </a:rPr>
              <a:t>课程内容</a:t>
            </a:r>
            <a:endParaRPr kumimoji="1" lang="zh-CN" altLang="en-US" sz="4000" b="1" i="0" u="none" strike="noStrike" kern="1200" cap="none" spc="0" normalizeH="0" baseline="0" noProof="0" dirty="0">
              <a:ln>
                <a:noFill/>
              </a:ln>
              <a:solidFill>
                <a:srgbClr val="264854"/>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j-cs"/>
              <a:sym typeface="+mn-ea"/>
            </a:endParaRPr>
          </a:p>
        </p:txBody>
      </p:sp>
      <p:pic>
        <p:nvPicPr>
          <p:cNvPr id="4505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38915" name="图片 3" descr="图片1"/>
          <p:cNvPicPr>
            <a:picLocks noChangeAspect="1"/>
          </p:cNvPicPr>
          <p:nvPr/>
        </p:nvPicPr>
        <p:blipFill>
          <a:blip r:embed="rId2"/>
          <a:stretch>
            <a:fillRect/>
          </a:stretch>
        </p:blipFill>
        <p:spPr>
          <a:xfrm>
            <a:off x="5940425" y="2133600"/>
            <a:ext cx="2136775" cy="2814638"/>
          </a:xfrm>
          <a:prstGeom prst="rect">
            <a:avLst/>
          </a:prstGeom>
          <a:noFill/>
          <a:ln w="28575" cap="flat" cmpd="sng">
            <a:solidFill>
              <a:srgbClr val="0070C0"/>
            </a:solidFill>
            <a:prstDash val="solid"/>
            <a:round/>
            <a:headEnd type="none" w="med" len="med"/>
            <a:tailEnd type="none" w="med" len="med"/>
          </a:ln>
        </p:spPr>
      </p:pic>
      <p:sp>
        <p:nvSpPr>
          <p:cNvPr id="20485" name="矩形 17"/>
          <p:cNvSpPr/>
          <p:nvPr/>
        </p:nvSpPr>
        <p:spPr>
          <a:xfrm>
            <a:off x="1763713" y="2205038"/>
            <a:ext cx="3313113" cy="3354388"/>
          </a:xfrm>
          <a:prstGeom prst="rect">
            <a:avLst/>
          </a:prstGeom>
          <a:solidFill>
            <a:schemeClr val="accent5"/>
          </a:solidFill>
          <a:ln w="9525"/>
          <a:scene3d>
            <a:camera prst="legacyObliqueTopRight">
              <a:rot lat="0" lon="0" rev="0"/>
            </a:camera>
            <a:lightRig rig="legacyFlat3" dir="b"/>
          </a:scene3d>
          <a:sp3d extrusionH="430200" prstMaterial="legacyMatte">
            <a:bevelT w="13500" h="13500" prst="angle"/>
            <a:bevelB w="13500" h="13500" prst="angle"/>
            <a:extrusionClr>
              <a:srgbClr val="DDF6FF"/>
            </a:extrusionClr>
          </a:sp3d>
        </p:spPr>
        <p:txBody>
          <a:bodyPr lIns="108000" tIns="180000" rIns="108000" bIns="90000"/>
          <a:lstStyle/>
          <a:p>
            <a:pPr marL="342900" marR="0" lvl="0" indent="-342900" algn="just" defTabSz="914400" rtl="0" eaLnBrk="1" fontAlgn="base" latinLnBrk="0" hangingPunct="1">
              <a:lnSpc>
                <a:spcPct val="120000"/>
              </a:lnSpc>
              <a:spcBef>
                <a:spcPct val="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绪论</a:t>
            </a:r>
            <a:endParaRPr kumimoji="0" lang="zh-CN" altLang="en-US"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20000"/>
              </a:lnSpc>
              <a:spcBef>
                <a:spcPct val="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rgbClr val="FF0000"/>
                </a:solidFill>
                <a:effectLst/>
                <a:uLnTx/>
                <a:uFillTx/>
                <a:latin typeface="华文楷体" panose="02010600040101010101" pitchFamily="2" charset="-122"/>
                <a:ea typeface="华文楷体" panose="02010600040101010101" pitchFamily="2" charset="-122"/>
                <a:cs typeface="+mn-cs"/>
              </a:rPr>
              <a:t>公务文书</a:t>
            </a:r>
            <a:endParaRPr kumimoji="0" lang="zh-CN" altLang="en-US" sz="2800" b="0" i="0" u="none" strike="noStrike" kern="1200" cap="none" spc="0" normalizeH="0" baseline="0" noProof="1">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20000"/>
              </a:lnSpc>
              <a:spcBef>
                <a:spcPct val="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rgbClr val="FF0000"/>
                </a:solidFill>
                <a:effectLst/>
                <a:uLnTx/>
                <a:uFillTx/>
                <a:latin typeface="华文楷体" panose="02010600040101010101" pitchFamily="2" charset="-122"/>
                <a:ea typeface="华文楷体" panose="02010600040101010101" pitchFamily="2" charset="-122"/>
                <a:cs typeface="+mn-cs"/>
              </a:rPr>
              <a:t>事务文书</a:t>
            </a:r>
            <a:endParaRPr kumimoji="0" lang="zh-CN" altLang="en-US" sz="2800" b="0" i="0" u="none" strike="noStrike" kern="1200" cap="none" spc="0" normalizeH="0" baseline="0" noProof="1">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20000"/>
              </a:lnSpc>
              <a:spcBef>
                <a:spcPct val="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rgbClr val="FF0000"/>
                </a:solidFill>
                <a:effectLst/>
                <a:uLnTx/>
                <a:uFillTx/>
                <a:latin typeface="华文楷体" panose="02010600040101010101" pitchFamily="2" charset="-122"/>
                <a:ea typeface="华文楷体" panose="02010600040101010101" pitchFamily="2" charset="-122"/>
                <a:cs typeface="+mn-cs"/>
              </a:rPr>
              <a:t>日常文书</a:t>
            </a:r>
            <a:endParaRPr kumimoji="0" lang="zh-CN" altLang="en-US" sz="2800" b="0" i="0" u="none" strike="noStrike" kern="1200" cap="none" spc="0" normalizeH="0" baseline="0" noProof="1">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20000"/>
              </a:lnSpc>
              <a:spcBef>
                <a:spcPct val="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毕业文书</a:t>
            </a:r>
            <a:endParaRPr kumimoji="0" lang="zh-CN" altLang="en-US"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20000"/>
              </a:lnSpc>
              <a:spcBef>
                <a:spcPct val="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申论</a:t>
            </a:r>
            <a:endParaRPr kumimoji="0" lang="zh-CN" altLang="en-US"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just" defTabSz="914400" rtl="0" eaLnBrk="1" fontAlgn="base" latinLnBrk="0" hangingPunct="1">
              <a:lnSpc>
                <a:spcPct val="120000"/>
              </a:lnSpc>
              <a:spcBef>
                <a:spcPct val="0"/>
              </a:spcBef>
              <a:spcAft>
                <a:spcPct val="0"/>
              </a:spcAft>
              <a:buClrTx/>
              <a:buSzTx/>
              <a:buFont typeface="Arial" panose="020B0604020202020204" pitchFamily="34" charset="0"/>
              <a:buChar char="•"/>
              <a:defRPr/>
            </a:pPr>
            <a:endParaRPr kumimoji="0" lang="zh-CN" altLang="en-US"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
        <p:nvSpPr>
          <p:cNvPr id="20486" name="同侧圆角矩形 19"/>
          <p:cNvSpPr/>
          <p:nvPr/>
        </p:nvSpPr>
        <p:spPr>
          <a:xfrm flipV="1">
            <a:off x="1763713" y="5597525"/>
            <a:ext cx="3313112" cy="214313"/>
          </a:xfrm>
          <a:custGeom>
            <a:avLst/>
            <a:gdLst>
              <a:gd name="txL" fmla="*/ 0 w 1509712"/>
              <a:gd name="txT" fmla="*/ 0 h 187325"/>
              <a:gd name="txR" fmla="*/ 1509712 w 1509712"/>
              <a:gd name="txB" fmla="*/ 187325 h 187325"/>
            </a:gdLst>
            <a:ahLst/>
            <a:cxnLst>
              <a:cxn ang="0">
                <a:pos x="2147483647" y="0"/>
              </a:cxn>
              <a:cxn ang="0">
                <a:pos x="2147483647" y="0"/>
              </a:cxn>
              <a:cxn ang="0">
                <a:pos x="2147483647" y="240819"/>
              </a:cxn>
              <a:cxn ang="0">
                <a:pos x="2147483647" y="2112245"/>
              </a:cxn>
              <a:cxn ang="0">
                <a:pos x="2147483647" y="2112245"/>
              </a:cxn>
              <a:cxn ang="0">
                <a:pos x="0" y="2112245"/>
              </a:cxn>
              <a:cxn ang="0">
                <a:pos x="0" y="2112245"/>
              </a:cxn>
              <a:cxn ang="0">
                <a:pos x="0" y="240819"/>
              </a:cxn>
              <a:cxn ang="0">
                <a:pos x="2147483647" y="0"/>
              </a:cxn>
            </a:cxnLst>
            <a:rect l="txL" t="txT" r="txR" b="txB"/>
            <a:pathLst>
              <a:path w="1509712" h="187325">
                <a:moveTo>
                  <a:pt x="21357" y="0"/>
                </a:moveTo>
                <a:lnTo>
                  <a:pt x="1488355" y="0"/>
                </a:lnTo>
                <a:cubicBezTo>
                  <a:pt x="1500150" y="0"/>
                  <a:pt x="1509712" y="9562"/>
                  <a:pt x="1509712" y="21357"/>
                </a:cubicBezTo>
                <a:lnTo>
                  <a:pt x="1509712" y="187325"/>
                </a:lnTo>
                <a:lnTo>
                  <a:pt x="0" y="187325"/>
                </a:lnTo>
                <a:lnTo>
                  <a:pt x="0" y="21357"/>
                </a:lnTo>
                <a:cubicBezTo>
                  <a:pt x="0" y="9562"/>
                  <a:pt x="9562" y="0"/>
                  <a:pt x="21357" y="0"/>
                </a:cubicBezTo>
                <a:close/>
              </a:path>
            </a:pathLst>
          </a:custGeom>
          <a:solidFill>
            <a:srgbClr val="00B0F0"/>
          </a:soli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00B0F0"/>
            </a:extrusionClr>
          </a:sp3d>
        </p:spPr>
        <p:txBody>
          <a:bodyPr>
            <a:flatTx/>
          </a:bodyPr>
          <a:p>
            <a:endParaRPr lang="zh-CN" altLang="en-US" dirty="0">
              <a:latin typeface="Arial" panose="020B0604020202020204" pitchFamily="34" charset="0"/>
            </a:endParaRPr>
          </a:p>
        </p:txBody>
      </p:sp>
      <p:sp>
        <p:nvSpPr>
          <p:cNvPr id="20487" name="任意多边形 21"/>
          <p:cNvSpPr/>
          <p:nvPr/>
        </p:nvSpPr>
        <p:spPr>
          <a:xfrm>
            <a:off x="1763713" y="1628775"/>
            <a:ext cx="3311525" cy="820738"/>
          </a:xfrm>
          <a:custGeom>
            <a:avLst/>
            <a:gdLst>
              <a:gd name="txL" fmla="*/ 0 w 1509486"/>
              <a:gd name="txT" fmla="*/ 0 h 677924"/>
              <a:gd name="txR" fmla="*/ 1509486 w 1509486"/>
              <a:gd name="txB" fmla="*/ 677924 h 677924"/>
            </a:gdLst>
            <a:ahLst/>
            <a:cxnLst>
              <a:cxn ang="0">
                <a:pos x="2147483647" y="0"/>
              </a:cxn>
              <a:cxn ang="0">
                <a:pos x="2147483647" y="0"/>
              </a:cxn>
              <a:cxn ang="0">
                <a:pos x="2147483647" y="1339512"/>
              </a:cxn>
              <a:cxn ang="0">
                <a:pos x="2147483647" y="17671902"/>
              </a:cxn>
              <a:cxn ang="0">
                <a:pos x="2147483647" y="17671902"/>
              </a:cxn>
              <a:cxn ang="0">
                <a:pos x="2147483647" y="21164263"/>
              </a:cxn>
              <a:cxn ang="0">
                <a:pos x="2147483647" y="17671902"/>
              </a:cxn>
              <a:cxn ang="0">
                <a:pos x="0" y="17671902"/>
              </a:cxn>
              <a:cxn ang="0">
                <a:pos x="0" y="1339512"/>
              </a:cxn>
              <a:cxn ang="0">
                <a:pos x="2147483647" y="0"/>
              </a:cxn>
            </a:cxnLst>
            <a:rect l="txL" t="txT" r="txR" b="txB"/>
            <a:pathLst>
              <a:path w="1509486" h="677924">
                <a:moveTo>
                  <a:pt x="42907" y="0"/>
                </a:moveTo>
                <a:lnTo>
                  <a:pt x="1466579" y="0"/>
                </a:lnTo>
                <a:cubicBezTo>
                  <a:pt x="1490276" y="0"/>
                  <a:pt x="1509486" y="19210"/>
                  <a:pt x="1509486" y="42907"/>
                </a:cubicBezTo>
                <a:lnTo>
                  <a:pt x="1509486" y="566058"/>
                </a:lnTo>
                <a:lnTo>
                  <a:pt x="827260" y="566058"/>
                </a:lnTo>
                <a:lnTo>
                  <a:pt x="754743" y="677924"/>
                </a:lnTo>
                <a:lnTo>
                  <a:pt x="682226" y="566058"/>
                </a:lnTo>
                <a:lnTo>
                  <a:pt x="0" y="566058"/>
                </a:lnTo>
                <a:lnTo>
                  <a:pt x="0" y="42907"/>
                </a:lnTo>
                <a:cubicBezTo>
                  <a:pt x="0" y="19210"/>
                  <a:pt x="19210" y="0"/>
                  <a:pt x="42907" y="0"/>
                </a:cubicBezTo>
                <a:close/>
              </a:path>
            </a:pathLst>
          </a:custGeom>
          <a:solidFill>
            <a:srgbClr val="00B0F0"/>
          </a:soli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00B0F0"/>
            </a:extrusionClr>
          </a:sp3d>
        </p:spPr>
        <p:txBody>
          <a:bodyPr>
            <a:flatTx/>
          </a:bodyPr>
          <a:p>
            <a:endParaRPr lang="zh-CN" altLang="en-US" dirty="0">
              <a:latin typeface="Arial" panose="020B0604020202020204" pitchFamily="34" charset="0"/>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485"/>
                                        </p:tgtEl>
                                        <p:attrNameLst>
                                          <p:attrName>style.visibility</p:attrName>
                                        </p:attrNameLst>
                                      </p:cBhvr>
                                      <p:to>
                                        <p:strVal val="visible"/>
                                      </p:to>
                                    </p:set>
                                    <p:anim calcmode="lin" valueType="num">
                                      <p:cBhvr>
                                        <p:cTn id="7" dur="500" fill="hold"/>
                                        <p:tgtEl>
                                          <p:spTgt spid="20485"/>
                                        </p:tgtEl>
                                        <p:attrNameLst>
                                          <p:attrName>ppt_x</p:attrName>
                                        </p:attrNameLst>
                                      </p:cBhvr>
                                      <p:tavLst>
                                        <p:tav tm="0">
                                          <p:val>
                                            <p:strVal val="#ppt_x"/>
                                          </p:val>
                                        </p:tav>
                                        <p:tav tm="100000">
                                          <p:val>
                                            <p:strVal val="#ppt_x"/>
                                          </p:val>
                                        </p:tav>
                                      </p:tavLst>
                                    </p:anim>
                                    <p:anim calcmode="lin" valueType="num">
                                      <p:cBhvr>
                                        <p:cTn id="8" dur="500" fill="hold"/>
                                        <p:tgtEl>
                                          <p:spTgt spid="204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486"/>
                                        </p:tgtEl>
                                        <p:attrNameLst>
                                          <p:attrName>style.visibility</p:attrName>
                                        </p:attrNameLst>
                                      </p:cBhvr>
                                      <p:to>
                                        <p:strVal val="visible"/>
                                      </p:to>
                                    </p:set>
                                    <p:anim calcmode="lin" valueType="num">
                                      <p:cBhvr>
                                        <p:cTn id="11" dur="500" fill="hold"/>
                                        <p:tgtEl>
                                          <p:spTgt spid="20486"/>
                                        </p:tgtEl>
                                        <p:attrNameLst>
                                          <p:attrName>ppt_x</p:attrName>
                                        </p:attrNameLst>
                                      </p:cBhvr>
                                      <p:tavLst>
                                        <p:tav tm="0">
                                          <p:val>
                                            <p:strVal val="#ppt_x"/>
                                          </p:val>
                                        </p:tav>
                                        <p:tav tm="100000">
                                          <p:val>
                                            <p:strVal val="#ppt_x"/>
                                          </p:val>
                                        </p:tav>
                                      </p:tavLst>
                                    </p:anim>
                                    <p:anim calcmode="lin" valueType="num">
                                      <p:cBhvr>
                                        <p:cTn id="12" dur="500" fill="hold"/>
                                        <p:tgtEl>
                                          <p:spTgt spid="2048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487"/>
                                        </p:tgtEl>
                                        <p:attrNameLst>
                                          <p:attrName>style.visibility</p:attrName>
                                        </p:attrNameLst>
                                      </p:cBhvr>
                                      <p:to>
                                        <p:strVal val="visible"/>
                                      </p:to>
                                    </p:set>
                                    <p:anim calcmode="lin" valueType="num">
                                      <p:cBhvr>
                                        <p:cTn id="15" dur="500" fill="hold"/>
                                        <p:tgtEl>
                                          <p:spTgt spid="20487"/>
                                        </p:tgtEl>
                                        <p:attrNameLst>
                                          <p:attrName>ppt_x</p:attrName>
                                        </p:attrNameLst>
                                      </p:cBhvr>
                                      <p:tavLst>
                                        <p:tav tm="0">
                                          <p:val>
                                            <p:strVal val="#ppt_x"/>
                                          </p:val>
                                        </p:tav>
                                        <p:tav tm="100000">
                                          <p:val>
                                            <p:strVal val="#ppt_x"/>
                                          </p:val>
                                        </p:tav>
                                      </p:tavLst>
                                    </p:anim>
                                    <p:anim calcmode="lin" valueType="num">
                                      <p:cBhvr>
                                        <p:cTn id="16"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38915"/>
                                        </p:tgtEl>
                                        <p:attrNameLst>
                                          <p:attrName>style.visibility</p:attrName>
                                        </p:attrNameLst>
                                      </p:cBhvr>
                                      <p:to>
                                        <p:strVal val="visible"/>
                                      </p:to>
                                    </p:set>
                                    <p:animEffect transition="in" filter="box(in)">
                                      <p:cBhvr>
                                        <p:cTn id="21" dur="20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ldLvl="0" animBg="1"/>
      <p:bldP spid="2048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2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5" name="文本框 4"/>
          <p:cNvSpPr txBox="1"/>
          <p:nvPr/>
        </p:nvSpPr>
        <p:spPr>
          <a:xfrm>
            <a:off x="1619250" y="333375"/>
            <a:ext cx="7058025" cy="3538538"/>
          </a:xfrm>
          <a:prstGeom prst="rect">
            <a:avLst/>
          </a:prstGeom>
          <a:noFill/>
        </p:spPr>
        <p:txBody>
          <a:bodyPr>
            <a:spAutoFit/>
          </a:bodyPr>
          <a:lstStyle/>
          <a:p>
            <a:pPr marL="457200" marR="0" indent="-457200" defTabSz="914400">
              <a:buClrTx/>
              <a:buSzTx/>
              <a:buFont typeface="Wingdings" panose="05000000000000000000" charset="0"/>
              <a:buChar char="Ø"/>
              <a:defRPr/>
            </a:pPr>
            <a:r>
              <a:rPr kumimoji="0" lang="zh-CN" altLang="en-US" sz="2800" b="1" kern="1200" cap="none" spc="0" normalizeH="0" baseline="0" noProof="1">
                <a:latin typeface="黑体" panose="02010609060101010101" pitchFamily="49" charset="-122"/>
                <a:ea typeface="黑体" panose="02010609060101010101" pitchFamily="49" charset="-122"/>
                <a:cs typeface="+mn-cs"/>
                <a:sym typeface="+mn-ea"/>
              </a:rPr>
              <a:t>根据内容特征，可以分为：</a:t>
            </a:r>
            <a:endParaRPr kumimoji="0" lang="en-US" altLang="zh-CN" sz="2800" kern="1200" cap="none" spc="0" normalizeH="0" baseline="0" noProof="1">
              <a:latin typeface="黑体" panose="02010609060101010101" pitchFamily="49" charset="-122"/>
              <a:ea typeface="黑体" panose="02010609060101010101" pitchFamily="49" charset="-122"/>
              <a:cs typeface="+mn-cs"/>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1.</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指导性公文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：决议、决定、命令、批复，以及大部分意见。</a:t>
            </a:r>
            <a:endParaRPr kumimoji="0" lang="en-US" altLang="zh-CN" sz="2800" kern="1200" cap="none" spc="0" normalizeH="0" baseline="0" noProof="1">
              <a:latin typeface="黑体" panose="02010609060101010101" pitchFamily="49" charset="-122"/>
              <a:ea typeface="黑体" panose="02010609060101010101" pitchFamily="49" charset="-122"/>
              <a:cs typeface="+mn-cs"/>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2.</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知照性公文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：公告、通告、公报、通知、通报。</a:t>
            </a:r>
            <a:endParaRPr kumimoji="0" lang="en-US" altLang="zh-CN" sz="2800" kern="1200" cap="none" spc="0" normalizeH="0" baseline="0" noProof="1">
              <a:latin typeface="黑体" panose="02010609060101010101" pitchFamily="49" charset="-122"/>
              <a:ea typeface="黑体" panose="02010609060101010101" pitchFamily="49" charset="-122"/>
              <a:cs typeface="+mn-cs"/>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3.</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呈请性公文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：议案、请示、报告。</a:t>
            </a:r>
            <a:endParaRPr kumimoji="0" lang="en-US" altLang="zh-CN" sz="2800" kern="1200" cap="none" spc="0" normalizeH="0" baseline="0" noProof="1">
              <a:latin typeface="黑体" panose="02010609060101010101" pitchFamily="49" charset="-122"/>
              <a:ea typeface="黑体" panose="02010609060101010101" pitchFamily="49" charset="-122"/>
              <a:cs typeface="+mn-cs"/>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4.</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商洽性公文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：函。</a:t>
            </a:r>
            <a:endParaRPr kumimoji="0" lang="en-US" altLang="zh-CN" sz="2800" kern="1200" cap="none" spc="0" normalizeH="0" baseline="0" noProof="1">
              <a:latin typeface="黑体" panose="02010609060101010101" pitchFamily="49" charset="-122"/>
              <a:ea typeface="黑体" panose="02010609060101010101" pitchFamily="49" charset="-122"/>
              <a:cs typeface="+mn-cs"/>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5.</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记录性公文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：纪要。</a:t>
            </a:r>
            <a:endParaRPr kumimoji="0" lang="zh-CN" altLang="en-US" sz="2800" kern="1200" cap="none" spc="0" normalizeH="0" baseline="0" noProof="1">
              <a:latin typeface="Arial" panose="020B0604020202020204" pitchFamily="34" charset="0"/>
              <a:ea typeface="宋体" panose="02010600030101010101" pitchFamily="2" charset="-122"/>
              <a:cs typeface="+mn-cs"/>
            </a:endParaRPr>
          </a:p>
        </p:txBody>
      </p:sp>
      <p:sp>
        <p:nvSpPr>
          <p:cNvPr id="2" name="文本框 1"/>
          <p:cNvSpPr txBox="1"/>
          <p:nvPr/>
        </p:nvSpPr>
        <p:spPr>
          <a:xfrm>
            <a:off x="1619250" y="3860800"/>
            <a:ext cx="6765925" cy="2676525"/>
          </a:xfrm>
          <a:prstGeom prst="rect">
            <a:avLst/>
          </a:prstGeom>
          <a:noFill/>
        </p:spPr>
        <p:txBody>
          <a:bodyPr>
            <a:spAutoFit/>
          </a:bodyPr>
          <a:lstStyle/>
          <a:p>
            <a:pPr marL="457200" marR="0" indent="-457200" defTabSz="914400">
              <a:buClrTx/>
              <a:buSzTx/>
              <a:buFont typeface="Wingdings" panose="05000000000000000000" charset="0"/>
              <a:buChar char="Ø"/>
              <a:defRPr/>
            </a:pPr>
            <a:r>
              <a:rPr kumimoji="0" lang="zh-CN" altLang="en-US" sz="2800" b="1" kern="1200" cap="none" spc="0" normalizeH="0" baseline="0" noProof="1">
                <a:latin typeface="黑体" panose="02010609060101010101" pitchFamily="49" charset="-122"/>
                <a:ea typeface="黑体" panose="02010609060101010101" pitchFamily="49" charset="-122"/>
                <a:cs typeface="+mn-cs"/>
                <a:sym typeface="+mn-ea"/>
              </a:rPr>
              <a:t>根据行文关系，可以为：</a:t>
            </a:r>
            <a:endParaRPr kumimoji="0" lang="en-US" altLang="zh-CN" sz="2800" kern="1200" cap="none" spc="0" normalizeH="0" baseline="0" noProof="1">
              <a:latin typeface="黑体" panose="02010609060101010101" pitchFamily="49" charset="-122"/>
              <a:ea typeface="黑体" panose="02010609060101010101" pitchFamily="49" charset="-122"/>
              <a:cs typeface="+mn-cs"/>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1.</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上行文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：报告、请示、议案。</a:t>
            </a:r>
            <a:endParaRPr kumimoji="0" lang="en-US" altLang="zh-CN" sz="2800" kern="1200" cap="none" spc="0" normalizeH="0" baseline="0" noProof="1">
              <a:latin typeface="黑体" panose="02010609060101010101" pitchFamily="49" charset="-122"/>
              <a:ea typeface="黑体" panose="02010609060101010101" pitchFamily="49" charset="-122"/>
              <a:cs typeface="+mn-cs"/>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2.</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下行文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：决议、决定、命令、公报、公告、通告、通知、通报、批复，以及大部分意见。</a:t>
            </a:r>
            <a:endParaRPr kumimoji="0" lang="en-US" altLang="zh-CN" sz="2800" kern="1200" cap="none" spc="0" normalizeH="0" baseline="0" noProof="1">
              <a:latin typeface="黑体" panose="02010609060101010101" pitchFamily="49" charset="-122"/>
              <a:ea typeface="黑体" panose="02010609060101010101" pitchFamily="49" charset="-122"/>
              <a:cs typeface="+mn-cs"/>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3.</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平行文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：函。</a:t>
            </a:r>
            <a:endParaRPr kumimoji="0" lang="zh-CN" altLang="en-US" sz="2800" kern="1200" cap="none" spc="0" normalizeH="0" baseline="0" noProof="1">
              <a:latin typeface="Arial" panose="020B0604020202020204" pitchFamily="34" charset="0"/>
              <a:ea typeface="宋体" panose="02010600030101010101" pitchFamily="2" charset="-122"/>
              <a:cs typeface="+mn-cs"/>
            </a:endParaRPr>
          </a:p>
        </p:txBody>
      </p:sp>
    </p:spTree>
  </p:cSld>
  <p:clrMapOvr>
    <a:masterClrMapping/>
  </p:clrMapOvr>
  <p:transition advTm="1000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6"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4" name="文本框 3"/>
          <p:cNvSpPr txBox="1"/>
          <p:nvPr/>
        </p:nvSpPr>
        <p:spPr>
          <a:xfrm>
            <a:off x="1690688" y="3429000"/>
            <a:ext cx="6788150" cy="1814513"/>
          </a:xfrm>
          <a:prstGeom prst="rect">
            <a:avLst/>
          </a:prstGeom>
          <a:noFill/>
        </p:spPr>
        <p:txBody>
          <a:bodyPr>
            <a:spAutoFit/>
          </a:bodyPr>
          <a:lstStyle/>
          <a:p>
            <a:pPr marL="457200" marR="0" indent="-457200" defTabSz="914400">
              <a:buClrTx/>
              <a:buSzTx/>
              <a:buFont typeface="Wingdings" panose="05000000000000000000" charset="0"/>
              <a:buChar char="Ø"/>
              <a:defRPr/>
            </a:pPr>
            <a:r>
              <a:rPr kumimoji="0" lang="zh-CN" altLang="en-US" sz="2800" b="1" kern="1200" cap="none" spc="0" normalizeH="0" baseline="0" noProof="1">
                <a:latin typeface="黑体" panose="02010609060101010101" pitchFamily="49" charset="-122"/>
                <a:ea typeface="黑体" panose="02010609060101010101" pitchFamily="49" charset="-122"/>
                <a:cs typeface="+mn-cs"/>
                <a:sym typeface="+mn-ea"/>
              </a:rPr>
              <a:t>根据涉密程度，可以分为：</a:t>
            </a:r>
            <a:endParaRPr kumimoji="0" lang="en-US" altLang="zh-CN" sz="2800" kern="1200" cap="none" spc="0" normalizeH="0" baseline="0" noProof="1">
              <a:latin typeface="黑体" panose="02010609060101010101" pitchFamily="49" charset="-122"/>
              <a:ea typeface="黑体" panose="02010609060101010101" pitchFamily="49" charset="-122"/>
              <a:cs typeface="+mn-cs"/>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1.</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非涉密公文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：公告、通告等。</a:t>
            </a:r>
            <a:endPar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2.</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涉密公文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：包括</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绝密公文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机密公文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和</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秘密公文</a:t>
            </a:r>
            <a:r>
              <a:rPr kumimoji="0" lang="zh-CN" altLang="en-US" sz="2800" kern="1200" cap="none" spc="0" normalizeH="0" baseline="0" noProof="1">
                <a:latin typeface="黑体" panose="02010609060101010101" pitchFamily="49" charset="-122"/>
                <a:ea typeface="黑体" panose="02010609060101010101" pitchFamily="49" charset="-122"/>
                <a:cs typeface="+mn-cs"/>
                <a:sym typeface="+mn-ea"/>
              </a:rPr>
              <a:t>。</a:t>
            </a:r>
            <a:endParaRPr kumimoji="0" lang="zh-CN" altLang="en-US" sz="2800" kern="1200" cap="none" spc="0" normalizeH="0" baseline="0" noProof="1">
              <a:latin typeface="黑体" panose="02010609060101010101" pitchFamily="49" charset="-122"/>
              <a:ea typeface="黑体" panose="02010609060101010101" pitchFamily="49" charset="-122"/>
              <a:cs typeface="+mn-cs"/>
            </a:endParaRPr>
          </a:p>
        </p:txBody>
      </p:sp>
      <p:sp>
        <p:nvSpPr>
          <p:cNvPr id="3" name="文本框 2"/>
          <p:cNvSpPr txBox="1"/>
          <p:nvPr/>
        </p:nvSpPr>
        <p:spPr>
          <a:xfrm>
            <a:off x="1763713" y="692150"/>
            <a:ext cx="6892925" cy="1814513"/>
          </a:xfrm>
          <a:prstGeom prst="rect">
            <a:avLst/>
          </a:prstGeom>
          <a:noFill/>
        </p:spPr>
        <p:txBody>
          <a:bodyPr>
            <a:spAutoFit/>
          </a:bodyPr>
          <a:lstStyle/>
          <a:p>
            <a:pPr marL="457200" marR="0" indent="-457200" defTabSz="914400">
              <a:buClrTx/>
              <a:buSzTx/>
              <a:buFont typeface="Wingdings" panose="05000000000000000000" charset="0"/>
              <a:buChar char="Ø"/>
              <a:defRPr/>
            </a:pPr>
            <a:r>
              <a:rPr kumimoji="0" lang="zh-CN" altLang="en-US" sz="2800" b="1" kern="1200" cap="none" spc="0" normalizeH="0" baseline="0" noProof="1">
                <a:latin typeface="黑体" panose="02010609060101010101" pitchFamily="49" charset="-122"/>
                <a:ea typeface="黑体" panose="02010609060101010101" pitchFamily="49" charset="-122"/>
                <a:cs typeface="+mn-cs"/>
                <a:sym typeface="+mn-ea"/>
              </a:rPr>
              <a:t>根据紧急程度，可以为：</a:t>
            </a:r>
            <a:endParaRPr kumimoji="0" lang="en-US" altLang="zh-CN" sz="2800" kern="1200" cap="none" spc="0" normalizeH="0" baseline="0" noProof="1">
              <a:latin typeface="黑体" panose="02010609060101010101" pitchFamily="49" charset="-122"/>
              <a:ea typeface="黑体" panose="02010609060101010101" pitchFamily="49" charset="-122"/>
              <a:cs typeface="+mn-cs"/>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1.</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特急件</a:t>
            </a:r>
            <a:endPar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2.</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加急件</a:t>
            </a:r>
            <a:endParaRPr kumimoji="0" lang="en-US" altLang="zh-CN" sz="2800" kern="1200" cap="none" spc="0" normalizeH="0" baseline="0" noProof="1">
              <a:latin typeface="黑体" panose="02010609060101010101" pitchFamily="49" charset="-122"/>
              <a:ea typeface="黑体" panose="02010609060101010101" pitchFamily="49" charset="-122"/>
              <a:cs typeface="+mn-cs"/>
            </a:endParaRPr>
          </a:p>
          <a:p>
            <a:pPr marR="0" defTabSz="914400">
              <a:buClrTx/>
              <a:buSzTx/>
              <a:buFontTx/>
              <a:buNone/>
              <a:defRPr/>
            </a:pPr>
            <a:r>
              <a:rPr kumimoji="0" lang="en-US" altLang="zh-CN" sz="2800" kern="1200" cap="none" spc="0" normalizeH="0" baseline="0" noProof="1">
                <a:latin typeface="黑体" panose="02010609060101010101" pitchFamily="49" charset="-122"/>
                <a:ea typeface="黑体" panose="02010609060101010101" pitchFamily="49" charset="-122"/>
                <a:cs typeface="+mn-cs"/>
                <a:sym typeface="+mn-ea"/>
              </a:rPr>
              <a:t>3.</a:t>
            </a:r>
            <a:r>
              <a:rPr kumimoji="0" lang="zh-CN" altLang="en-US" sz="2800" kern="1200" cap="none" spc="0" normalizeH="0" baseline="0" noProof="1">
                <a:solidFill>
                  <a:srgbClr val="FF0000"/>
                </a:solidFill>
                <a:latin typeface="黑体" panose="02010609060101010101" pitchFamily="49" charset="-122"/>
                <a:ea typeface="黑体" panose="02010609060101010101" pitchFamily="49" charset="-122"/>
                <a:cs typeface="+mn-cs"/>
                <a:sym typeface="+mn-ea"/>
              </a:rPr>
              <a:t>常规件</a:t>
            </a:r>
            <a:endParaRPr kumimoji="0" lang="zh-CN" altLang="en-US" sz="2800" kern="1200" cap="none" spc="0" normalizeH="0" baseline="0" noProof="1">
              <a:latin typeface="Arial" panose="020B0604020202020204" pitchFamily="34" charset="0"/>
              <a:ea typeface="宋体" panose="02010600030101010101" pitchFamily="2" charset="-122"/>
              <a:cs typeface="+mn-cs"/>
            </a:endParaRPr>
          </a:p>
        </p:txBody>
      </p:sp>
    </p:spTree>
  </p:cSld>
  <p:clrMapOvr>
    <a:masterClrMapping/>
  </p:clrMapOvr>
  <p:transition advTm="100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内容占位符 2"/>
          <p:cNvSpPr>
            <a:spLocks noGrp="1"/>
          </p:cNvSpPr>
          <p:nvPr>
            <p:ph idx="1"/>
          </p:nvPr>
        </p:nvSpPr>
        <p:spPr>
          <a:xfrm>
            <a:off x="1414463" y="647700"/>
            <a:ext cx="7005637" cy="190182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四、公务文书的作用</a:t>
            </a:r>
            <a:endParaRPr lang="zh-CN" altLang="en-US" b="1" dirty="0">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公务文书是处理公务、联络工作、传达信息的重要工具，任何党政机关、企事业单位和社会团体都离不开它。</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黑体" panose="02010609060101010101" pitchFamily="49" charset="-122"/>
              <a:ea typeface="黑体" panose="02010609060101010101" pitchFamily="49" charset="-122"/>
            </a:endParaRPr>
          </a:p>
        </p:txBody>
      </p:sp>
      <p:pic>
        <p:nvPicPr>
          <p:cNvPr id="8397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83972" name="图片 2"/>
          <p:cNvPicPr>
            <a:picLocks noChangeAspect="1"/>
          </p:cNvPicPr>
          <p:nvPr/>
        </p:nvPicPr>
        <p:blipFill>
          <a:blip r:embed="rId2"/>
          <a:stretch>
            <a:fillRect/>
          </a:stretch>
        </p:blipFill>
        <p:spPr>
          <a:xfrm>
            <a:off x="5507038" y="3140075"/>
            <a:ext cx="2389187" cy="1768475"/>
          </a:xfrm>
          <a:prstGeom prst="rect">
            <a:avLst/>
          </a:prstGeom>
          <a:noFill/>
          <a:ln w="9525" cap="flat" cmpd="sng">
            <a:solidFill>
              <a:srgbClr val="0070C0"/>
            </a:solidFill>
            <a:prstDash val="solid"/>
            <a:round/>
            <a:headEnd type="none" w="med" len="med"/>
            <a:tailEnd type="none" w="med" len="med"/>
          </a:ln>
        </p:spPr>
      </p:pic>
      <p:sp>
        <p:nvSpPr>
          <p:cNvPr id="83973" name="文本框 3"/>
          <p:cNvSpPr txBox="1"/>
          <p:nvPr/>
        </p:nvSpPr>
        <p:spPr>
          <a:xfrm>
            <a:off x="1644650" y="2778125"/>
            <a:ext cx="3989388" cy="2589213"/>
          </a:xfrm>
          <a:prstGeom prst="rect">
            <a:avLst/>
          </a:prstGeom>
          <a:noFill/>
          <a:ln w="9525">
            <a:noFill/>
          </a:ln>
        </p:spPr>
        <p:txBody>
          <a:bodyPr>
            <a:spAutoFit/>
          </a:bodyPr>
          <a:p>
            <a:pPr eaLnBrk="0" hangingPunct="0">
              <a:spcBef>
                <a:spcPct val="20000"/>
              </a:spcBef>
              <a:buClr>
                <a:srgbClr val="A50021"/>
              </a:buClr>
              <a:buSzPct val="75000"/>
              <a:buFont typeface="Wingdings" panose="05000000000000000000" pitchFamily="2" charset="2"/>
            </a:pP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（一）领导与指导</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a:p>
            <a:pPr eaLnBrk="0" hangingPunct="0">
              <a:spcBef>
                <a:spcPct val="20000"/>
              </a:spcBef>
              <a:buClr>
                <a:srgbClr val="A50021"/>
              </a:buClr>
              <a:buSzPct val="75000"/>
              <a:buFont typeface="Wingdings" panose="05000000000000000000" pitchFamily="2" charset="2"/>
            </a:pP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（二）宣传与教育</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a:p>
            <a:pPr eaLnBrk="0" hangingPunct="0">
              <a:spcBef>
                <a:spcPct val="20000"/>
              </a:spcBef>
              <a:buClr>
                <a:srgbClr val="A50021"/>
              </a:buClr>
              <a:buSzPct val="75000"/>
              <a:buFont typeface="Wingdings" panose="05000000000000000000" pitchFamily="2" charset="2"/>
            </a:pP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（三）规范与约束</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a:p>
            <a:pPr eaLnBrk="0" hangingPunct="0">
              <a:spcBef>
                <a:spcPct val="20000"/>
              </a:spcBef>
              <a:buClr>
                <a:srgbClr val="A50021"/>
              </a:buClr>
              <a:buSzPct val="75000"/>
              <a:buFont typeface="Wingdings" panose="05000000000000000000" pitchFamily="2" charset="2"/>
            </a:pP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（四）联系与沟通</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a:p>
            <a:pPr eaLnBrk="0" hangingPunct="0">
              <a:spcBef>
                <a:spcPct val="20000"/>
              </a:spcBef>
              <a:buClr>
                <a:srgbClr val="A50021"/>
              </a:buClr>
              <a:buSzPct val="75000"/>
              <a:buFont typeface="Wingdings" panose="05000000000000000000" pitchFamily="2" charset="2"/>
            </a:pP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（五）依据与凭证</a:t>
            </a:r>
            <a:endPar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transition advTm="100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内容占位符 2"/>
          <p:cNvSpPr>
            <a:spLocks noGrp="1"/>
          </p:cNvSpPr>
          <p:nvPr>
            <p:ph idx="1"/>
          </p:nvPr>
        </p:nvSpPr>
        <p:spPr>
          <a:xfrm>
            <a:off x="1447800" y="776288"/>
            <a:ext cx="3986213" cy="4951412"/>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五、公务文书的格式</a:t>
            </a:r>
            <a:endParaRPr lang="zh-CN" altLang="en-US" b="1" dirty="0">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根据国家质量监督检疫总局、国家标准化管理委员会</a:t>
            </a:r>
            <a:r>
              <a:rPr lang="en-US" altLang="zh-CN" sz="2800" dirty="0">
                <a:latin typeface="黑体" panose="02010609060101010101" pitchFamily="49" charset="-122"/>
                <a:ea typeface="黑体" panose="02010609060101010101" pitchFamily="49" charset="-122"/>
                <a:sym typeface="宋体" panose="02010600030101010101" pitchFamily="2" charset="-122"/>
              </a:rPr>
              <a:t>2012</a:t>
            </a:r>
            <a:r>
              <a:rPr lang="zh-CN" altLang="en-US" sz="2800" dirty="0">
                <a:latin typeface="黑体" panose="02010609060101010101" pitchFamily="49" charset="-122"/>
                <a:ea typeface="黑体" panose="02010609060101010101" pitchFamily="49" charset="-122"/>
                <a:sym typeface="宋体" panose="02010600030101010101" pitchFamily="2" charset="-122"/>
              </a:rPr>
              <a:t>年</a:t>
            </a:r>
            <a:r>
              <a:rPr lang="en-US" altLang="zh-CN" sz="2800" dirty="0">
                <a:latin typeface="黑体" panose="02010609060101010101" pitchFamily="49" charset="-122"/>
                <a:ea typeface="黑体" panose="02010609060101010101" pitchFamily="49" charset="-122"/>
                <a:sym typeface="宋体" panose="02010600030101010101" pitchFamily="2" charset="-122"/>
              </a:rPr>
              <a:t>6</a:t>
            </a:r>
            <a:r>
              <a:rPr lang="zh-CN" altLang="en-US" sz="2800" dirty="0">
                <a:latin typeface="黑体" panose="02010609060101010101" pitchFamily="49" charset="-122"/>
                <a:ea typeface="黑体" panose="02010609060101010101" pitchFamily="49" charset="-122"/>
                <a:sym typeface="宋体" panose="02010600030101010101" pitchFamily="2" charset="-122"/>
              </a:rPr>
              <a:t>月</a:t>
            </a:r>
            <a:r>
              <a:rPr lang="en-US" altLang="zh-CN" sz="2800" dirty="0">
                <a:latin typeface="黑体" panose="02010609060101010101" pitchFamily="49" charset="-122"/>
                <a:ea typeface="黑体" panose="02010609060101010101" pitchFamily="49" charset="-122"/>
                <a:sym typeface="宋体" panose="02010600030101010101" pitchFamily="2" charset="-122"/>
              </a:rPr>
              <a:t>29</a:t>
            </a:r>
            <a:r>
              <a:rPr lang="zh-CN" altLang="en-US" sz="2800" dirty="0">
                <a:latin typeface="黑体" panose="02010609060101010101" pitchFamily="49" charset="-122"/>
                <a:ea typeface="黑体" panose="02010609060101010101" pitchFamily="49" charset="-122"/>
                <a:sym typeface="宋体" panose="02010600030101010101" pitchFamily="2" charset="-122"/>
              </a:rPr>
              <a:t>日发布的国家标准</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《党政机关公文格式》</a:t>
            </a:r>
            <a:r>
              <a:rPr lang="zh-CN" altLang="en-US" sz="2800" dirty="0">
                <a:latin typeface="黑体" panose="02010609060101010101" pitchFamily="49" charset="-122"/>
                <a:ea typeface="黑体" panose="02010609060101010101" pitchFamily="49" charset="-122"/>
                <a:sym typeface="宋体" panose="02010600030101010101" pitchFamily="2" charset="-122"/>
              </a:rPr>
              <a:t>的规定，公文版心内的格式由</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版头</a:t>
            </a:r>
            <a:r>
              <a:rPr lang="zh-CN" altLang="en-US"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主体</a:t>
            </a:r>
            <a:r>
              <a:rPr lang="zh-CN" altLang="en-US" sz="2800" dirty="0">
                <a:latin typeface="黑体" panose="02010609060101010101" pitchFamily="49" charset="-122"/>
                <a:ea typeface="黑体" panose="02010609060101010101" pitchFamily="49" charset="-122"/>
                <a:sym typeface="宋体" panose="02010600030101010101" pitchFamily="2" charset="-122"/>
              </a:rPr>
              <a:t>和</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版记</a:t>
            </a:r>
            <a:r>
              <a:rPr lang="zh-CN" altLang="en-US" sz="2800" dirty="0">
                <a:latin typeface="黑体" panose="02010609060101010101" pitchFamily="49" charset="-122"/>
                <a:ea typeface="黑体" panose="02010609060101010101" pitchFamily="49" charset="-122"/>
                <a:sym typeface="宋体" panose="02010600030101010101" pitchFamily="2" charset="-122"/>
              </a:rPr>
              <a:t>三部分组成。</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8499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84996" name="图片 3"/>
          <p:cNvPicPr>
            <a:picLocks noChangeAspect="1"/>
          </p:cNvPicPr>
          <p:nvPr/>
        </p:nvPicPr>
        <p:blipFill>
          <a:blip r:embed="rId2"/>
          <a:stretch>
            <a:fillRect/>
          </a:stretch>
        </p:blipFill>
        <p:spPr>
          <a:xfrm>
            <a:off x="5724525" y="1700213"/>
            <a:ext cx="2800350" cy="3214687"/>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6018"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86019" name="文本框 3"/>
          <p:cNvSpPr txBox="1"/>
          <p:nvPr/>
        </p:nvSpPr>
        <p:spPr>
          <a:xfrm>
            <a:off x="1771650" y="596900"/>
            <a:ext cx="6757988" cy="1317625"/>
          </a:xfrm>
          <a:prstGeom prst="rect">
            <a:avLst/>
          </a:prstGeom>
          <a:noFill/>
          <a:ln w="9525">
            <a:noFill/>
          </a:ln>
        </p:spPr>
        <p:txBody>
          <a:bodyPr>
            <a:spAutoFit/>
          </a:bodyPr>
          <a:p>
            <a:pPr>
              <a:lnSpc>
                <a:spcPct val="95000"/>
              </a:lnSpc>
              <a:spcBef>
                <a:spcPct val="20000"/>
              </a:spcBef>
            </a:pPr>
            <a:r>
              <a:rPr lang="zh-CN" altLang="en-US" sz="2800" dirty="0">
                <a:solidFill>
                  <a:srgbClr val="7030A0"/>
                </a:solidFill>
                <a:latin typeface="黑体" panose="02010609060101010101" pitchFamily="49" charset="-122"/>
                <a:ea typeface="黑体" panose="02010609060101010101" pitchFamily="49" charset="-122"/>
              </a:rPr>
              <a:t>（一）版头部分。</a:t>
            </a:r>
            <a:r>
              <a:rPr lang="zh-CN" altLang="en-US" sz="2800" dirty="0">
                <a:latin typeface="黑体" panose="02010609060101010101" pitchFamily="49" charset="-122"/>
                <a:ea typeface="黑体" panose="02010609060101010101" pitchFamily="49" charset="-122"/>
              </a:rPr>
              <a:t>由</a:t>
            </a:r>
            <a:r>
              <a:rPr lang="zh-CN" altLang="en-US" sz="2800" dirty="0">
                <a:solidFill>
                  <a:srgbClr val="FF0000"/>
                </a:solidFill>
                <a:latin typeface="黑体" panose="02010609060101010101" pitchFamily="49" charset="-122"/>
                <a:ea typeface="黑体" panose="02010609060101010101" pitchFamily="49" charset="-122"/>
              </a:rPr>
              <a:t>份号、密级和保密期限、紧急程度、发文机关标志、发文字号、签发人、分隔线</a:t>
            </a:r>
            <a:r>
              <a:rPr lang="zh-CN" altLang="en-US" sz="2800" dirty="0">
                <a:latin typeface="黑体" panose="02010609060101010101" pitchFamily="49" charset="-122"/>
                <a:ea typeface="黑体" panose="02010609060101010101" pitchFamily="49" charset="-122"/>
              </a:rPr>
              <a:t>七个部分组成。</a:t>
            </a:r>
            <a:endParaRPr lang="zh-CN" altLang="en-US" sz="2800" dirty="0">
              <a:latin typeface="黑体" panose="02010609060101010101" pitchFamily="49" charset="-122"/>
              <a:ea typeface="黑体" panose="02010609060101010101" pitchFamily="49" charset="-122"/>
            </a:endParaRPr>
          </a:p>
        </p:txBody>
      </p:sp>
      <p:pic>
        <p:nvPicPr>
          <p:cNvPr id="86020" name="内容占位符 3"/>
          <p:cNvPicPr>
            <a:picLocks noChangeAspect="1"/>
          </p:cNvPicPr>
          <p:nvPr/>
        </p:nvPicPr>
        <p:blipFill>
          <a:blip r:embed="rId2"/>
          <a:stretch>
            <a:fillRect/>
          </a:stretch>
        </p:blipFill>
        <p:spPr>
          <a:xfrm>
            <a:off x="4932363" y="2636838"/>
            <a:ext cx="3411537" cy="2390775"/>
          </a:xfrm>
          <a:prstGeom prst="rect">
            <a:avLst/>
          </a:prstGeom>
          <a:noFill/>
          <a:ln w="9525" cap="flat" cmpd="sng">
            <a:solidFill>
              <a:srgbClr val="0070C0"/>
            </a:solidFill>
            <a:prstDash val="solid"/>
            <a:round/>
            <a:headEnd type="none" w="med" len="med"/>
            <a:tailEnd type="none" w="med" len="med"/>
          </a:ln>
        </p:spPr>
      </p:pic>
      <p:pic>
        <p:nvPicPr>
          <p:cNvPr id="86021" name="图片 3" descr="图片1"/>
          <p:cNvPicPr>
            <a:picLocks noChangeAspect="1"/>
          </p:cNvPicPr>
          <p:nvPr/>
        </p:nvPicPr>
        <p:blipFill>
          <a:blip r:embed="rId3"/>
          <a:stretch>
            <a:fillRect/>
          </a:stretch>
        </p:blipFill>
        <p:spPr>
          <a:xfrm>
            <a:off x="1908175" y="2060575"/>
            <a:ext cx="2681288" cy="3805238"/>
          </a:xfrm>
          <a:prstGeom prst="rect">
            <a:avLst/>
          </a:prstGeom>
          <a:noFill/>
          <a:ln w="9525" cap="flat" cmpd="sng">
            <a:solidFill>
              <a:srgbClr val="0070C0"/>
            </a:solidFill>
            <a:prstDash val="solid"/>
            <a:round/>
            <a:headEnd type="none" w="med" len="med"/>
            <a:tailEnd type="none" w="med" len="med"/>
          </a:ln>
        </p:spPr>
      </p:pic>
      <p:sp>
        <p:nvSpPr>
          <p:cNvPr id="86022" name="文本框 4"/>
          <p:cNvSpPr txBox="1"/>
          <p:nvPr/>
        </p:nvSpPr>
        <p:spPr>
          <a:xfrm>
            <a:off x="2470150" y="6010275"/>
            <a:ext cx="1555750" cy="368300"/>
          </a:xfrm>
          <a:prstGeom prst="rect">
            <a:avLst/>
          </a:prstGeom>
          <a:noFill/>
          <a:ln w="9525">
            <a:noFill/>
          </a:ln>
        </p:spPr>
        <p:txBody>
          <a:bodyPr wrap="none">
            <a:spAutoFit/>
          </a:bodyPr>
          <a:p>
            <a:r>
              <a:rPr lang="zh-CN" altLang="en-US" dirty="0">
                <a:solidFill>
                  <a:srgbClr val="0070C0"/>
                </a:solidFill>
                <a:latin typeface="黑体" panose="02010609060101010101" pitchFamily="49" charset="-122"/>
                <a:ea typeface="黑体" panose="02010609060101010101" pitchFamily="49" charset="-122"/>
              </a:rPr>
              <a:t>公文首页版式</a:t>
            </a:r>
            <a:endParaRPr lang="zh-CN" altLang="en-US" dirty="0">
              <a:solidFill>
                <a:srgbClr val="0070C0"/>
              </a:solidFill>
              <a:latin typeface="黑体" panose="02010609060101010101" pitchFamily="49" charset="-122"/>
              <a:ea typeface="黑体" panose="02010609060101010101" pitchFamily="49" charset="-122"/>
            </a:endParaRPr>
          </a:p>
        </p:txBody>
      </p:sp>
    </p:spTree>
  </p:cSld>
  <p:clrMapOvr>
    <a:masterClrMapping/>
  </p:clrMapOvr>
  <p:transition advTm="1000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704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87043" name="图片 5"/>
          <p:cNvPicPr>
            <a:picLocks noChangeAspect="1"/>
          </p:cNvPicPr>
          <p:nvPr/>
        </p:nvPicPr>
        <p:blipFill>
          <a:blip r:embed="rId2"/>
          <a:stretch>
            <a:fillRect/>
          </a:stretch>
        </p:blipFill>
        <p:spPr>
          <a:xfrm>
            <a:off x="5148263" y="1052513"/>
            <a:ext cx="2744787" cy="4070350"/>
          </a:xfrm>
          <a:prstGeom prst="rect">
            <a:avLst/>
          </a:prstGeom>
          <a:noFill/>
          <a:ln w="9525" cap="flat" cmpd="sng">
            <a:solidFill>
              <a:srgbClr val="0070C0"/>
            </a:solidFill>
            <a:prstDash val="solid"/>
            <a:round/>
            <a:headEnd type="none" w="med" len="med"/>
            <a:tailEnd type="none" w="med" len="med"/>
          </a:ln>
        </p:spPr>
      </p:pic>
      <p:pic>
        <p:nvPicPr>
          <p:cNvPr id="87044" name="图片 3" descr="图片3"/>
          <p:cNvPicPr>
            <a:picLocks noChangeAspect="1"/>
          </p:cNvPicPr>
          <p:nvPr/>
        </p:nvPicPr>
        <p:blipFill>
          <a:blip r:embed="rId3"/>
          <a:stretch>
            <a:fillRect/>
          </a:stretch>
        </p:blipFill>
        <p:spPr>
          <a:xfrm>
            <a:off x="1908175" y="1052513"/>
            <a:ext cx="2906713" cy="4070350"/>
          </a:xfrm>
          <a:prstGeom prst="rect">
            <a:avLst/>
          </a:prstGeom>
          <a:noFill/>
          <a:ln w="9525" cap="flat" cmpd="sng">
            <a:solidFill>
              <a:srgbClr val="0070C0"/>
            </a:solidFill>
            <a:prstDash val="solid"/>
            <a:round/>
            <a:headEnd type="none" w="med" len="med"/>
            <a:tailEnd type="none" w="med" len="med"/>
          </a:ln>
        </p:spPr>
      </p:pic>
      <p:sp>
        <p:nvSpPr>
          <p:cNvPr id="87045" name="文本框 4"/>
          <p:cNvSpPr txBox="1"/>
          <p:nvPr/>
        </p:nvSpPr>
        <p:spPr>
          <a:xfrm>
            <a:off x="3851275" y="5445125"/>
            <a:ext cx="2470150" cy="368300"/>
          </a:xfrm>
          <a:prstGeom prst="rect">
            <a:avLst/>
          </a:prstGeom>
          <a:noFill/>
          <a:ln w="9525">
            <a:noFill/>
          </a:ln>
        </p:spPr>
        <p:txBody>
          <a:bodyPr wrap="none">
            <a:spAutoFit/>
          </a:bodyPr>
          <a:p>
            <a:r>
              <a:rPr lang="zh-CN" altLang="en-US" dirty="0">
                <a:solidFill>
                  <a:srgbClr val="0070C0"/>
                </a:solidFill>
                <a:latin typeface="黑体" panose="02010609060101010101" pitchFamily="49" charset="-122"/>
                <a:ea typeface="黑体" panose="02010609060101010101" pitchFamily="49" charset="-122"/>
              </a:rPr>
              <a:t>联合行文公文首页版式</a:t>
            </a:r>
            <a:endParaRPr lang="zh-CN" altLang="en-US" dirty="0">
              <a:solidFill>
                <a:srgbClr val="0070C0"/>
              </a:solidFill>
              <a:latin typeface="黑体" panose="02010609060101010101" pitchFamily="49" charset="-122"/>
              <a:ea typeface="黑体" panose="02010609060101010101" pitchFamily="49" charset="-122"/>
            </a:endParaRPr>
          </a:p>
        </p:txBody>
      </p:sp>
    </p:spTree>
  </p:cSld>
  <p:clrMapOvr>
    <a:masterClrMapping/>
  </p:clrMapOvr>
  <p:transition advTm="1000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8066"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88067" name="文本框 3"/>
          <p:cNvSpPr txBox="1"/>
          <p:nvPr/>
        </p:nvSpPr>
        <p:spPr>
          <a:xfrm>
            <a:off x="1763713" y="476250"/>
            <a:ext cx="6757987" cy="1317625"/>
          </a:xfrm>
          <a:prstGeom prst="rect">
            <a:avLst/>
          </a:prstGeom>
          <a:noFill/>
          <a:ln w="9525">
            <a:noFill/>
          </a:ln>
        </p:spPr>
        <p:txBody>
          <a:bodyPr>
            <a:spAutoFit/>
          </a:bodyPr>
          <a:p>
            <a:pPr>
              <a:lnSpc>
                <a:spcPct val="95000"/>
              </a:lnSpc>
              <a:spcBef>
                <a:spcPct val="20000"/>
              </a:spcBef>
            </a:pPr>
            <a:r>
              <a:rPr lang="zh-CN" altLang="en-US" sz="2800" dirty="0">
                <a:solidFill>
                  <a:srgbClr val="7030A0"/>
                </a:solidFill>
                <a:latin typeface="黑体" panose="02010609060101010101" pitchFamily="49" charset="-122"/>
                <a:ea typeface="黑体" panose="02010609060101010101" pitchFamily="49" charset="-122"/>
              </a:rPr>
              <a:t>（二）主体部分。</a:t>
            </a:r>
            <a:r>
              <a:rPr lang="zh-CN" altLang="en-US" sz="2800" dirty="0">
                <a:latin typeface="黑体" panose="02010609060101010101" pitchFamily="49" charset="-122"/>
                <a:ea typeface="黑体" panose="02010609060101010101" pitchFamily="49" charset="-122"/>
              </a:rPr>
              <a:t>由</a:t>
            </a:r>
            <a:r>
              <a:rPr lang="zh-CN" altLang="en-US" sz="2800" dirty="0">
                <a:solidFill>
                  <a:srgbClr val="FF0000"/>
                </a:solidFill>
                <a:latin typeface="黑体" panose="02010609060101010101" pitchFamily="49" charset="-122"/>
                <a:ea typeface="黑体" panose="02010609060101010101" pitchFamily="49" charset="-122"/>
              </a:rPr>
              <a:t>公文标题、主送机关、 公文正文、附件说明、发文机关署名、成文日期、印章、附注、附件</a:t>
            </a:r>
            <a:r>
              <a:rPr lang="zh-CN" altLang="en-US" sz="2800" dirty="0">
                <a:latin typeface="黑体" panose="02010609060101010101" pitchFamily="49" charset="-122"/>
                <a:ea typeface="黑体" panose="02010609060101010101" pitchFamily="49" charset="-122"/>
              </a:rPr>
              <a:t>等组成。</a:t>
            </a:r>
            <a:endParaRPr lang="zh-CN" altLang="en-US" sz="2800" dirty="0">
              <a:latin typeface="黑体" panose="02010609060101010101" pitchFamily="49" charset="-122"/>
              <a:ea typeface="黑体" panose="02010609060101010101" pitchFamily="49" charset="-122"/>
            </a:endParaRPr>
          </a:p>
        </p:txBody>
      </p:sp>
      <p:pic>
        <p:nvPicPr>
          <p:cNvPr id="88068" name="图片 51219"/>
          <p:cNvPicPr>
            <a:picLocks noChangeAspect="1"/>
          </p:cNvPicPr>
          <p:nvPr/>
        </p:nvPicPr>
        <p:blipFill>
          <a:blip r:embed="rId2"/>
          <a:stretch>
            <a:fillRect/>
          </a:stretch>
        </p:blipFill>
        <p:spPr>
          <a:xfrm>
            <a:off x="2916238" y="1868488"/>
            <a:ext cx="3783012" cy="2043112"/>
          </a:xfrm>
          <a:prstGeom prst="rect">
            <a:avLst/>
          </a:prstGeom>
          <a:noFill/>
          <a:ln w="9525" cap="flat" cmpd="sng">
            <a:solidFill>
              <a:srgbClr val="0070C0"/>
            </a:solidFill>
            <a:prstDash val="solid"/>
            <a:round/>
            <a:headEnd type="none" w="med" len="med"/>
            <a:tailEnd type="none" w="med" len="med"/>
          </a:ln>
        </p:spPr>
      </p:pic>
      <p:pic>
        <p:nvPicPr>
          <p:cNvPr id="88069" name="图片 51222"/>
          <p:cNvPicPr>
            <a:picLocks noChangeAspect="1"/>
          </p:cNvPicPr>
          <p:nvPr/>
        </p:nvPicPr>
        <p:blipFill>
          <a:blip r:embed="rId3"/>
          <a:stretch>
            <a:fillRect/>
          </a:stretch>
        </p:blipFill>
        <p:spPr>
          <a:xfrm>
            <a:off x="2916238" y="4005263"/>
            <a:ext cx="3783012" cy="1982787"/>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标题 5"/>
          <p:cNvSpPr>
            <a:spLocks noGrp="1"/>
          </p:cNvSpPr>
          <p:nvPr>
            <p:ph type="title"/>
          </p:nvPr>
        </p:nvSpPr>
        <p:spPr/>
        <p:txBody>
          <a:bodyPr vert="horz" wrap="square" lIns="91440" tIns="45720" rIns="91440" bIns="45720" anchor="ctr" anchorCtr="0"/>
          <a:p>
            <a:r>
              <a:rPr lang="zh-CN" altLang="en-US" dirty="0"/>
              <a:t>标题说明</a:t>
            </a:r>
            <a:endParaRPr lang="zh-CN" altLang="en-US" dirty="0"/>
          </a:p>
        </p:txBody>
      </p:sp>
      <p:pic>
        <p:nvPicPr>
          <p:cNvPr id="89091" name="内容占位符 3"/>
          <p:cNvPicPr>
            <a:picLocks noGrp="1" noChangeAspect="1"/>
          </p:cNvPicPr>
          <p:nvPr>
            <p:ph idx="1"/>
          </p:nvPr>
        </p:nvPicPr>
        <p:blipFill>
          <a:blip r:embed="rId1"/>
          <a:srcRect/>
          <a:stretch>
            <a:fillRect/>
          </a:stretch>
        </p:blipFill>
        <p:spPr>
          <a:xfrm>
            <a:off x="1285875" y="1214438"/>
            <a:ext cx="7472363" cy="4324350"/>
          </a:xfrm>
        </p:spPr>
      </p:pic>
    </p:spTree>
  </p:cSld>
  <p:clrMapOvr>
    <a:masterClrMapping/>
  </p:clrMapOvr>
  <p:transition advTm="1000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标题 1"/>
          <p:cNvSpPr>
            <a:spLocks noGrp="1"/>
          </p:cNvSpPr>
          <p:nvPr>
            <p:ph type="title"/>
          </p:nvPr>
        </p:nvSpPr>
        <p:spPr/>
        <p:txBody>
          <a:bodyPr vert="horz" wrap="square" lIns="91440" tIns="45720" rIns="91440" bIns="45720" anchor="ctr" anchorCtr="0"/>
          <a:p>
            <a:r>
              <a:rPr lang="zh-CN" altLang="en-US" dirty="0"/>
              <a:t>标题结构</a:t>
            </a:r>
            <a:endParaRPr lang="zh-CN" altLang="en-US" dirty="0"/>
          </a:p>
        </p:txBody>
      </p:sp>
      <p:sp>
        <p:nvSpPr>
          <p:cNvPr id="90115" name="内容占位符 2"/>
          <p:cNvSpPr>
            <a:spLocks noGrp="1"/>
          </p:cNvSpPr>
          <p:nvPr>
            <p:ph idx="1"/>
          </p:nvPr>
        </p:nvSpPr>
        <p:spPr>
          <a:xfrm>
            <a:off x="1428750" y="1600200"/>
            <a:ext cx="7258050" cy="4043363"/>
          </a:xfrm>
        </p:spPr>
        <p:txBody>
          <a:bodyPr vert="horz" wrap="square" lIns="91440" tIns="45720" rIns="91440" bIns="45720" anchor="t" anchorCtr="0"/>
          <a:p>
            <a:pPr>
              <a:buFont typeface="Wingdings" panose="05000000000000000000" pitchFamily="2" charset="2"/>
              <a:buNone/>
            </a:pPr>
            <a:r>
              <a:rPr lang="zh-CN" altLang="en-US" sz="2400" b="1" dirty="0"/>
              <a:t>发文机关＋（关于）＋事由＋（的）＋文种</a:t>
            </a:r>
            <a:endParaRPr lang="en-US" altLang="zh-CN" sz="2400" b="1" dirty="0"/>
          </a:p>
          <a:p>
            <a:pPr>
              <a:buFont typeface="Wingdings" panose="05000000000000000000" pitchFamily="2" charset="2"/>
              <a:buNone/>
            </a:pPr>
            <a:r>
              <a:rPr lang="zh-CN" altLang="en-US" sz="2400" b="1" dirty="0"/>
              <a:t>如：</a:t>
            </a:r>
            <a:endParaRPr lang="en-US" altLang="zh-CN" sz="2400" b="1" dirty="0"/>
          </a:p>
          <a:p>
            <a:pPr>
              <a:lnSpc>
                <a:spcPct val="120000"/>
              </a:lnSpc>
              <a:buFont typeface="Wingdings" panose="05000000000000000000" pitchFamily="2" charset="2"/>
              <a:buNone/>
            </a:pPr>
            <a:r>
              <a:rPr lang="en-US" altLang="zh-CN" sz="2400" b="1" dirty="0"/>
              <a:t>                              </a:t>
            </a:r>
            <a:r>
              <a:rPr lang="zh-CN" altLang="en-US" sz="2400" b="1" dirty="0"/>
              <a:t>国家电网公司关于</a:t>
            </a:r>
            <a:endParaRPr lang="en-US" altLang="zh-CN" sz="2400" b="1" dirty="0"/>
          </a:p>
          <a:p>
            <a:pPr>
              <a:lnSpc>
                <a:spcPct val="120000"/>
              </a:lnSpc>
              <a:buFont typeface="Wingdings" panose="05000000000000000000" pitchFamily="2" charset="2"/>
              <a:buNone/>
            </a:pPr>
            <a:r>
              <a:rPr lang="zh-CN" altLang="en-US" sz="2400" b="1" dirty="0"/>
              <a:t>组织开展</a:t>
            </a:r>
            <a:r>
              <a:rPr lang="en-US" altLang="zh-CN" sz="2400" b="1" dirty="0"/>
              <a:t>2019</a:t>
            </a:r>
            <a:r>
              <a:rPr lang="zh-CN" altLang="en-US" sz="2400" b="1" dirty="0"/>
              <a:t>年新员工集中培训班培训质量测评的</a:t>
            </a:r>
            <a:endParaRPr lang="en-US" altLang="zh-CN" sz="2400" b="1" dirty="0"/>
          </a:p>
          <a:p>
            <a:pPr>
              <a:lnSpc>
                <a:spcPct val="120000"/>
              </a:lnSpc>
              <a:buFont typeface="Wingdings" panose="05000000000000000000" pitchFamily="2" charset="2"/>
              <a:buNone/>
            </a:pPr>
            <a:r>
              <a:rPr lang="en-US" altLang="zh-CN" sz="2400" b="1" dirty="0"/>
              <a:t>                                    </a:t>
            </a:r>
            <a:r>
              <a:rPr lang="zh-CN" altLang="en-US" sz="2400" b="1" dirty="0"/>
              <a:t>通  知</a:t>
            </a:r>
            <a:r>
              <a:rPr lang="en-US" altLang="zh-CN" sz="2400" dirty="0"/>
              <a:t> </a:t>
            </a:r>
            <a:endParaRPr lang="en-US" altLang="zh-CN" sz="2400" dirty="0"/>
          </a:p>
          <a:p>
            <a:pPr>
              <a:buChar char="•"/>
            </a:pPr>
            <a:endParaRPr lang="zh-CN" altLang="en-US" dirty="0"/>
          </a:p>
        </p:txBody>
      </p:sp>
    </p:spTree>
  </p:cSld>
  <p:clrMapOvr>
    <a:masterClrMapping/>
  </p:clrMapOvr>
  <p:transition advTm="1000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1138"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91139" name="文本框 4"/>
          <p:cNvSpPr txBox="1"/>
          <p:nvPr/>
        </p:nvSpPr>
        <p:spPr>
          <a:xfrm>
            <a:off x="2555875" y="5300663"/>
            <a:ext cx="1782763" cy="368300"/>
          </a:xfrm>
          <a:prstGeom prst="rect">
            <a:avLst/>
          </a:prstGeom>
          <a:noFill/>
          <a:ln w="9525">
            <a:noFill/>
          </a:ln>
        </p:spPr>
        <p:txBody>
          <a:bodyPr wrap="none">
            <a:spAutoFit/>
          </a:bodyPr>
          <a:p>
            <a:r>
              <a:rPr lang="zh-CN" altLang="en-US" dirty="0">
                <a:solidFill>
                  <a:srgbClr val="0070C0"/>
                </a:solidFill>
                <a:latin typeface="黑体" panose="02010609060101010101" pitchFamily="49" charset="-122"/>
                <a:ea typeface="黑体" panose="02010609060101010101" pitchFamily="49" charset="-122"/>
              </a:rPr>
              <a:t>附件说明页版式</a:t>
            </a:r>
            <a:endParaRPr lang="zh-CN" altLang="en-US" dirty="0">
              <a:solidFill>
                <a:srgbClr val="0070C0"/>
              </a:solidFill>
              <a:latin typeface="黑体" panose="02010609060101010101" pitchFamily="49" charset="-122"/>
              <a:ea typeface="黑体" panose="02010609060101010101" pitchFamily="49" charset="-122"/>
            </a:endParaRPr>
          </a:p>
        </p:txBody>
      </p:sp>
      <p:pic>
        <p:nvPicPr>
          <p:cNvPr id="91140" name="图片 3" descr="图片7"/>
          <p:cNvPicPr>
            <a:picLocks noChangeAspect="1"/>
          </p:cNvPicPr>
          <p:nvPr/>
        </p:nvPicPr>
        <p:blipFill>
          <a:blip r:embed="rId2"/>
          <a:stretch>
            <a:fillRect/>
          </a:stretch>
        </p:blipFill>
        <p:spPr>
          <a:xfrm>
            <a:off x="1908175" y="981075"/>
            <a:ext cx="3016250" cy="4225925"/>
          </a:xfrm>
          <a:prstGeom prst="rect">
            <a:avLst/>
          </a:prstGeom>
          <a:noFill/>
          <a:ln w="9525" cap="flat" cmpd="sng">
            <a:solidFill>
              <a:srgbClr val="0070C0"/>
            </a:solidFill>
            <a:prstDash val="solid"/>
            <a:round/>
            <a:headEnd type="none" w="med" len="med"/>
            <a:tailEnd type="none" w="med" len="med"/>
          </a:ln>
        </p:spPr>
      </p:pic>
      <p:pic>
        <p:nvPicPr>
          <p:cNvPr id="91141" name="图片 5" descr="图片8"/>
          <p:cNvPicPr>
            <a:picLocks noChangeAspect="1"/>
          </p:cNvPicPr>
          <p:nvPr/>
        </p:nvPicPr>
        <p:blipFill>
          <a:blip r:embed="rId3"/>
          <a:stretch>
            <a:fillRect/>
          </a:stretch>
        </p:blipFill>
        <p:spPr>
          <a:xfrm>
            <a:off x="5292725" y="981075"/>
            <a:ext cx="2973388" cy="4225925"/>
          </a:xfrm>
          <a:prstGeom prst="rect">
            <a:avLst/>
          </a:prstGeom>
          <a:noFill/>
          <a:ln w="9525" cap="flat" cmpd="sng">
            <a:solidFill>
              <a:srgbClr val="0070C0"/>
            </a:solidFill>
            <a:prstDash val="solid"/>
            <a:round/>
            <a:headEnd type="none" w="med" len="med"/>
            <a:tailEnd type="none" w="med" len="med"/>
          </a:ln>
        </p:spPr>
      </p:pic>
      <p:sp>
        <p:nvSpPr>
          <p:cNvPr id="91142" name="文本框 6"/>
          <p:cNvSpPr txBox="1"/>
          <p:nvPr/>
        </p:nvSpPr>
        <p:spPr>
          <a:xfrm>
            <a:off x="5651500" y="5300663"/>
            <a:ext cx="2241550" cy="368300"/>
          </a:xfrm>
          <a:prstGeom prst="rect">
            <a:avLst/>
          </a:prstGeom>
          <a:noFill/>
          <a:ln w="9525">
            <a:noFill/>
          </a:ln>
        </p:spPr>
        <p:txBody>
          <a:bodyPr wrap="none">
            <a:spAutoFit/>
          </a:bodyPr>
          <a:p>
            <a:r>
              <a:rPr lang="zh-CN" altLang="en-US" dirty="0">
                <a:solidFill>
                  <a:srgbClr val="0070C0"/>
                </a:solidFill>
                <a:latin typeface="黑体" panose="02010609060101010101" pitchFamily="49" charset="-122"/>
                <a:ea typeface="黑体" panose="02010609060101010101" pitchFamily="49" charset="-122"/>
              </a:rPr>
              <a:t>带附件公文末页版式</a:t>
            </a:r>
            <a:endParaRPr lang="zh-CN" altLang="en-US" dirty="0">
              <a:solidFill>
                <a:srgbClr val="0070C0"/>
              </a:solidFill>
              <a:latin typeface="黑体" panose="02010609060101010101" pitchFamily="49" charset="-122"/>
              <a:ea typeface="黑体" panose="02010609060101010101" pitchFamily="49" charset="-122"/>
            </a:endParaRPr>
          </a:p>
        </p:txBody>
      </p:sp>
    </p:spTree>
  </p:cSld>
  <p:clrMapOvr>
    <a:masterClrMapping/>
  </p:clrMapOvr>
  <p:transition advTm="10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43013" y="274638"/>
            <a:ext cx="7443788"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4000" b="1" i="0" u="none" strike="noStrike" kern="1200" cap="none" spc="0" normalizeH="0" baseline="0" noProof="0" dirty="0">
                <a:ln>
                  <a:noFill/>
                </a:ln>
                <a:solidFill>
                  <a:srgbClr val="264854"/>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j-cs"/>
                <a:sym typeface="+mn-ea"/>
              </a:rPr>
              <a:t>课程考核</a:t>
            </a:r>
            <a:endParaRPr kumimoji="1" lang="zh-CN" altLang="en-US" sz="4000" b="1" i="0" u="none" strike="noStrike" kern="1200" cap="none" spc="0" normalizeH="0" baseline="0" noProof="0" dirty="0">
              <a:ln>
                <a:noFill/>
              </a:ln>
              <a:solidFill>
                <a:srgbClr val="264854"/>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j-cs"/>
              <a:sym typeface="+mn-ea"/>
            </a:endParaRPr>
          </a:p>
        </p:txBody>
      </p:sp>
      <p:sp>
        <p:nvSpPr>
          <p:cNvPr id="46083" name="文本框 245764"/>
          <p:cNvSpPr txBox="1"/>
          <p:nvPr/>
        </p:nvSpPr>
        <p:spPr>
          <a:xfrm>
            <a:off x="1998663" y="2390775"/>
            <a:ext cx="1800225" cy="952500"/>
          </a:xfrm>
          <a:prstGeom prst="rect">
            <a:avLst/>
          </a:prstGeom>
          <a:noFill/>
          <a:ln w="28575" cap="flat" cmpd="sng">
            <a:solidFill>
              <a:srgbClr val="0070C0"/>
            </a:solidFill>
            <a:prstDash val="solid"/>
            <a:miter/>
            <a:headEnd type="none" w="med" len="med"/>
            <a:tailEnd type="none" w="med" len="med"/>
          </a:ln>
        </p:spPr>
        <p:txBody>
          <a:bodyPr>
            <a:spAutoFit/>
          </a:bodyPr>
          <a:p>
            <a:pPr algn="ctr">
              <a:buFont typeface="Wingdings" panose="05000000000000000000" pitchFamily="2" charset="2"/>
            </a:pPr>
            <a:r>
              <a:rPr lang="zh-CN" altLang="en-US" sz="2800" b="1" dirty="0">
                <a:latin typeface="黑体" panose="02010609060101010101" pitchFamily="49" charset="-122"/>
                <a:ea typeface="黑体" panose="02010609060101010101" pitchFamily="49" charset="-122"/>
              </a:rPr>
              <a:t>总成绩</a:t>
            </a:r>
            <a:endParaRPr lang="zh-CN" altLang="en-US" sz="2800" b="1" dirty="0">
              <a:latin typeface="黑体" panose="02010609060101010101" pitchFamily="49" charset="-122"/>
              <a:ea typeface="黑体" panose="02010609060101010101" pitchFamily="49" charset="-122"/>
            </a:endParaRPr>
          </a:p>
          <a:p>
            <a:pPr algn="ctr">
              <a:buFont typeface="Wingdings" panose="05000000000000000000" pitchFamily="2" charset="2"/>
            </a:pPr>
            <a:r>
              <a:rPr lang="zh-CN" altLang="en-US" sz="2800" b="1" dirty="0">
                <a:latin typeface="黑体" panose="02010609060101010101" pitchFamily="49" charset="-122"/>
                <a:ea typeface="黑体" panose="02010609060101010101" pitchFamily="49" charset="-122"/>
              </a:rPr>
              <a:t>（100分）</a:t>
            </a:r>
            <a:endParaRPr lang="zh-CN" altLang="en-US" sz="2800" b="1" dirty="0">
              <a:latin typeface="黑体" panose="02010609060101010101" pitchFamily="49" charset="-122"/>
              <a:ea typeface="黑体" panose="02010609060101010101" pitchFamily="49" charset="-122"/>
            </a:endParaRPr>
          </a:p>
        </p:txBody>
      </p:sp>
      <p:sp>
        <p:nvSpPr>
          <p:cNvPr id="46084" name="左大括号 245765"/>
          <p:cNvSpPr/>
          <p:nvPr/>
        </p:nvSpPr>
        <p:spPr>
          <a:xfrm>
            <a:off x="4192588" y="1887538"/>
            <a:ext cx="150812" cy="2066925"/>
          </a:xfrm>
          <a:prstGeom prst="leftBrace">
            <a:avLst>
              <a:gd name="adj1" fmla="val 49872"/>
              <a:gd name="adj2" fmla="val 50000"/>
            </a:avLst>
          </a:prstGeom>
          <a:solidFill>
            <a:srgbClr val="0070C0"/>
          </a:solidFill>
          <a:ln w="9525" cap="flat" cmpd="sng">
            <a:solidFill>
              <a:srgbClr val="009900"/>
            </a:solidFill>
            <a:prstDash val="solid"/>
            <a:headEnd type="none" w="med" len="med"/>
            <a:tailEnd type="none" w="med" len="med"/>
          </a:ln>
        </p:spPr>
        <p:txBody>
          <a:bodyPr/>
          <a:p>
            <a:endParaRPr lang="zh-CN" altLang="en-US" b="1" dirty="0">
              <a:latin typeface="楷体" panose="02010609060101010101" pitchFamily="49" charset="-122"/>
              <a:ea typeface="楷体" panose="02010609060101010101" pitchFamily="49" charset="-122"/>
            </a:endParaRPr>
          </a:p>
        </p:txBody>
      </p:sp>
      <p:sp>
        <p:nvSpPr>
          <p:cNvPr id="46085" name="文本框 245766"/>
          <p:cNvSpPr txBox="1"/>
          <p:nvPr/>
        </p:nvSpPr>
        <p:spPr>
          <a:xfrm>
            <a:off x="4735513" y="1887538"/>
            <a:ext cx="3044825" cy="522287"/>
          </a:xfrm>
          <a:prstGeom prst="rect">
            <a:avLst/>
          </a:prstGeom>
          <a:noFill/>
          <a:ln w="28575" cap="flat" cmpd="sng">
            <a:solidFill>
              <a:srgbClr val="0070C0"/>
            </a:solidFill>
            <a:prstDash val="solid"/>
            <a:miter/>
            <a:headEnd type="none" w="med" len="med"/>
            <a:tailEnd type="none" w="med" len="med"/>
          </a:ln>
        </p:spPr>
        <p:txBody>
          <a:bodyPr wrap="none">
            <a:spAutoFit/>
          </a:bodyPr>
          <a:p>
            <a:r>
              <a:rPr lang="zh-CN" altLang="en-US" sz="2800" b="1" dirty="0">
                <a:latin typeface="黑体" panose="02010609060101010101" pitchFamily="49" charset="-122"/>
                <a:ea typeface="黑体" panose="02010609060101010101" pitchFamily="49" charset="-122"/>
              </a:rPr>
              <a:t>平时成绩（</a:t>
            </a:r>
            <a:r>
              <a:rPr lang="en-US" altLang="zh-CN" sz="2800" b="1" dirty="0">
                <a:latin typeface="黑体" panose="02010609060101010101" pitchFamily="49" charset="-122"/>
                <a:ea typeface="黑体" panose="02010609060101010101" pitchFamily="49" charset="-122"/>
              </a:rPr>
              <a:t>30</a:t>
            </a:r>
            <a:r>
              <a:rPr lang="zh-CN" altLang="en-US" sz="2800" b="1" dirty="0">
                <a:latin typeface="黑体" panose="02010609060101010101" pitchFamily="49" charset="-122"/>
                <a:ea typeface="黑体" panose="02010609060101010101" pitchFamily="49" charset="-122"/>
              </a:rPr>
              <a:t>分）</a:t>
            </a:r>
            <a:endParaRPr lang="zh-CN" altLang="en-US" sz="2800" b="1" dirty="0">
              <a:latin typeface="黑体" panose="02010609060101010101" pitchFamily="49" charset="-122"/>
              <a:ea typeface="黑体" panose="02010609060101010101" pitchFamily="49" charset="-122"/>
            </a:endParaRPr>
          </a:p>
        </p:txBody>
      </p:sp>
      <p:sp>
        <p:nvSpPr>
          <p:cNvPr id="46086" name="文本框 245767"/>
          <p:cNvSpPr txBox="1"/>
          <p:nvPr/>
        </p:nvSpPr>
        <p:spPr>
          <a:xfrm>
            <a:off x="4735513" y="3344863"/>
            <a:ext cx="3044825" cy="522287"/>
          </a:xfrm>
          <a:prstGeom prst="rect">
            <a:avLst/>
          </a:prstGeom>
          <a:noFill/>
          <a:ln w="28575" cap="flat" cmpd="sng">
            <a:solidFill>
              <a:srgbClr val="0070C0"/>
            </a:solidFill>
            <a:prstDash val="solid"/>
            <a:miter/>
            <a:headEnd type="none" w="med" len="med"/>
            <a:tailEnd type="none" w="med" len="med"/>
          </a:ln>
        </p:spPr>
        <p:txBody>
          <a:bodyPr wrap="none">
            <a:spAutoFit/>
          </a:bodyPr>
          <a:p>
            <a:r>
              <a:rPr lang="zh-CN" altLang="en-US" sz="2800" b="1" dirty="0">
                <a:latin typeface="黑体" panose="02010609060101010101" pitchFamily="49" charset="-122"/>
                <a:ea typeface="黑体" panose="02010609060101010101" pitchFamily="49" charset="-122"/>
              </a:rPr>
              <a:t>卷面成绩（</a:t>
            </a:r>
            <a:r>
              <a:rPr lang="en-US" altLang="zh-CN" sz="2800" b="1" dirty="0">
                <a:latin typeface="黑体" panose="02010609060101010101" pitchFamily="49" charset="-122"/>
                <a:ea typeface="黑体" panose="02010609060101010101" pitchFamily="49" charset="-122"/>
              </a:rPr>
              <a:t>70</a:t>
            </a:r>
            <a:r>
              <a:rPr lang="zh-CN" altLang="en-US" sz="2800" b="1" dirty="0">
                <a:latin typeface="黑体" panose="02010609060101010101" pitchFamily="49" charset="-122"/>
                <a:ea typeface="黑体" panose="02010609060101010101" pitchFamily="49" charset="-122"/>
              </a:rPr>
              <a:t>分）</a:t>
            </a:r>
            <a:endParaRPr lang="zh-CN" altLang="en-US" sz="2800" b="1" dirty="0">
              <a:latin typeface="黑体" panose="02010609060101010101" pitchFamily="49" charset="-122"/>
              <a:ea typeface="黑体" panose="02010609060101010101" pitchFamily="49" charset="-122"/>
            </a:endParaRPr>
          </a:p>
        </p:txBody>
      </p:sp>
      <p:pic>
        <p:nvPicPr>
          <p:cNvPr id="4608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46088" name="图片 2"/>
          <p:cNvPicPr>
            <a:picLocks noChangeAspect="1"/>
          </p:cNvPicPr>
          <p:nvPr/>
        </p:nvPicPr>
        <p:blipFill>
          <a:blip r:embed="rId2"/>
          <a:stretch>
            <a:fillRect/>
          </a:stretch>
        </p:blipFill>
        <p:spPr>
          <a:xfrm>
            <a:off x="3249613" y="4940300"/>
            <a:ext cx="3430587" cy="658813"/>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标题 1"/>
          <p:cNvSpPr>
            <a:spLocks noGrp="1"/>
          </p:cNvSpPr>
          <p:nvPr>
            <p:ph type="title"/>
          </p:nvPr>
        </p:nvSpPr>
        <p:spPr>
          <a:xfrm>
            <a:off x="1071563" y="274638"/>
            <a:ext cx="7615237" cy="439737"/>
          </a:xfrm>
        </p:spPr>
        <p:txBody>
          <a:bodyPr vert="horz" wrap="square" lIns="91440" tIns="45720" rIns="91440" bIns="45720" anchor="ctr" anchorCtr="0"/>
          <a:p>
            <a:r>
              <a:rPr lang="zh-CN" altLang="en-US" dirty="0"/>
              <a:t>附件说明</a:t>
            </a:r>
            <a:endParaRPr lang="zh-CN" altLang="en-US" dirty="0"/>
          </a:p>
        </p:txBody>
      </p:sp>
      <p:pic>
        <p:nvPicPr>
          <p:cNvPr id="92163" name="内容占位符 3"/>
          <p:cNvPicPr>
            <a:picLocks noGrp="1" noChangeAspect="1"/>
          </p:cNvPicPr>
          <p:nvPr>
            <p:ph idx="1"/>
          </p:nvPr>
        </p:nvPicPr>
        <p:blipFill>
          <a:blip r:embed="rId1"/>
          <a:srcRect/>
          <a:stretch>
            <a:fillRect/>
          </a:stretch>
        </p:blipFill>
        <p:spPr>
          <a:xfrm>
            <a:off x="1214438" y="1214438"/>
            <a:ext cx="7643812" cy="4714875"/>
          </a:xfrm>
        </p:spPr>
      </p:pic>
    </p:spTree>
  </p:cSld>
  <p:clrMapOvr>
    <a:masterClrMapping/>
  </p:clrMapOvr>
  <p:transition advTm="1000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3186"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93187" name="文本框 3"/>
          <p:cNvSpPr txBox="1"/>
          <p:nvPr/>
        </p:nvSpPr>
        <p:spPr>
          <a:xfrm>
            <a:off x="1771650" y="596900"/>
            <a:ext cx="6757988" cy="909638"/>
          </a:xfrm>
          <a:prstGeom prst="rect">
            <a:avLst/>
          </a:prstGeom>
          <a:noFill/>
          <a:ln w="9525">
            <a:noFill/>
          </a:ln>
        </p:spPr>
        <p:txBody>
          <a:bodyPr>
            <a:spAutoFit/>
          </a:bodyPr>
          <a:p>
            <a:pPr>
              <a:lnSpc>
                <a:spcPct val="95000"/>
              </a:lnSpc>
              <a:spcBef>
                <a:spcPct val="20000"/>
              </a:spcBef>
            </a:pP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（三）版记部分。</a:t>
            </a:r>
            <a:r>
              <a:rPr lang="zh-CN" altLang="en-US" sz="2800" dirty="0">
                <a:latin typeface="黑体" panose="02010609060101010101" pitchFamily="49" charset="-122"/>
                <a:ea typeface="黑体" panose="02010609060101010101" pitchFamily="49" charset="-122"/>
                <a:sym typeface="宋体" panose="02010600030101010101" pitchFamily="2" charset="-122"/>
              </a:rPr>
              <a:t>由</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分隔线、抄送机关、印发机关和印发日期</a:t>
            </a:r>
            <a:r>
              <a:rPr lang="zh-CN" altLang="en-US" sz="2800" dirty="0">
                <a:latin typeface="黑体" panose="02010609060101010101" pitchFamily="49" charset="-122"/>
                <a:ea typeface="黑体" panose="02010609060101010101" pitchFamily="49" charset="-122"/>
                <a:sym typeface="宋体" panose="02010600030101010101" pitchFamily="2" charset="-122"/>
              </a:rPr>
              <a:t>组成。</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93188" name="图片 66563"/>
          <p:cNvPicPr>
            <a:picLocks noChangeAspect="1"/>
          </p:cNvPicPr>
          <p:nvPr/>
        </p:nvPicPr>
        <p:blipFill>
          <a:blip r:embed="rId2"/>
          <a:stretch>
            <a:fillRect/>
          </a:stretch>
        </p:blipFill>
        <p:spPr>
          <a:xfrm>
            <a:off x="1619250" y="2276475"/>
            <a:ext cx="6481763" cy="2547938"/>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4210"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94211" name="图片 1" descr="图片4"/>
          <p:cNvPicPr>
            <a:picLocks noChangeAspect="1"/>
          </p:cNvPicPr>
          <p:nvPr/>
        </p:nvPicPr>
        <p:blipFill>
          <a:blip r:embed="rId2"/>
          <a:stretch>
            <a:fillRect/>
          </a:stretch>
        </p:blipFill>
        <p:spPr>
          <a:xfrm>
            <a:off x="1979613" y="981075"/>
            <a:ext cx="2827337" cy="4017963"/>
          </a:xfrm>
          <a:prstGeom prst="rect">
            <a:avLst/>
          </a:prstGeom>
          <a:noFill/>
          <a:ln w="9525" cap="flat" cmpd="sng">
            <a:solidFill>
              <a:srgbClr val="0070C0"/>
            </a:solidFill>
            <a:prstDash val="solid"/>
            <a:round/>
            <a:headEnd type="none" w="med" len="med"/>
            <a:tailEnd type="none" w="med" len="med"/>
          </a:ln>
        </p:spPr>
      </p:pic>
      <p:sp>
        <p:nvSpPr>
          <p:cNvPr id="94212" name="文本框 4"/>
          <p:cNvSpPr txBox="1"/>
          <p:nvPr/>
        </p:nvSpPr>
        <p:spPr>
          <a:xfrm>
            <a:off x="3995738" y="5229225"/>
            <a:ext cx="1554162" cy="368300"/>
          </a:xfrm>
          <a:prstGeom prst="rect">
            <a:avLst/>
          </a:prstGeom>
          <a:noFill/>
          <a:ln w="9525">
            <a:noFill/>
          </a:ln>
        </p:spPr>
        <p:txBody>
          <a:bodyPr wrap="none">
            <a:spAutoFit/>
          </a:bodyPr>
          <a:p>
            <a:r>
              <a:rPr lang="zh-CN" altLang="en-US" dirty="0">
                <a:solidFill>
                  <a:srgbClr val="0070C0"/>
                </a:solidFill>
                <a:latin typeface="黑体" panose="02010609060101010101" pitchFamily="49" charset="-122"/>
                <a:ea typeface="黑体" panose="02010609060101010101" pitchFamily="49" charset="-122"/>
              </a:rPr>
              <a:t>公文末页版式</a:t>
            </a:r>
            <a:endParaRPr lang="zh-CN" altLang="en-US" dirty="0">
              <a:solidFill>
                <a:srgbClr val="0070C0"/>
              </a:solidFill>
              <a:latin typeface="黑体" panose="02010609060101010101" pitchFamily="49" charset="-122"/>
              <a:ea typeface="黑体" panose="02010609060101010101" pitchFamily="49" charset="-122"/>
            </a:endParaRPr>
          </a:p>
        </p:txBody>
      </p:sp>
      <p:pic>
        <p:nvPicPr>
          <p:cNvPr id="94213" name="图片 2" descr="图片5"/>
          <p:cNvPicPr>
            <a:picLocks noChangeAspect="1"/>
          </p:cNvPicPr>
          <p:nvPr/>
        </p:nvPicPr>
        <p:blipFill>
          <a:blip r:embed="rId3"/>
          <a:stretch>
            <a:fillRect/>
          </a:stretch>
        </p:blipFill>
        <p:spPr>
          <a:xfrm>
            <a:off x="5219700" y="981075"/>
            <a:ext cx="2867025" cy="4017963"/>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523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95235" name="图片 1"/>
          <p:cNvPicPr>
            <a:picLocks noChangeAspect="1"/>
          </p:cNvPicPr>
          <p:nvPr/>
        </p:nvPicPr>
        <p:blipFill>
          <a:blip r:embed="rId2"/>
          <a:stretch>
            <a:fillRect/>
          </a:stretch>
        </p:blipFill>
        <p:spPr>
          <a:xfrm>
            <a:off x="5292725" y="981075"/>
            <a:ext cx="2705100" cy="4017963"/>
          </a:xfrm>
          <a:prstGeom prst="rect">
            <a:avLst/>
          </a:prstGeom>
          <a:noFill/>
          <a:ln w="9525" cap="flat" cmpd="sng">
            <a:solidFill>
              <a:srgbClr val="0070C0"/>
            </a:solidFill>
            <a:prstDash val="solid"/>
            <a:round/>
            <a:headEnd type="none" w="med" len="med"/>
            <a:tailEnd type="none" w="med" len="med"/>
          </a:ln>
        </p:spPr>
      </p:pic>
      <p:sp>
        <p:nvSpPr>
          <p:cNvPr id="95236" name="文本框 4"/>
          <p:cNvSpPr txBox="1"/>
          <p:nvPr/>
        </p:nvSpPr>
        <p:spPr>
          <a:xfrm>
            <a:off x="3995738" y="5229225"/>
            <a:ext cx="2468562" cy="368300"/>
          </a:xfrm>
          <a:prstGeom prst="rect">
            <a:avLst/>
          </a:prstGeom>
          <a:noFill/>
          <a:ln w="9525">
            <a:noFill/>
          </a:ln>
        </p:spPr>
        <p:txBody>
          <a:bodyPr wrap="none">
            <a:spAutoFit/>
          </a:bodyPr>
          <a:p>
            <a:r>
              <a:rPr lang="zh-CN" altLang="en-US" dirty="0">
                <a:solidFill>
                  <a:srgbClr val="0070C0"/>
                </a:solidFill>
                <a:latin typeface="黑体" panose="02010609060101010101" pitchFamily="49" charset="-122"/>
                <a:ea typeface="黑体" panose="02010609060101010101" pitchFamily="49" charset="-122"/>
              </a:rPr>
              <a:t>联合行文公文末页版式</a:t>
            </a:r>
            <a:endParaRPr lang="zh-CN" altLang="en-US" dirty="0">
              <a:solidFill>
                <a:srgbClr val="0070C0"/>
              </a:solidFill>
              <a:latin typeface="黑体" panose="02010609060101010101" pitchFamily="49" charset="-122"/>
              <a:ea typeface="黑体" panose="02010609060101010101" pitchFamily="49" charset="-122"/>
            </a:endParaRPr>
          </a:p>
        </p:txBody>
      </p:sp>
      <p:pic>
        <p:nvPicPr>
          <p:cNvPr id="95237" name="图片 3" descr="图片6"/>
          <p:cNvPicPr>
            <a:picLocks noChangeAspect="1"/>
          </p:cNvPicPr>
          <p:nvPr/>
        </p:nvPicPr>
        <p:blipFill>
          <a:blip r:embed="rId3"/>
          <a:stretch>
            <a:fillRect/>
          </a:stretch>
        </p:blipFill>
        <p:spPr>
          <a:xfrm>
            <a:off x="2195513" y="981075"/>
            <a:ext cx="2808287" cy="4017963"/>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内容占位符 2"/>
          <p:cNvSpPr>
            <a:spLocks noGrp="1"/>
          </p:cNvSpPr>
          <p:nvPr>
            <p:ph idx="1"/>
          </p:nvPr>
        </p:nvSpPr>
        <p:spPr>
          <a:xfrm>
            <a:off x="1482725" y="620713"/>
            <a:ext cx="5997575" cy="715962"/>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六、公务文书的特定格式</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9625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96260" name="文本框 1"/>
          <p:cNvSpPr txBox="1"/>
          <p:nvPr/>
        </p:nvSpPr>
        <p:spPr>
          <a:xfrm>
            <a:off x="2987675" y="5516563"/>
            <a:ext cx="1096963" cy="368300"/>
          </a:xfrm>
          <a:prstGeom prst="rect">
            <a:avLst/>
          </a:prstGeom>
          <a:noFill/>
          <a:ln w="9525">
            <a:noFill/>
          </a:ln>
        </p:spPr>
        <p:txBody>
          <a:bodyPr wrap="none">
            <a:spAutoFit/>
          </a:bodyPr>
          <a:p>
            <a:r>
              <a:rPr lang="zh-CN" altLang="en-US" dirty="0">
                <a:solidFill>
                  <a:srgbClr val="0070C0"/>
                </a:solidFill>
                <a:latin typeface="黑体" panose="02010609060101010101" pitchFamily="49" charset="-122"/>
                <a:ea typeface="黑体" panose="02010609060101010101" pitchFamily="49" charset="-122"/>
              </a:rPr>
              <a:t>信函格式</a:t>
            </a:r>
            <a:endParaRPr lang="zh-CN" altLang="en-US" dirty="0">
              <a:solidFill>
                <a:srgbClr val="0070C0"/>
              </a:solidFill>
              <a:latin typeface="黑体" panose="02010609060101010101" pitchFamily="49" charset="-122"/>
              <a:ea typeface="黑体" panose="02010609060101010101" pitchFamily="49" charset="-122"/>
            </a:endParaRPr>
          </a:p>
        </p:txBody>
      </p:sp>
      <p:sp>
        <p:nvSpPr>
          <p:cNvPr id="96261" name="文本框 2"/>
          <p:cNvSpPr txBox="1"/>
          <p:nvPr/>
        </p:nvSpPr>
        <p:spPr>
          <a:xfrm>
            <a:off x="6011863" y="5516563"/>
            <a:ext cx="1096962" cy="368300"/>
          </a:xfrm>
          <a:prstGeom prst="rect">
            <a:avLst/>
          </a:prstGeom>
          <a:noFill/>
          <a:ln w="9525">
            <a:noFill/>
          </a:ln>
        </p:spPr>
        <p:txBody>
          <a:bodyPr wrap="none">
            <a:spAutoFit/>
          </a:bodyPr>
          <a:p>
            <a:r>
              <a:rPr lang="zh-CN" altLang="en-US" dirty="0">
                <a:solidFill>
                  <a:srgbClr val="0070C0"/>
                </a:solidFill>
                <a:latin typeface="黑体" panose="02010609060101010101" pitchFamily="49" charset="-122"/>
                <a:ea typeface="黑体" panose="02010609060101010101" pitchFamily="49" charset="-122"/>
              </a:rPr>
              <a:t>命令格式</a:t>
            </a:r>
            <a:endParaRPr lang="zh-CN" altLang="en-US" dirty="0">
              <a:solidFill>
                <a:srgbClr val="0070C0"/>
              </a:solidFill>
              <a:latin typeface="黑体" panose="02010609060101010101" pitchFamily="49" charset="-122"/>
              <a:ea typeface="黑体" panose="02010609060101010101" pitchFamily="49" charset="-122"/>
            </a:endParaRPr>
          </a:p>
        </p:txBody>
      </p:sp>
      <p:pic>
        <p:nvPicPr>
          <p:cNvPr id="96262" name="图片 3" descr="图片9"/>
          <p:cNvPicPr>
            <a:picLocks noChangeAspect="1"/>
          </p:cNvPicPr>
          <p:nvPr/>
        </p:nvPicPr>
        <p:blipFill>
          <a:blip r:embed="rId2"/>
          <a:stretch>
            <a:fillRect/>
          </a:stretch>
        </p:blipFill>
        <p:spPr>
          <a:xfrm>
            <a:off x="1979613" y="1373188"/>
            <a:ext cx="2901950" cy="4143375"/>
          </a:xfrm>
          <a:prstGeom prst="rect">
            <a:avLst/>
          </a:prstGeom>
          <a:noFill/>
          <a:ln w="9525" cap="flat" cmpd="sng">
            <a:solidFill>
              <a:srgbClr val="0070C0"/>
            </a:solidFill>
            <a:prstDash val="solid"/>
            <a:round/>
            <a:headEnd type="none" w="med" len="med"/>
            <a:tailEnd type="none" w="med" len="med"/>
          </a:ln>
        </p:spPr>
      </p:pic>
      <p:pic>
        <p:nvPicPr>
          <p:cNvPr id="96263" name="图片 4" descr="图片10"/>
          <p:cNvPicPr>
            <a:picLocks noChangeAspect="1"/>
          </p:cNvPicPr>
          <p:nvPr/>
        </p:nvPicPr>
        <p:blipFill>
          <a:blip r:embed="rId3"/>
          <a:stretch>
            <a:fillRect/>
          </a:stretch>
        </p:blipFill>
        <p:spPr>
          <a:xfrm>
            <a:off x="5148263" y="1373188"/>
            <a:ext cx="2903537" cy="414337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bwMode="auto">
          <a:xfrm>
            <a:off x="1357290" y="357166"/>
            <a:ext cx="7643866" cy="5643602"/>
          </a:xfrm>
          <a:solidFill>
            <a:schemeClr val="accent1"/>
          </a:solidFill>
          <a:ln>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0" i="0" u="none" strike="noStrike" kern="0" cap="none" spc="0" normalizeH="0" baseline="0" noProof="1" smtClean="0">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楷体" panose="02010609060101010101" pitchFamily="49" charset="-122"/>
              </a:rPr>
              <a:t>任务情景</a:t>
            </a:r>
            <a:endParaRPr kumimoji="0" lang="zh-CN" altLang="en-US" sz="28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      </a:t>
            </a:r>
            <a:r>
              <a:rPr kumimoji="0" lang="zh-CN" altLang="en-US" sz="3200" b="1"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 </a:t>
            </a:r>
            <a:r>
              <a:rPr kumimoji="0" lang="zh-CN" altLang="en-US"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rPr>
              <a:t>××</a:t>
            </a:r>
            <a:r>
              <a:rPr kumimoji="0" lang="zh-CN" altLang="en-US"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市教育局文件，</a:t>
            </a:r>
            <a:r>
              <a:rPr kumimoji="0" lang="en-US" altLang="zh-CN"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2023</a:t>
            </a:r>
            <a:r>
              <a:rPr kumimoji="0" lang="zh-CN" altLang="en-US"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年第</a:t>
            </a:r>
            <a:r>
              <a:rPr kumimoji="0" lang="en-US" altLang="zh-CN"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10</a:t>
            </a:r>
            <a:r>
              <a:rPr kumimoji="0" lang="zh-CN" altLang="en-US"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号文，关于王</a:t>
            </a:r>
            <a:r>
              <a:rPr kumimoji="0" lang="zh-CN" altLang="en-US"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××等同志的任免通知，各处、室：经党委研究决定，任命王××为教育局计划处处长，免去李××原计划处处长职务，另有任用。附件：王××简历。</a:t>
            </a:r>
            <a:r>
              <a:rPr kumimoji="0" lang="en-US" altLang="zh-CN"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2023</a:t>
            </a:r>
            <a:r>
              <a:rPr kumimoji="0" lang="zh-CN" altLang="en-US"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年</a:t>
            </a:r>
            <a:r>
              <a:rPr kumimoji="0" lang="en-US" altLang="zh-CN"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3</a:t>
            </a:r>
            <a:r>
              <a:rPr kumimoji="0" lang="zh-CN" altLang="en-US"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月</a:t>
            </a:r>
            <a:r>
              <a:rPr kumimoji="0" lang="en-US" altLang="zh-CN"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9</a:t>
            </a:r>
            <a:r>
              <a:rPr kumimoji="0" lang="zh-CN" altLang="en-US" sz="32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rPr>
              <a:t>日签发，抄送：省教育厅、省高教工作委员会。</a:t>
            </a:r>
            <a:endParaRPr kumimoji="0" lang="zh-CN" altLang="en-US" sz="2800" b="0" i="0" u="none" strike="noStrike" kern="0" cap="none" spc="0" normalizeH="0" baseline="0" noProof="1" smtClean="0">
              <a:ln>
                <a:noFill/>
              </a:ln>
              <a:solidFill>
                <a:schemeClr val="tx1"/>
              </a:solidFill>
              <a:effectLst>
                <a:outerShdw blurRad="38100" dist="38100" dir="2700000" algn="tl">
                  <a:srgbClr val="000000">
                    <a:alpha val="43137"/>
                  </a:srgbClr>
                </a:outerShdw>
              </a:effectLst>
              <a:uLnTx/>
              <a:uFillTx/>
              <a:latin typeface="+mn-lt"/>
              <a:ea typeface="楷体" panose="02010609060101010101" pitchFamily="49" charset="-122"/>
              <a:cs typeface="楷体" panose="02010609060101010101" pitchFamily="49"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sym typeface="+mn-ea"/>
              </a:rPr>
              <a:t>根据以上任务情景的描述，拟写这份任免通知，并排版制作成一份格式规范的公文文本。</a:t>
            </a:r>
            <a:endParaRPr kumimoji="0" lang="zh-CN" altLang="en-US" sz="32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Tm="1000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custDataLst>
              <p:tags r:id="rId1"/>
            </p:custDataLst>
          </p:nvPr>
        </p:nvSpPr>
        <p:spPr bwMode="auto">
          <a:xfrm>
            <a:off x="1356341" y="398764"/>
            <a:ext cx="7029450" cy="5582285"/>
          </a:xfrm>
          <a:solidFill>
            <a:schemeClr val="accent1">
              <a:lumMod val="90000"/>
            </a:schemeClr>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2800" b="0"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楷体" panose="02010609060101010101" pitchFamily="49" charset="-122"/>
              </a:rPr>
              <a:t>任务实施</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排版制作成一份格式规范的公文文本，需要注意以下几点：</a:t>
            </a:r>
            <a:endParaRPr kumimoji="0" lang="zh-CN" altLang="en-US" sz="28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页边距：发文机关标志离版心上边缘为</a:t>
            </a:r>
            <a:r>
              <a:rPr kumimoji="0" lang="en-US" altLang="zh-CN"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35mm</a:t>
            </a:r>
            <a:endParaRPr kumimoji="0" lang="en-US" altLang="zh-CN"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发文机关标志：××市教育局文件</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发文字号：×教发〔</a:t>
            </a:r>
            <a:r>
              <a:rPr kumimoji="0" lang="en-US" altLang="zh-CN"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2023</a:t>
            </a: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a:t>
            </a:r>
            <a:r>
              <a:rPr kumimoji="0" lang="en-US" altLang="zh-CN"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10</a:t>
            </a: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号</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主送机关：各处、室</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发文机关署名：××市教育局</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发文机关应加盖印章</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成文日期在发文机关名称下一行，右空四个字编排，用阿拉伯数字标注，要求年、月、日齐全。</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抄送机关：省教育厅、省高教工作委员会</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印发机关：</a:t>
            </a: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××市教育局办公室</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p:txBody>
      </p:sp>
      <p:pic>
        <p:nvPicPr>
          <p:cNvPr id="98307" name="图片 5"/>
          <p:cNvPicPr>
            <a:picLocks noChangeAspect="1"/>
          </p:cNvPicPr>
          <p:nvPr/>
        </p:nvPicPr>
        <p:blipFill>
          <a:blip r:embed="rId2"/>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9330"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97282" name="内容占位符 2"/>
          <p:cNvSpPr>
            <a:spLocks noGrp="1"/>
          </p:cNvSpPr>
          <p:nvPr>
            <p:ph idx="1"/>
          </p:nvPr>
        </p:nvSpPr>
        <p:spPr>
          <a:xfrm>
            <a:off x="1331913" y="188913"/>
            <a:ext cx="7666038" cy="6410325"/>
          </a:xfrm>
          <a:solidFill>
            <a:schemeClr val="accent1">
              <a:lumMod val="90000"/>
            </a:schemeClr>
          </a:solidFill>
          <a:ln>
            <a:solidFill>
              <a:srgbClr val="0070C0"/>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altLang="zh-CN"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defRPr/>
            </a:pPr>
            <a:r>
              <a:rPr kumimoji="0" lang="zh-CN" altLang="en-US" sz="3200" b="1" i="0" u="none" strike="noStrike" kern="0" cap="none" spc="0" normalizeH="0" baseline="0" noProof="1">
                <a:ln>
                  <a:noFill/>
                </a:ln>
                <a:solidFill>
                  <a:schemeClr val="tx1"/>
                </a:solidFill>
                <a:effectLst/>
                <a:uLnTx/>
                <a:uFillTx/>
                <a:latin typeface="+mn-lt"/>
                <a:ea typeface="+mn-ea"/>
                <a:cs typeface="+mn-cs"/>
              </a:rPr>
              <a:t> </a:t>
            </a:r>
            <a:r>
              <a:rPr kumimoji="0" lang="zh-CN" altLang="en-US" sz="2800" b="1" i="0" u="none" strike="noStrike" kern="0" cap="none" spc="0" normalizeH="0" baseline="0" noProof="1">
                <a:ln>
                  <a:noFill/>
                </a:ln>
                <a:solidFill>
                  <a:srgbClr val="FF0000"/>
                </a:solidFill>
                <a:effectLst>
                  <a:outerShdw blurRad="38100" dist="38100" dir="2700000" algn="tl">
                    <a:srgbClr val="000000">
                      <a:alpha val="43137"/>
                    </a:srgbClr>
                  </a:outerShdw>
                </a:effectLst>
                <a:uLnTx/>
                <a:uFillTx/>
                <a:latin typeface="+mn-lt"/>
                <a:ea typeface="+mn-ea"/>
                <a:cs typeface="+mn-cs"/>
              </a:rPr>
              <a:t>××市教育局文件</a:t>
            </a:r>
            <a:endParaRPr kumimoji="0" lang="zh-CN" altLang="en-US" sz="2800" b="1" i="0" u="none" strike="noStrike" kern="0" cap="none" spc="0" normalizeH="0" baseline="0" noProof="1">
              <a:ln>
                <a:noFill/>
              </a:ln>
              <a:solidFill>
                <a:srgbClr val="FF0000"/>
              </a:solidFill>
              <a:effectLst>
                <a:outerShdw blurRad="38100" dist="38100" dir="2700000" algn="tl">
                  <a:srgbClr val="000000">
                    <a:alpha val="43137"/>
                  </a:srgbClr>
                </a:outerShdw>
              </a:effectLst>
              <a:uLnTx/>
              <a:uFillTx/>
              <a:latin typeface="+mn-lt"/>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defRPr/>
            </a:pPr>
            <a:endParaRPr kumimoji="0" lang="zh-CN" altLang="en-US" sz="1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defRPr/>
            </a:pPr>
            <a:r>
              <a:rPr kumimoji="0" lang="zh-CN" altLang="en-US" sz="24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 </a:t>
            </a:r>
            <a:r>
              <a:rPr kumimoji="0" lang="zh-CN" altLang="en-US" sz="18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×教</a:t>
            </a:r>
            <a:r>
              <a:rPr kumimoji="0" lang="zh-CN" altLang="en-US" sz="18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发</a:t>
            </a:r>
            <a:r>
              <a:rPr kumimoji="0" lang="en-US" altLang="zh-CN" sz="18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〔2023〕10</a:t>
            </a:r>
            <a:r>
              <a:rPr kumimoji="0" lang="zh-CN" altLang="en-US" sz="18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号</a:t>
            </a:r>
            <a:r>
              <a:rPr kumimoji="0" lang="en-US" altLang="zh-CN" sz="2400" b="0" i="0" u="none" strike="noStrike" kern="0" cap="none" spc="0" normalizeH="0" baseline="0" noProof="1">
                <a:ln>
                  <a:noFill/>
                </a:ln>
                <a:solidFill>
                  <a:srgbClr val="FF0000"/>
                </a:solidFill>
                <a:effectLst>
                  <a:outerShdw blurRad="38100" dist="38100" dir="2700000" algn="tl">
                    <a:srgbClr val="000000">
                      <a:alpha val="43137"/>
                    </a:srgbClr>
                  </a:outerShdw>
                </a:effectLst>
                <a:uLnTx/>
                <a:uFillTx/>
                <a:latin typeface="+mn-lt"/>
                <a:ea typeface="+mn-ea"/>
                <a:cs typeface="+mn-cs"/>
              </a:rPr>
              <a:t>_________________________________________</a:t>
            </a:r>
            <a:endParaRPr kumimoji="0" lang="en-US" altLang="zh-CN" sz="2400" b="0" i="0" u="none" strike="noStrike" kern="0" cap="none" spc="0" normalizeH="0" baseline="0" noProof="1">
              <a:ln>
                <a:noFill/>
              </a:ln>
              <a:solidFill>
                <a:srgbClr val="FF0000"/>
              </a:solidFill>
              <a:effectLst>
                <a:outerShdw blurRad="38100" dist="38100" dir="2700000" algn="tl">
                  <a:srgbClr val="000000">
                    <a:alpha val="43137"/>
                  </a:srgbClr>
                </a:outerShdw>
              </a:effectLst>
              <a:uLnTx/>
              <a:uFillTx/>
              <a:latin typeface="+mn-lt"/>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defRPr/>
            </a:pPr>
            <a:endParaRPr kumimoji="0" lang="en-US" altLang="zh-CN" sz="2400" b="0" i="0" u="none" strike="noStrike" kern="0" cap="none" spc="0" normalizeH="0" baseline="0" noProof="1">
              <a:ln>
                <a:noFill/>
              </a:ln>
              <a:solidFill>
                <a:srgbClr val="FF0000"/>
              </a:solidFill>
              <a:effectLst>
                <a:outerShdw blurRad="38100" dist="38100" dir="2700000" algn="tl">
                  <a:srgbClr val="000000">
                    <a:alpha val="43137"/>
                  </a:srgbClr>
                </a:outerShdw>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24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           </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××市教育局关于王××等同志的任免通知</a:t>
            </a:r>
            <a:endPar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4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   </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各处、室：</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经党委研究决定，任命王</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××为教育局计划处处长，免去李××原计划处处长职务，另有任用</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附件：王</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rPr>
              <a:t>××简历</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××市教育局</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（印章）                                                                        </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2023</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年</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3</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月</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9</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日</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p:txBody>
      </p:sp>
    </p:spTree>
  </p:cSld>
  <p:clrMapOvr>
    <a:masterClrMapping/>
  </p:clrMapOvr>
  <p:transition advTm="1000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35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97282" name="内容占位符 2"/>
          <p:cNvSpPr>
            <a:spLocks noGrp="1"/>
          </p:cNvSpPr>
          <p:nvPr>
            <p:ph idx="1"/>
          </p:nvPr>
        </p:nvSpPr>
        <p:spPr>
          <a:xfrm>
            <a:off x="1547813" y="666750"/>
            <a:ext cx="7081838" cy="4938713"/>
          </a:xfrm>
          <a:solidFill>
            <a:schemeClr val="accent1">
              <a:lumMod val="90000"/>
            </a:schemeClr>
          </a:solidFill>
          <a:ln>
            <a:solidFill>
              <a:srgbClr val="0070C0"/>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altLang="zh-CN"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仿宋" panose="02010609060101010101" pitchFamily="49" charset="-122"/>
              </a:rPr>
              <a:t>附件：</a:t>
            </a:r>
            <a:endParaRPr kumimoji="0" lang="en-US" altLang="zh-CN"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defRPr/>
            </a:pP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王</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sym typeface="+mn-ea"/>
              </a:rPr>
              <a:t>××简历</a:t>
            </a:r>
            <a:r>
              <a:rPr kumimoji="0" lang="zh-CN" altLang="en-US" sz="2400" b="1"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王</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rPr>
              <a:t>×××××××××××××</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rPr>
              <a:t> </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rPr>
              <a:t>××。</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sym typeface="+mn-ea"/>
              </a:rPr>
              <a:t>_________________________________________</a:t>
            </a:r>
            <a:endPar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2000" b="0" i="0" u="sng"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sym typeface="Wingdings" panose="05000000000000000000" charset="0"/>
              </a:rPr>
              <a:t></a:t>
            </a:r>
            <a:r>
              <a:rPr kumimoji="0" lang="zh-CN" altLang="en-US" sz="1800" b="0" i="0" u="sng"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抄送：省</a:t>
            </a:r>
            <a:r>
              <a:rPr kumimoji="0" lang="zh-CN" altLang="en-US" sz="1800" b="0" i="0" u="sng"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sym typeface="+mn-ea"/>
              </a:rPr>
              <a:t>教育厅，省高教工作委员会。              </a:t>
            </a:r>
            <a:r>
              <a:rPr kumimoji="0" lang="zh-CN" altLang="en-US" sz="2000" b="0" i="0" u="sng"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endParaRPr kumimoji="0" lang="en-US" altLang="zh-CN"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2000" b="0" i="0" u="heavy"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sym typeface="Wingdings" panose="05000000000000000000" charset="0"/>
              </a:rPr>
              <a:t></a:t>
            </a:r>
            <a:r>
              <a:rPr kumimoji="0" lang="zh-CN" altLang="en-US" sz="1800" b="0" i="0" u="heavy"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××市教育局办公室            </a:t>
            </a:r>
            <a:r>
              <a:rPr kumimoji="0" lang="en-US" altLang="zh-CN" sz="1800" b="0" i="0" u="heavy"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1800" b="0" i="0" u="heavy"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20</a:t>
            </a:r>
            <a:r>
              <a:rPr kumimoji="0" lang="en-US" altLang="zh-CN" sz="1800" b="0" i="0" u="heavy"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23</a:t>
            </a:r>
            <a:r>
              <a:rPr kumimoji="0" lang="zh-CN" altLang="en-US" sz="1800" b="0" i="0" u="heavy"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年</a:t>
            </a:r>
            <a:r>
              <a:rPr kumimoji="0" lang="en-US" altLang="zh-CN" sz="1800" b="0" i="0" u="heavy"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3</a:t>
            </a:r>
            <a:r>
              <a:rPr kumimoji="0" lang="zh-CN" altLang="en-US" sz="1800" b="0" i="0" u="heavy"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月9日印发</a:t>
            </a:r>
            <a:r>
              <a:rPr kumimoji="0" lang="zh-CN" altLang="en-US" sz="1800" b="0" i="0" u="heavy"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sym typeface="Wingdings" panose="05000000000000000000" charset="0"/>
              </a:rPr>
              <a:t></a:t>
            </a:r>
            <a:r>
              <a:rPr kumimoji="0" lang="zh-CN" altLang="en-US" sz="1800" b="0" i="0" u="sng"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en-US" altLang="zh-CN" sz="1800" b="0" i="0" u="heavy"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1800" b="0" i="0" u="heavy"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r>
              <a:rPr kumimoji="0" lang="zh-CN" altLang="en-US" sz="2000" b="0" i="0" u="sng"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mn-lt"/>
                <a:ea typeface="仿宋" panose="02010609060101010101" pitchFamily="49" charset="-122"/>
                <a:cs typeface="仿宋" panose="02010609060101010101" pitchFamily="49" charset="-122"/>
              </a:rPr>
              <a:t>   </a:t>
            </a:r>
            <a:r>
              <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rPr>
              <a:t>          </a:t>
            </a:r>
            <a:endParaRPr kumimoji="0" lang="zh-CN" altLang="en-US" sz="2000" b="0" i="0" u="none" strike="noStrike" kern="0" cap="none" spc="0" normalizeH="0" baseline="0" noProof="1">
              <a:ln>
                <a:noFill/>
              </a:ln>
              <a:solidFill>
                <a:schemeClr val="tx1"/>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仿宋" panose="02010609060101010101" pitchFamily="49" charset="-122"/>
            </a:endParaRPr>
          </a:p>
        </p:txBody>
      </p:sp>
    </p:spTree>
  </p:cSld>
  <p:clrMapOvr>
    <a:masterClrMapping/>
  </p:clrMapOvr>
  <p:transition advTm="1000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378"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文本框 1"/>
          <p:cNvSpPr txBox="1"/>
          <p:nvPr/>
        </p:nvSpPr>
        <p:spPr>
          <a:xfrm>
            <a:off x="1691631" y="1917058"/>
            <a:ext cx="5027938" cy="2479040"/>
          </a:xfrm>
          <a:prstGeom prst="rect">
            <a:avLst/>
          </a:prstGeom>
          <a:noFill/>
          <a:ln>
            <a:noFill/>
          </a:ln>
        </p:spPr>
        <p:txBody>
          <a:bodyPr>
            <a:spAutoFit/>
          </a:bodyPr>
          <a:lstStyle/>
          <a:p>
            <a:pPr marL="342900" marR="0" indent="-342900" defTabSz="914400" eaLnBrk="0" hangingPunct="0">
              <a:spcBef>
                <a:spcPct val="20000"/>
              </a:spcBef>
              <a:buClrTx/>
              <a:buSzTx/>
              <a:buFont typeface="Wingdings" panose="05000000000000000000" charset="0"/>
              <a:buChar char="ü"/>
              <a:defRPr/>
            </a:pPr>
            <a:r>
              <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sym typeface="+mn-ea"/>
              </a:rPr>
              <a:t>任务目标</a:t>
            </a:r>
            <a:endPar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理解和掌握报告的含义、类型、结构、写法，以及写作注意事项。</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能够撰写工作报告。</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7659" name="Picture 9" descr="C:\Documents and Settings\aurora\My Documents\my profile\the challengec cup for win\素材\省答辩PPT素材\aiimg_com_01.gif"/>
          <p:cNvPicPr>
            <a:picLocks noChangeAspect="1"/>
          </p:cNvPicPr>
          <p:nvPr>
            <p:custDataLst>
              <p:tags r:id="rId2"/>
            </p:custDataLst>
          </p:nvPr>
        </p:nvPicPr>
        <p:blipFill>
          <a:blip r:embed="rId3"/>
          <a:stretch>
            <a:fillRect/>
          </a:stretch>
        </p:blipFill>
        <p:spPr>
          <a:xfrm>
            <a:off x="6804025" y="909638"/>
            <a:ext cx="1790700" cy="4903787"/>
          </a:xfrm>
          <a:prstGeom prst="rect">
            <a:avLst/>
          </a:prstGeom>
          <a:noFill/>
          <a:ln w="9525">
            <a:noFill/>
          </a:ln>
        </p:spPr>
      </p:pic>
      <p:sp>
        <p:nvSpPr>
          <p:cNvPr id="101381" name="标题 1"/>
          <p:cNvSpPr>
            <a:spLocks noGrp="1"/>
          </p:cNvSpPr>
          <p:nvPr>
            <p:ph type="title"/>
            <p:custDataLst>
              <p:tags r:id="rId4"/>
            </p:custDataLst>
          </p:nvPr>
        </p:nvSpPr>
        <p:spPr>
          <a:xfrm>
            <a:off x="1619250" y="476250"/>
            <a:ext cx="4886325"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第二节 报告</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20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标题 1"/>
          <p:cNvSpPr>
            <a:spLocks noGrp="1"/>
          </p:cNvSpPr>
          <p:nvPr>
            <p:ph type="title"/>
          </p:nvPr>
        </p:nvSpPr>
        <p:spPr>
          <a:xfrm>
            <a:off x="1331913" y="1195388"/>
            <a:ext cx="7539037" cy="1909762"/>
          </a:xfrm>
        </p:spPr>
        <p:txBody>
          <a:bodyPr vert="horz" wrap="square" lIns="91440" tIns="45720" rIns="91440" bIns="45720" anchor="ctr" anchorCtr="0"/>
          <a:p>
            <a:r>
              <a:rPr lang="zh-CN" altLang="en-US" sz="6000" b="1" dirty="0">
                <a:solidFill>
                  <a:schemeClr val="tx1"/>
                </a:solidFill>
                <a:latin typeface="黑体" panose="02010609060101010101" pitchFamily="49" charset="-122"/>
                <a:ea typeface="黑体" panose="02010609060101010101" pitchFamily="49" charset="-122"/>
              </a:rPr>
              <a:t>  </a:t>
            </a:r>
            <a:br>
              <a:rPr lang="zh-CN" altLang="en-US" sz="6000" b="1" dirty="0">
                <a:solidFill>
                  <a:schemeClr val="tx1"/>
                </a:solidFill>
                <a:latin typeface="黑体" panose="02010609060101010101" pitchFamily="49" charset="-122"/>
                <a:ea typeface="黑体" panose="02010609060101010101" pitchFamily="49" charset="-122"/>
              </a:rPr>
            </a:br>
            <a:r>
              <a:rPr lang="zh-CN" altLang="en-US" sz="6000" b="1" dirty="0">
                <a:solidFill>
                  <a:schemeClr val="tx1"/>
                </a:solidFill>
                <a:latin typeface="黑体" panose="02010609060101010101" pitchFamily="49" charset="-122"/>
                <a:ea typeface="黑体" panose="02010609060101010101" pitchFamily="49" charset="-122"/>
              </a:rPr>
              <a:t>绪论</a:t>
            </a:r>
            <a:br>
              <a:rPr lang="zh-CN" altLang="en-US" sz="6000" b="1" dirty="0">
                <a:solidFill>
                  <a:schemeClr val="tx1"/>
                </a:solidFill>
                <a:latin typeface="黑体" panose="02010609060101010101" pitchFamily="49" charset="-122"/>
                <a:ea typeface="黑体" panose="02010609060101010101" pitchFamily="49" charset="-122"/>
              </a:rPr>
            </a:br>
            <a:r>
              <a:rPr lang="zh-CN" altLang="en-US" sz="6000" b="1" dirty="0"/>
              <a:t> </a:t>
            </a:r>
            <a:endParaRPr lang="zh-CN" altLang="en-US" sz="6000" b="1" dirty="0"/>
          </a:p>
        </p:txBody>
      </p:sp>
      <p:pic>
        <p:nvPicPr>
          <p:cNvPr id="4710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47108" name="图片 3"/>
          <p:cNvPicPr>
            <a:picLocks noChangeAspect="1"/>
          </p:cNvPicPr>
          <p:nvPr/>
        </p:nvPicPr>
        <p:blipFill>
          <a:blip r:embed="rId2"/>
          <a:stretch>
            <a:fillRect/>
          </a:stretch>
        </p:blipFill>
        <p:spPr>
          <a:xfrm>
            <a:off x="3563938" y="3932238"/>
            <a:ext cx="3097212" cy="1725612"/>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内容占位符 2"/>
          <p:cNvSpPr>
            <a:spLocks noGrp="1"/>
          </p:cNvSpPr>
          <p:nvPr>
            <p:ph idx="1"/>
          </p:nvPr>
        </p:nvSpPr>
        <p:spPr>
          <a:xfrm>
            <a:off x="1547813" y="981075"/>
            <a:ext cx="6977062" cy="4781550"/>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一、报告的定义</a:t>
            </a:r>
            <a:endParaRPr lang="zh-CN" altLang="en-US" b="1" dirty="0">
              <a:latin typeface="黑体" panose="02010609060101010101" pitchFamily="49" charset="-122"/>
              <a:ea typeface="黑体" panose="02010609060101010101" pitchFamily="49" charset="-122"/>
            </a:endParaRPr>
          </a:p>
          <a:p>
            <a:pPr marL="0" indent="0">
              <a:buFont typeface="Wingdings" panose="05000000000000000000" pitchFamily="2" charset="2"/>
              <a:buChar char="Ø"/>
            </a:pPr>
            <a:r>
              <a:rPr lang="en-US" altLang="zh-CN" sz="2800" dirty="0">
                <a:latin typeface="黑体" panose="02010609060101010101" pitchFamily="49" charset="-122"/>
                <a:ea typeface="黑体" panose="02010609060101010101" pitchFamily="49" charset="-122"/>
              </a:rPr>
              <a:t> </a:t>
            </a:r>
            <a:r>
              <a:rPr lang="zh-CN" altLang="en-US" sz="2800" dirty="0">
                <a:solidFill>
                  <a:srgbClr val="7030A0"/>
                </a:solidFill>
                <a:latin typeface="黑体" panose="02010609060101010101" pitchFamily="49" charset="-122"/>
                <a:ea typeface="黑体" panose="02010609060101010101" pitchFamily="49" charset="-122"/>
              </a:rPr>
              <a:t>报告</a:t>
            </a:r>
            <a:r>
              <a:rPr lang="en-US" altLang="zh-CN" sz="2800" dirty="0">
                <a:solidFill>
                  <a:srgbClr val="7030A0"/>
                </a:solidFill>
                <a:latin typeface="黑体" panose="02010609060101010101" pitchFamily="49" charset="-122"/>
                <a:ea typeface="黑体" panose="02010609060101010101" pitchFamily="49" charset="-122"/>
              </a:rPr>
              <a:t>“</a:t>
            </a:r>
            <a:r>
              <a:rPr lang="zh-CN" altLang="en-US" sz="2800" dirty="0">
                <a:solidFill>
                  <a:srgbClr val="7030A0"/>
                </a:solidFill>
                <a:latin typeface="黑体" panose="02010609060101010101" pitchFamily="49" charset="-122"/>
                <a:ea typeface="黑体" panose="02010609060101010101" pitchFamily="49" charset="-122"/>
              </a:rPr>
              <a:t>适用于向上级机关汇报工作，反映情况，回复上级机关的询问</a:t>
            </a:r>
            <a:r>
              <a:rPr lang="en-US" altLang="zh-CN" sz="2800" dirty="0">
                <a:solidFill>
                  <a:srgbClr val="7030A0"/>
                </a:solidFill>
                <a:latin typeface="黑体" panose="02010609060101010101" pitchFamily="49" charset="-122"/>
                <a:ea typeface="黑体" panose="02010609060101010101" pitchFamily="49" charset="-122"/>
              </a:rPr>
              <a:t>”</a:t>
            </a:r>
            <a:r>
              <a:rPr lang="zh-CN" altLang="en-US" sz="2800" dirty="0">
                <a:solidFill>
                  <a:srgbClr val="7030A0"/>
                </a:solidFill>
                <a:latin typeface="黑体" panose="02010609060101010101" pitchFamily="49" charset="-122"/>
                <a:ea typeface="黑体" panose="02010609060101010101" pitchFamily="49" charset="-122"/>
              </a:rPr>
              <a:t>。</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报告是一种</a:t>
            </a:r>
            <a:r>
              <a:rPr lang="zh-CN" altLang="en-US" sz="2800" dirty="0">
                <a:solidFill>
                  <a:srgbClr val="FF0000"/>
                </a:solidFill>
                <a:latin typeface="黑体" panose="02010609060101010101" pitchFamily="49" charset="-122"/>
                <a:ea typeface="黑体" panose="02010609060101010101" pitchFamily="49" charset="-122"/>
              </a:rPr>
              <a:t>陈述性</a:t>
            </a:r>
            <a:r>
              <a:rPr lang="zh-CN" altLang="en-US" sz="2800" dirty="0">
                <a:latin typeface="黑体" panose="02010609060101010101" pitchFamily="49" charset="-122"/>
                <a:ea typeface="黑体" panose="02010609060101010101" pitchFamily="49" charset="-122"/>
              </a:rPr>
              <a:t>的上行文。下级机关利用报告及时向上级机关反映情况、汇报工作、报送文件以及回答上级机关的询问，取得上级机关的指导和帮助；上级机关通过报告，及时全面地了解下级机关的工作，从而制定针对性的方针和政策，正确、有效地指导下级机关的工作。</a:t>
            </a:r>
            <a:endParaRPr lang="zh-CN" altLang="en-US" sz="2800" dirty="0">
              <a:latin typeface="黑体" panose="02010609060101010101" pitchFamily="49" charset="-122"/>
              <a:ea typeface="黑体" panose="02010609060101010101" pitchFamily="49" charset="-122"/>
            </a:endParaRPr>
          </a:p>
        </p:txBody>
      </p:sp>
      <p:pic>
        <p:nvPicPr>
          <p:cNvPr id="10240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内容占位符 2"/>
          <p:cNvSpPr>
            <a:spLocks noGrp="1"/>
          </p:cNvSpPr>
          <p:nvPr>
            <p:ph idx="1"/>
          </p:nvPr>
        </p:nvSpPr>
        <p:spPr>
          <a:xfrm>
            <a:off x="1403350" y="692150"/>
            <a:ext cx="7150100" cy="4957763"/>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二、报告的分类</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根据范围和性质，报告可分为：</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en-US" altLang="zh-CN" sz="2800" dirty="0">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综合报告</a:t>
            </a:r>
            <a:r>
              <a:rPr lang="zh-CN" altLang="en-US" sz="2800" dirty="0">
                <a:latin typeface="黑体" panose="02010609060101010101" pitchFamily="49" charset="-122"/>
                <a:ea typeface="黑体" panose="02010609060101010101" pitchFamily="49" charset="-122"/>
              </a:rPr>
              <a:t>是反映一个地区、一个部门某个时期内全面工作情况、提出今后工作意见的报告，内容具有</a:t>
            </a:r>
            <a:r>
              <a:rPr lang="zh-CN" altLang="en-US" sz="2800" dirty="0">
                <a:solidFill>
                  <a:srgbClr val="FF0000"/>
                </a:solidFill>
                <a:latin typeface="黑体" panose="02010609060101010101" pitchFamily="49" charset="-122"/>
                <a:ea typeface="黑体" panose="02010609060101010101" pitchFamily="49" charset="-122"/>
              </a:rPr>
              <a:t>全面性</a:t>
            </a:r>
            <a:r>
              <a:rPr lang="zh-CN" altLang="en-US" sz="2800" dirty="0">
                <a:latin typeface="黑体" panose="02010609060101010101" pitchFamily="49" charset="-122"/>
                <a:ea typeface="黑体" panose="02010609060101010101" pitchFamily="49" charset="-122"/>
              </a:rPr>
              <a:t>和</a:t>
            </a:r>
            <a:r>
              <a:rPr lang="zh-CN" altLang="en-US" sz="2800" dirty="0">
                <a:solidFill>
                  <a:srgbClr val="FF0000"/>
                </a:solidFill>
                <a:latin typeface="黑体" panose="02010609060101010101" pitchFamily="49" charset="-122"/>
                <a:ea typeface="黑体" panose="02010609060101010101" pitchFamily="49" charset="-122"/>
              </a:rPr>
              <a:t>综合性</a:t>
            </a:r>
            <a:r>
              <a:rPr lang="zh-CN" altLang="en-US" sz="2800" dirty="0">
                <a:latin typeface="黑体" panose="02010609060101010101" pitchFamily="49" charset="-122"/>
                <a:ea typeface="黑体" panose="02010609060101010101" pitchFamily="49" charset="-122"/>
              </a:rPr>
              <a:t>，如《</a:t>
            </a:r>
            <a:r>
              <a:rPr lang="en-US" altLang="zh-CN" sz="2800" dirty="0">
                <a:latin typeface="黑体" panose="02010609060101010101" pitchFamily="49" charset="-122"/>
                <a:ea typeface="黑体" panose="02010609060101010101" pitchFamily="49" charset="-122"/>
              </a:rPr>
              <a:t>2022</a:t>
            </a:r>
            <a:r>
              <a:rPr lang="zh-CN" altLang="en-US" sz="2800" dirty="0">
                <a:latin typeface="黑体" panose="02010609060101010101" pitchFamily="49" charset="-122"/>
                <a:ea typeface="黑体" panose="02010609060101010101" pitchFamily="49" charset="-122"/>
              </a:rPr>
              <a:t>年</a:t>
            </a:r>
            <a:r>
              <a:rPr lang="zh-CN" altLang="en-US" sz="2800" dirty="0">
                <a:ea typeface="黑体" panose="02010609060101010101" pitchFamily="49" charset="-122"/>
              </a:rPr>
              <a:t>国务院</a:t>
            </a:r>
            <a:r>
              <a:rPr lang="zh-CN" altLang="zh-CN" sz="2800" dirty="0">
                <a:latin typeface="黑体" panose="02010609060101010101" pitchFamily="49" charset="-122"/>
                <a:ea typeface="黑体" panose="02010609060101010101" pitchFamily="49" charset="-122"/>
              </a:rPr>
              <a:t>政府</a:t>
            </a:r>
            <a:r>
              <a:rPr lang="zh-CN" altLang="en-US" sz="2800" dirty="0">
                <a:latin typeface="黑体" panose="02010609060101010101" pitchFamily="49" charset="-122"/>
                <a:ea typeface="黑体" panose="02010609060101010101" pitchFamily="49" charset="-122"/>
              </a:rPr>
              <a:t>工作报告》。</a:t>
            </a:r>
            <a:endParaRPr lang="zh-CN" altLang="en-US" sz="2800" dirty="0">
              <a:latin typeface="黑体" panose="02010609060101010101" pitchFamily="49" charset="-122"/>
              <a:ea typeface="黑体" panose="02010609060101010101" pitchFamily="49" charset="-122"/>
            </a:endParaRPr>
          </a:p>
          <a:p>
            <a:pPr marL="0" indent="0"/>
            <a:r>
              <a:rPr lang="en-US" altLang="zh-CN" sz="2800" dirty="0">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专题报告</a:t>
            </a:r>
            <a:r>
              <a:rPr lang="zh-CN" altLang="en-US" sz="2800" dirty="0">
                <a:latin typeface="黑体" panose="02010609060101010101" pitchFamily="49" charset="-122"/>
                <a:ea typeface="黑体" panose="02010609060101010101" pitchFamily="49" charset="-122"/>
              </a:rPr>
              <a:t>是向上级机关反映某项工作或某个问题、某件事情的报告，内容具有</a:t>
            </a:r>
            <a:r>
              <a:rPr lang="zh-CN" altLang="en-US" sz="2800" dirty="0">
                <a:solidFill>
                  <a:srgbClr val="FF0000"/>
                </a:solidFill>
                <a:latin typeface="黑体" panose="02010609060101010101" pitchFamily="49" charset="-122"/>
                <a:ea typeface="黑体" panose="02010609060101010101" pitchFamily="49" charset="-122"/>
              </a:rPr>
              <a:t>单一性</a:t>
            </a:r>
            <a:r>
              <a:rPr lang="zh-CN" altLang="en-US" sz="2800" dirty="0">
                <a:latin typeface="黑体" panose="02010609060101010101" pitchFamily="49" charset="-122"/>
                <a:ea typeface="黑体" panose="02010609060101010101" pitchFamily="49" charset="-122"/>
              </a:rPr>
              <a:t>和</a:t>
            </a:r>
            <a:r>
              <a:rPr lang="zh-CN" altLang="en-US" sz="2800" dirty="0">
                <a:solidFill>
                  <a:srgbClr val="FF0000"/>
                </a:solidFill>
                <a:latin typeface="黑体" panose="02010609060101010101" pitchFamily="49" charset="-122"/>
                <a:ea typeface="黑体" panose="02010609060101010101" pitchFamily="49" charset="-122"/>
              </a:rPr>
              <a:t>专门性</a:t>
            </a:r>
            <a:r>
              <a:rPr lang="zh-CN" altLang="en-US" sz="2800" dirty="0">
                <a:latin typeface="黑体" panose="02010609060101010101" pitchFamily="49" charset="-122"/>
                <a:ea typeface="黑体" panose="02010609060101010101" pitchFamily="49" charset="-122"/>
              </a:rPr>
              <a:t>，如《</a:t>
            </a:r>
            <a:r>
              <a:rPr lang="zh-CN" altLang="en-US" sz="2800" dirty="0">
                <a:ea typeface="黑体" panose="02010609060101010101" pitchFamily="49" charset="-122"/>
                <a:sym typeface="宋体" panose="02010600030101010101" pitchFamily="2" charset="-122"/>
              </a:rPr>
              <a:t>××大学关于开学工作专项督导的报告》。</a:t>
            </a:r>
            <a:endParaRPr lang="zh-CN" altLang="en-US" sz="2800" dirty="0">
              <a:latin typeface="宋体" panose="02010600030101010101" pitchFamily="2" charset="-122"/>
            </a:endParaRPr>
          </a:p>
          <a:p>
            <a:pPr marL="0" indent="0">
              <a:buNone/>
            </a:pPr>
            <a:endParaRPr lang="zh-CN" altLang="en-US" sz="2800" dirty="0">
              <a:latin typeface="宋体" panose="02010600030101010101" pitchFamily="2" charset="-122"/>
            </a:endParaRPr>
          </a:p>
        </p:txBody>
      </p:sp>
      <p:pic>
        <p:nvPicPr>
          <p:cNvPr id="10342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内容占位符 2"/>
          <p:cNvSpPr>
            <a:spLocks noGrp="1"/>
          </p:cNvSpPr>
          <p:nvPr>
            <p:ph idx="1"/>
          </p:nvPr>
        </p:nvSpPr>
        <p:spPr>
          <a:xfrm>
            <a:off x="1476375" y="981075"/>
            <a:ext cx="7346950" cy="4619625"/>
          </a:xfrm>
        </p:spPr>
        <p:txBody>
          <a:bodyPr vert="horz" wrap="square" lIns="91440" tIns="45720" rIns="91440" bIns="45720" anchor="t" anchorCtr="0"/>
          <a:p>
            <a:pPr marL="0" indent="0">
              <a:buNone/>
            </a:pPr>
            <a:r>
              <a:rPr lang="en-US" altLang="zh-CN" sz="2800" dirty="0">
                <a:solidFill>
                  <a:srgbClr val="7030A0"/>
                </a:solidFill>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根据内容和用途，报告可分为：</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en-US" altLang="zh-CN" sz="2800" dirty="0">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工作报告</a:t>
            </a:r>
            <a:r>
              <a:rPr lang="zh-CN" altLang="en-US" sz="2800" dirty="0">
                <a:latin typeface="黑体" panose="02010609060101010101" pitchFamily="49" charset="-122"/>
                <a:ea typeface="黑体" panose="02010609060101010101" pitchFamily="49" charset="-122"/>
              </a:rPr>
              <a:t>用于向上级机关汇报某一阶段工作的进展、成绩、经验、存在的问题及今后打算，汇报上级机关交办事项的执行情况等，往往带有总结性质，如</a:t>
            </a:r>
            <a:r>
              <a:rPr lang="zh-CN" altLang="en-US" sz="2800" dirty="0">
                <a:ea typeface="黑体" panose="02010609060101010101" pitchFamily="49" charset="-122"/>
                <a:sym typeface="宋体" panose="02010600030101010101" pitchFamily="2" charset="-122"/>
              </a:rPr>
              <a:t>《××省人民政府关于治理内河污染问题的报告》。</a:t>
            </a:r>
            <a:endParaRPr lang="zh-CN" altLang="en-US" sz="2800" dirty="0">
              <a:latin typeface="黑体" panose="02010609060101010101" pitchFamily="49" charset="-122"/>
              <a:ea typeface="黑体" panose="02010609060101010101" pitchFamily="49" charset="-122"/>
            </a:endParaRPr>
          </a:p>
          <a:p>
            <a:pPr marL="0" indent="0"/>
            <a:r>
              <a:rPr lang="en-US" altLang="zh-CN" sz="2800" dirty="0">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情况报告</a:t>
            </a:r>
            <a:r>
              <a:rPr lang="zh-CN" altLang="en-US" sz="2800" dirty="0">
                <a:latin typeface="黑体" panose="02010609060101010101" pitchFamily="49" charset="-122"/>
                <a:ea typeface="黑体" panose="02010609060101010101" pitchFamily="49" charset="-122"/>
              </a:rPr>
              <a:t>用于向上级机关汇报、反映工作中出现的新问题、新情况，尤其是突发事件、特殊情况，具有较强的信息性，如</a:t>
            </a:r>
            <a:r>
              <a:rPr lang="zh-CN" altLang="en-US" sz="2800" dirty="0">
                <a:ea typeface="黑体" panose="02010609060101010101" pitchFamily="49" charset="-122"/>
                <a:sym typeface="宋体" panose="02010600030101010101" pitchFamily="2" charset="-122"/>
              </a:rPr>
              <a:t>《××市</a:t>
            </a:r>
            <a:r>
              <a:rPr lang="zh-CN" altLang="zh-CN" sz="2800" dirty="0">
                <a:ea typeface="黑体" panose="02010609060101010101" pitchFamily="49" charset="-122"/>
                <a:sym typeface="宋体" panose="02010600030101010101" pitchFamily="2" charset="-122"/>
              </a:rPr>
              <a:t>商务局关于</a:t>
            </a:r>
            <a:r>
              <a:rPr lang="zh-CN" altLang="en-US" sz="2800" dirty="0">
                <a:ea typeface="黑体" panose="02010609060101010101" pitchFamily="49" charset="-122"/>
                <a:sym typeface="宋体" panose="02010600030101010101" pitchFamily="2" charset="-122"/>
              </a:rPr>
              <a:t>××百货大楼发生火灾事故的报告》。</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宋体" panose="02010600030101010101" pitchFamily="2" charset="-122"/>
            </a:endParaRPr>
          </a:p>
          <a:p>
            <a:pPr marL="0" indent="0">
              <a:buNone/>
            </a:pPr>
            <a:endParaRPr lang="zh-CN" altLang="en-US" sz="2800" dirty="0">
              <a:latin typeface="宋体" panose="02010600030101010101" pitchFamily="2" charset="-122"/>
            </a:endParaRPr>
          </a:p>
        </p:txBody>
      </p:sp>
      <p:pic>
        <p:nvPicPr>
          <p:cNvPr id="10445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内容占位符 2"/>
          <p:cNvSpPr>
            <a:spLocks noGrp="1"/>
          </p:cNvSpPr>
          <p:nvPr>
            <p:ph idx="1"/>
          </p:nvPr>
        </p:nvSpPr>
        <p:spPr>
          <a:xfrm>
            <a:off x="1619250" y="549275"/>
            <a:ext cx="7154863" cy="5289550"/>
          </a:xfrm>
        </p:spPr>
        <p:txBody>
          <a:bodyPr vert="horz" wrap="square" lIns="91440" tIns="45720" rIns="91440" bIns="45720" anchor="t" anchorCtr="0"/>
          <a:p>
            <a:pPr marL="0" indent="0"/>
            <a:r>
              <a:rPr lang="en-US" altLang="zh-CN" sz="2800" dirty="0">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答复报告</a:t>
            </a:r>
            <a:r>
              <a:rPr lang="zh-CN" altLang="en-US" sz="2800" dirty="0">
                <a:latin typeface="黑体" panose="02010609060101010101" pitchFamily="49" charset="-122"/>
                <a:ea typeface="黑体" panose="02010609060101010101" pitchFamily="49" charset="-122"/>
              </a:rPr>
              <a:t>用于答复上级机关的询问或汇报交办事情的办理结果，如</a:t>
            </a:r>
            <a:r>
              <a:rPr lang="zh-CN" altLang="en-US" sz="2800" dirty="0">
                <a:ea typeface="黑体" panose="02010609060101010101" pitchFamily="49" charset="-122"/>
                <a:sym typeface="宋体" panose="02010600030101010101" pitchFamily="2" charset="-122"/>
              </a:rPr>
              <a:t>《××公司××项目部关于施工单位安全问题整改措施的回复报告》。</a:t>
            </a:r>
            <a:endParaRPr lang="zh-CN" altLang="en-US" sz="2800" dirty="0">
              <a:latin typeface="黑体" panose="02010609060101010101" pitchFamily="49" charset="-122"/>
              <a:ea typeface="黑体" panose="02010609060101010101" pitchFamily="49" charset="-122"/>
            </a:endParaRPr>
          </a:p>
          <a:p>
            <a:pPr marL="0" indent="0"/>
            <a:r>
              <a:rPr lang="en-US" altLang="zh-CN" sz="2800" dirty="0">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建议报告</a:t>
            </a:r>
            <a:r>
              <a:rPr lang="zh-CN" altLang="en-US" sz="2800" dirty="0">
                <a:latin typeface="黑体" panose="02010609060101010101" pitchFamily="49" charset="-122"/>
                <a:ea typeface="黑体" panose="02010609060101010101" pitchFamily="49" charset="-122"/>
              </a:rPr>
              <a:t>用于专门向上级机关就工作中发生或发现的重大问题和事项提出工作建议和措施，如</a:t>
            </a:r>
            <a:r>
              <a:rPr lang="zh-CN" altLang="en-US" sz="2800" dirty="0">
                <a:ea typeface="黑体" panose="02010609060101010101" pitchFamily="49" charset="-122"/>
                <a:sym typeface="宋体" panose="02010600030101010101" pitchFamily="2" charset="-122"/>
              </a:rPr>
              <a:t>《××市</a:t>
            </a:r>
            <a:r>
              <a:rPr lang="zh-CN" altLang="zh-CN" sz="2800" dirty="0">
                <a:ea typeface="黑体" panose="02010609060101010101" pitchFamily="49" charset="-122"/>
                <a:sym typeface="宋体" panose="02010600030101010101" pitchFamily="2" charset="-122"/>
              </a:rPr>
              <a:t>社会组织管理工作存在的问题及对策建议</a:t>
            </a:r>
            <a:r>
              <a:rPr lang="zh-CN" altLang="en-US" sz="2800" dirty="0">
                <a:ea typeface="黑体" panose="02010609060101010101" pitchFamily="49" charset="-122"/>
                <a:sym typeface="宋体" panose="02010600030101010101" pitchFamily="2" charset="-122"/>
              </a:rPr>
              <a:t>报告》。</a:t>
            </a:r>
            <a:endParaRPr lang="zh-CN" altLang="en-US" sz="2800" dirty="0">
              <a:ea typeface="黑体" panose="02010609060101010101" pitchFamily="49" charset="-122"/>
              <a:sym typeface="宋体" panose="02010600030101010101" pitchFamily="2" charset="-122"/>
            </a:endParaRPr>
          </a:p>
          <a:p>
            <a:pPr marL="0" indent="0"/>
            <a:r>
              <a:rPr lang="zh-CN" altLang="en-US" sz="2800" dirty="0">
                <a:ea typeface="黑体" panose="02010609060101010101" pitchFamily="49" charset="-122"/>
                <a:sym typeface="宋体" panose="02010600030101010101" pitchFamily="2" charset="-122"/>
              </a:rPr>
              <a:t> </a:t>
            </a:r>
            <a:r>
              <a:rPr lang="zh-CN" altLang="en-US" sz="2800" dirty="0">
                <a:solidFill>
                  <a:srgbClr val="FF0000"/>
                </a:solidFill>
                <a:ea typeface="黑体" panose="02010609060101010101" pitchFamily="49" charset="-122"/>
                <a:sym typeface="宋体" panose="02010600030101010101" pitchFamily="2" charset="-122"/>
              </a:rPr>
              <a:t>报送报告</a:t>
            </a:r>
            <a:r>
              <a:rPr lang="zh-CN" altLang="en-US" sz="2800" dirty="0">
                <a:ea typeface="黑体" panose="02010609060101010101" pitchFamily="49" charset="-122"/>
                <a:sym typeface="宋体" panose="02010600030101010101" pitchFamily="2" charset="-122"/>
              </a:rPr>
              <a:t>用于向上级机关说明所报送的文件或物件，如《××县人民政府关于报送</a:t>
            </a:r>
            <a:r>
              <a:rPr lang="en-US" altLang="zh-CN" sz="2800" dirty="0">
                <a:ea typeface="黑体" panose="02010609060101010101" pitchFamily="49" charset="-122"/>
                <a:sym typeface="宋体" panose="02010600030101010101" pitchFamily="2" charset="-122"/>
              </a:rPr>
              <a:t>2022</a:t>
            </a:r>
            <a:r>
              <a:rPr lang="zh-CN" altLang="en-US" sz="2800" dirty="0">
                <a:ea typeface="黑体" panose="02010609060101010101" pitchFamily="49" charset="-122"/>
                <a:sym typeface="宋体" panose="02010600030101010101" pitchFamily="2" charset="-122"/>
              </a:rPr>
              <a:t>年村办企业财务检查整顿工作总结的报告》。</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宋体" panose="02010600030101010101" pitchFamily="2" charset="-122"/>
            </a:endParaRPr>
          </a:p>
          <a:p>
            <a:pPr marL="0" indent="0">
              <a:buNone/>
            </a:pPr>
            <a:endParaRPr lang="zh-CN" altLang="en-US" sz="2800" dirty="0">
              <a:latin typeface="宋体" panose="02010600030101010101" pitchFamily="2" charset="-122"/>
            </a:endParaRPr>
          </a:p>
        </p:txBody>
      </p:sp>
      <p:pic>
        <p:nvPicPr>
          <p:cNvPr id="10547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内容占位符 2"/>
          <p:cNvSpPr>
            <a:spLocks noGrp="1"/>
          </p:cNvSpPr>
          <p:nvPr>
            <p:ph idx="1"/>
          </p:nvPr>
        </p:nvSpPr>
        <p:spPr>
          <a:xfrm>
            <a:off x="1331913" y="260350"/>
            <a:ext cx="7589837" cy="614997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三、报告的特点</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汇报性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报告主要适用于向上级机关汇报工作，让上级机关掌握基本情况，及时指导下级机关的工作。</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陈述性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报告主要运用叙述的表达方式，直陈其事，向上级机关提供详细而准确的信息，表明汇报者的意见。</a:t>
            </a:r>
            <a:endParaRPr lang="zh-CN" altLang="en-US" sz="2800" dirty="0">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3.单向性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报告旨在为上级机关实施宏观领导提供依据，一般不需要上级机关给予答复，属于单向行文。</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宋体" panose="02010600030101010101" pitchFamily="2" charset="-122"/>
            </a:endParaRPr>
          </a:p>
        </p:txBody>
      </p:sp>
      <p:pic>
        <p:nvPicPr>
          <p:cNvPr id="10649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内容占位符 2"/>
          <p:cNvSpPr>
            <a:spLocks noGrp="1"/>
          </p:cNvSpPr>
          <p:nvPr>
            <p:ph idx="1"/>
          </p:nvPr>
        </p:nvSpPr>
        <p:spPr>
          <a:xfrm>
            <a:off x="1390650" y="404813"/>
            <a:ext cx="7404100" cy="5681663"/>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四、报告的写作</a:t>
            </a:r>
            <a:endPar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（一）报告的行文结构</a:t>
            </a:r>
            <a:endPar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rPr>
              <a:t>1.</a:t>
            </a:r>
            <a:r>
              <a:rPr kumimoji="0" lang="zh-CN" altLang="en-US"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rPr>
              <a:t>标题</a:t>
            </a:r>
            <a:endParaRPr kumimoji="0" lang="zh-CN" altLang="en-US"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1</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）完整式标题。由</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发文机关</a:t>
            </a:r>
            <a:r>
              <a:rPr kumimoji="0" lang="en-US" altLang="zh-CN"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事由</a:t>
            </a:r>
            <a:r>
              <a:rPr kumimoji="0" lang="en-US" altLang="zh-CN"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文种</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构成，如《</a:t>
            </a:r>
            <a:r>
              <a:rPr kumimoji="0" lang="zh-CN" altLang="en-US" sz="2800" b="0" i="0" u="none" strike="noStrike" kern="0" cap="none" spc="0" normalizeH="0" baseline="0" noProof="1" smtClean="0">
                <a:ln>
                  <a:noFill/>
                </a:ln>
                <a:solidFill>
                  <a:schemeClr val="tx1"/>
                </a:solidFill>
                <a:effectLst/>
                <a:uLnTx/>
                <a:uFillTx/>
                <a:latin typeface="+mn-lt"/>
                <a:ea typeface="黑体" panose="02010609060101010101" pitchFamily="49" charset="-122"/>
                <a:cs typeface="+mn-cs"/>
                <a:sym typeface="宋体" panose="02010600030101010101" pitchFamily="2" charset="-122"/>
              </a:rPr>
              <a:t>××省市场监督管理局关于加强市场监督管理工作的报告》。</a:t>
            </a:r>
            <a:endParaRPr kumimoji="0" lang="zh-CN" altLang="en-US" sz="2800" b="0" i="0" u="none" strike="noStrike" kern="0" cap="none" spc="0" normalizeH="0" baseline="0" noProof="1" smtClean="0">
              <a:ln>
                <a:noFill/>
              </a:ln>
              <a:solidFill>
                <a:schemeClr val="tx1"/>
              </a:solidFill>
              <a:effectLst/>
              <a:uLnTx/>
              <a:uFillTx/>
              <a:latin typeface="+mn-lt"/>
              <a:ea typeface="黑体"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2</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）省略式标题。由</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事由</a:t>
            </a:r>
            <a:r>
              <a:rPr kumimoji="0" lang="en-US" altLang="zh-CN"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文种</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构成，如《关于</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2022</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年度政府信息公开情况的报告》。</a:t>
            </a:r>
            <a:endPar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endParaRPr>
          </a:p>
          <a:p>
            <a:pPr marL="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sym typeface="+mn-ea"/>
              </a:rPr>
              <a:t>2.主送机关</a:t>
            </a:r>
            <a:endPar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Char char="•"/>
              <a:defRPr/>
            </a:pP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 </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主送机关通常为发文机关的上级领导机关或业务主管部门。报告一般</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mn-ea"/>
              </a:rPr>
              <a:t>只写一个主送机关</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，如需其他上级机关阅知，或以用抄送的方式。</a:t>
            </a:r>
            <a:endPar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endParaRPr>
          </a:p>
        </p:txBody>
      </p:sp>
      <p:pic>
        <p:nvPicPr>
          <p:cNvPr id="10752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546"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08547" name="内容占位符 2"/>
          <p:cNvSpPr>
            <a:spLocks noGrp="1"/>
          </p:cNvSpPr>
          <p:nvPr>
            <p:custDataLst>
              <p:tags r:id="rId2"/>
            </p:custDataLst>
          </p:nvPr>
        </p:nvSpPr>
        <p:spPr>
          <a:xfrm>
            <a:off x="1619250" y="692150"/>
            <a:ext cx="3560763" cy="4748213"/>
          </a:xfrm>
          <a:prstGeom prst="rect">
            <a:avLst/>
          </a:prstGeom>
          <a:noFill/>
          <a:ln w="9525">
            <a:noFill/>
          </a:ln>
        </p:spPr>
        <p:txBody>
          <a:bodyPr/>
          <a:p>
            <a:pPr eaLnBrk="0" hangingPunct="0">
              <a:spcBef>
                <a:spcPct val="20000"/>
              </a:spcBef>
            </a:pPr>
            <a:r>
              <a:rPr lang="zh-CN" altLang="en-US" sz="2800" b="1" dirty="0">
                <a:solidFill>
                  <a:srgbClr val="7030A0"/>
                </a:solidFill>
                <a:latin typeface="黑体" panose="02010609060101010101" pitchFamily="49" charset="-122"/>
                <a:ea typeface="黑体" panose="02010609060101010101" pitchFamily="49" charset="-122"/>
              </a:rPr>
              <a:t>3.正文</a:t>
            </a:r>
            <a:endParaRPr lang="zh-CN" altLang="en-US" sz="2800" b="1" dirty="0">
              <a:solidFill>
                <a:srgbClr val="7030A0"/>
              </a:solidFill>
              <a:latin typeface="黑体" panose="02010609060101010101" pitchFamily="49" charset="-122"/>
              <a:ea typeface="黑体" panose="02010609060101010101" pitchFamily="49" charset="-122"/>
            </a:endParaRPr>
          </a:p>
          <a:p>
            <a:pPr eaLnBrk="0" hangingPunct="0">
              <a:spcBef>
                <a:spcPct val="20000"/>
              </a:spcBef>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a:t>
            </a:r>
            <a:r>
              <a:rPr lang="zh-CN" altLang="en-US" sz="2800" dirty="0">
                <a:solidFill>
                  <a:srgbClr val="7030A0"/>
                </a:solidFill>
                <a:latin typeface="黑体" panose="02010609060101010101" pitchFamily="49" charset="-122"/>
                <a:ea typeface="黑体" panose="02010609060101010101" pitchFamily="49" charset="-122"/>
              </a:rPr>
              <a:t>引言</a:t>
            </a:r>
            <a:r>
              <a:rPr lang="zh-CN" altLang="en-US" sz="2800" dirty="0">
                <a:latin typeface="黑体" panose="02010609060101010101" pitchFamily="49" charset="-122"/>
                <a:ea typeface="黑体" panose="02010609060101010101" pitchFamily="49" charset="-122"/>
              </a:rPr>
              <a:t>。一般写明报告的目的、依据和意义，概括叙述报告的基本内容或情况。通常用</a:t>
            </a:r>
            <a:r>
              <a:rPr lang="en-US" altLang="zh-CN"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现将</a:t>
            </a:r>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报告（汇报）如下</a:t>
            </a:r>
            <a:r>
              <a:rPr lang="en-US" altLang="zh-CN"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现将</a:t>
            </a:r>
            <a:r>
              <a:rPr lang="en-US" altLang="zh-CN" sz="2800" dirty="0">
                <a:solidFill>
                  <a:srgbClr val="FF0000"/>
                </a:solidFill>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处理情况汇报如下</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等语句转入正文主体。</a:t>
            </a:r>
            <a:endParaRPr lang="zh-CN" altLang="en-US" sz="2800" dirty="0">
              <a:latin typeface="黑体" panose="02010609060101010101" pitchFamily="49" charset="-122"/>
              <a:ea typeface="黑体" panose="02010609060101010101" pitchFamily="49" charset="-122"/>
            </a:endParaRPr>
          </a:p>
          <a:p>
            <a:pPr eaLnBrk="0" hangingPunct="0">
              <a:spcBef>
                <a:spcPct val="20000"/>
              </a:spcBef>
            </a:pPr>
            <a:endParaRPr lang="zh-CN" altLang="en-US" sz="2800" dirty="0">
              <a:solidFill>
                <a:srgbClr val="FF0000"/>
              </a:solidFill>
              <a:latin typeface="黑体" panose="02010609060101010101" pitchFamily="49" charset="-122"/>
              <a:ea typeface="黑体" panose="02010609060101010101" pitchFamily="49" charset="-122"/>
            </a:endParaRPr>
          </a:p>
        </p:txBody>
      </p:sp>
      <p:pic>
        <p:nvPicPr>
          <p:cNvPr id="108548" name="图片 3"/>
          <p:cNvPicPr>
            <a:picLocks noChangeAspect="1"/>
          </p:cNvPicPr>
          <p:nvPr>
            <p:custDataLst>
              <p:tags r:id="rId3"/>
            </p:custDataLst>
          </p:nvPr>
        </p:nvPicPr>
        <p:blipFill>
          <a:blip r:embed="rId4"/>
          <a:stretch>
            <a:fillRect/>
          </a:stretch>
        </p:blipFill>
        <p:spPr>
          <a:xfrm>
            <a:off x="5715000" y="1249363"/>
            <a:ext cx="2609850" cy="3709987"/>
          </a:xfrm>
          <a:prstGeom prst="rect">
            <a:avLst/>
          </a:prstGeom>
          <a:noFill/>
          <a:ln w="9525" cap="flat" cmpd="sng">
            <a:solidFill>
              <a:srgbClr val="0070C0"/>
            </a:solidFill>
            <a:prstDash val="solid"/>
            <a:miter/>
            <a:headEnd type="none" w="med" len="med"/>
            <a:tailEnd type="none" w="med" len="med"/>
          </a:ln>
        </p:spPr>
      </p:pic>
    </p:spTree>
  </p:cSld>
  <p:clrMapOvr>
    <a:masterClrMapping/>
  </p:clrMapOvr>
  <p:transition advTm="1000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内容占位符 2"/>
          <p:cNvSpPr>
            <a:spLocks noGrp="1"/>
          </p:cNvSpPr>
          <p:nvPr>
            <p:ph idx="1"/>
          </p:nvPr>
        </p:nvSpPr>
        <p:spPr>
          <a:xfrm>
            <a:off x="1460500" y="620713"/>
            <a:ext cx="7104063" cy="5195887"/>
          </a:xfrm>
        </p:spPr>
        <p:txBody>
          <a:bodyPr vert="horz" wrap="square" lIns="91440" tIns="45720" rIns="91440" bIns="45720" anchor="t" anchorCtr="0"/>
          <a:p>
            <a:pPr marL="0" indent="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a:t>
            </a:r>
            <a:r>
              <a:rPr lang="zh-CN" altLang="en-US" sz="2800" dirty="0">
                <a:solidFill>
                  <a:srgbClr val="7030A0"/>
                </a:solidFill>
                <a:latin typeface="黑体" panose="02010609060101010101" pitchFamily="49" charset="-122"/>
                <a:ea typeface="黑体" panose="02010609060101010101" pitchFamily="49" charset="-122"/>
              </a:rPr>
              <a:t>主体</a:t>
            </a:r>
            <a:r>
              <a:rPr lang="zh-CN" altLang="en-US" sz="2800" dirty="0">
                <a:latin typeface="黑体" panose="02010609060101010101" pitchFamily="49" charset="-122"/>
                <a:ea typeface="黑体" panose="02010609060101010101" pitchFamily="49" charset="-122"/>
              </a:rPr>
              <a:t>。是报告的核心部分。</a:t>
            </a:r>
            <a:endParaRPr lang="zh-CN" altLang="en-US" sz="2800" dirty="0">
              <a:latin typeface="黑体" panose="02010609060101010101" pitchFamily="49" charset="-122"/>
              <a:ea typeface="黑体" panose="02010609060101010101" pitchFamily="49" charset="-122"/>
            </a:endParaRPr>
          </a:p>
          <a:p>
            <a:pPr marL="0" indent="0"/>
            <a:r>
              <a:rPr lang="en-US" altLang="zh-CN" sz="2800" dirty="0">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工作报告</a:t>
            </a:r>
            <a:r>
              <a:rPr lang="zh-CN" altLang="en-US" sz="2800" dirty="0">
                <a:latin typeface="黑体" panose="02010609060101010101" pitchFamily="49" charset="-122"/>
                <a:ea typeface="黑体" panose="02010609060101010101" pitchFamily="49" charset="-122"/>
              </a:rPr>
              <a:t>首先写明工作的基本情况；其次介绍主要做法和成绩；最后说明工作中存在的问题及下一步的工作安排。</a:t>
            </a:r>
            <a:endParaRPr lang="zh-CN" altLang="en-US" sz="2800" dirty="0">
              <a:latin typeface="黑体" panose="02010609060101010101" pitchFamily="49" charset="-122"/>
              <a:ea typeface="黑体" panose="02010609060101010101" pitchFamily="49" charset="-122"/>
            </a:endParaRPr>
          </a:p>
          <a:p>
            <a:pPr marL="0" indent="0"/>
            <a:r>
              <a:rPr lang="en-US" altLang="zh-CN" sz="2800" dirty="0">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情况报告</a:t>
            </a:r>
            <a:r>
              <a:rPr lang="zh-CN" altLang="en-US" sz="2800" dirty="0">
                <a:latin typeface="黑体" panose="02010609060101010101" pitchFamily="49" charset="-122"/>
                <a:ea typeface="黑体" panose="02010609060101010101" pitchFamily="49" charset="-122"/>
              </a:rPr>
              <a:t>首先对某一事项或突发情况的原委、性质等进行概述；其次分析产生问题的原因；最后提出解决问题的办法和意见等。</a:t>
            </a:r>
            <a:endParaRPr lang="zh-CN" altLang="en-US" sz="2800" dirty="0">
              <a:latin typeface="黑体" panose="02010609060101010101" pitchFamily="49" charset="-122"/>
              <a:ea typeface="黑体" panose="02010609060101010101" pitchFamily="49" charset="-122"/>
            </a:endParaRPr>
          </a:p>
          <a:p>
            <a:pPr marL="0" indent="0"/>
            <a:r>
              <a:rPr lang="en-US" altLang="zh-CN" sz="2800" dirty="0">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答复报告</a:t>
            </a:r>
            <a:r>
              <a:rPr lang="zh-CN" altLang="en-US" sz="2800" dirty="0">
                <a:latin typeface="黑体" panose="02010609060101010101" pitchFamily="49" charset="-122"/>
                <a:ea typeface="黑体" panose="02010609060101010101" pitchFamily="49" charset="-122"/>
              </a:rPr>
              <a:t>首先简要说明上级机关交办的任务或询问的事项；然后介绍处理问题的措施</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及过程；最后阐述问题处理的结果，征求上级机关对处理结果的意见等。</a:t>
            </a:r>
            <a:endParaRPr lang="zh-CN" altLang="en-US" sz="2800" dirty="0">
              <a:solidFill>
                <a:srgbClr val="FF0000"/>
              </a:solidFill>
              <a:latin typeface="黑体" panose="02010609060101010101" pitchFamily="49" charset="-122"/>
              <a:ea typeface="黑体" panose="02010609060101010101" pitchFamily="49" charset="-122"/>
            </a:endParaRPr>
          </a:p>
        </p:txBody>
      </p:sp>
      <p:pic>
        <p:nvPicPr>
          <p:cNvPr id="10957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内容占位符 2"/>
          <p:cNvSpPr>
            <a:spLocks noGrp="1"/>
          </p:cNvSpPr>
          <p:nvPr>
            <p:ph idx="1"/>
          </p:nvPr>
        </p:nvSpPr>
        <p:spPr>
          <a:xfrm>
            <a:off x="1476375" y="404813"/>
            <a:ext cx="7102475" cy="4598987"/>
          </a:xfrm>
        </p:spPr>
        <p:txBody>
          <a:bodyPr vert="horz" wrap="square" lIns="91440" tIns="45720" rIns="91440" bIns="45720" anchor="t" anchorCtr="0"/>
          <a:p>
            <a:pPr marL="0" indent="0"/>
            <a:r>
              <a:rPr lang="en-US" altLang="zh-CN" sz="2800" dirty="0">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建议报告</a:t>
            </a:r>
            <a:r>
              <a:rPr lang="zh-CN" altLang="en-US" sz="2800" dirty="0">
                <a:latin typeface="黑体" panose="02010609060101010101" pitchFamily="49" charset="-122"/>
                <a:ea typeface="黑体" panose="02010609060101010101" pitchFamily="49" charset="-122"/>
              </a:rPr>
              <a:t>首先说明工作中存在的普遍问题或重大事项；其次提出具有科学性、可行性的意见和建议。</a:t>
            </a:r>
            <a:endParaRPr lang="zh-CN" altLang="en-US" sz="2800" dirty="0">
              <a:latin typeface="黑体" panose="02010609060101010101" pitchFamily="49" charset="-122"/>
              <a:ea typeface="黑体" panose="02010609060101010101" pitchFamily="49" charset="-122"/>
            </a:endParaRPr>
          </a:p>
          <a:p>
            <a:pPr marL="0" indent="0"/>
            <a:r>
              <a:rPr lang="en-US" altLang="zh-CN" sz="2800" dirty="0">
                <a:latin typeface="黑体" panose="02010609060101010101" pitchFamily="49" charset="-122"/>
                <a:ea typeface="黑体" panose="02010609060101010101" pitchFamily="49" charset="-122"/>
              </a:rPr>
              <a:t> </a:t>
            </a:r>
            <a:r>
              <a:rPr lang="zh-CN" altLang="en-US" sz="2800" dirty="0">
                <a:solidFill>
                  <a:srgbClr val="FF0000"/>
                </a:solidFill>
                <a:latin typeface="黑体" panose="02010609060101010101" pitchFamily="49" charset="-122"/>
                <a:ea typeface="黑体" panose="02010609060101010101" pitchFamily="49" charset="-122"/>
              </a:rPr>
              <a:t>报送报告</a:t>
            </a:r>
            <a:r>
              <a:rPr lang="zh-CN" altLang="en-US" sz="2800" dirty="0">
                <a:latin typeface="黑体" panose="02010609060101010101" pitchFamily="49" charset="-122"/>
                <a:ea typeface="黑体" panose="02010609060101010101" pitchFamily="49" charset="-122"/>
              </a:rPr>
              <a:t>写清报送对象的名称、件数，以及提出审阅或查收愿望。</a:t>
            </a:r>
            <a:endParaRPr lang="zh-CN" altLang="en-US" sz="2800" dirty="0">
              <a:latin typeface="黑体" panose="02010609060101010101" pitchFamily="49" charset="-122"/>
              <a:ea typeface="黑体" panose="02010609060101010101" pitchFamily="49" charset="-122"/>
            </a:endParaRPr>
          </a:p>
          <a:p>
            <a:pPr marL="0" indent="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a:t>
            </a:r>
            <a:r>
              <a:rPr lang="zh-CN" altLang="en-US" sz="2800" dirty="0">
                <a:solidFill>
                  <a:srgbClr val="7030A0"/>
                </a:solidFill>
                <a:latin typeface="黑体" panose="02010609060101010101" pitchFamily="49" charset="-122"/>
                <a:ea typeface="黑体" panose="02010609060101010101" pitchFamily="49" charset="-122"/>
              </a:rPr>
              <a:t>结束语</a:t>
            </a:r>
            <a:r>
              <a:rPr lang="zh-CN" altLang="en-US" sz="2800" dirty="0">
                <a:latin typeface="黑体" panose="02010609060101010101" pitchFamily="49" charset="-122"/>
                <a:ea typeface="黑体" panose="02010609060101010101" pitchFamily="49" charset="-122"/>
              </a:rPr>
              <a:t>。可用简明的语言概述全文，也可使用惯用语结束全文，常用的惯用语有</a:t>
            </a:r>
            <a:r>
              <a:rPr lang="en-US" altLang="zh-CN"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特此（专此）报告</a:t>
            </a:r>
            <a:r>
              <a:rPr lang="en-US" altLang="zh-CN"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请查收</a:t>
            </a:r>
            <a:r>
              <a:rPr lang="en-US" altLang="zh-CN"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以上报告请审阅</a:t>
            </a:r>
            <a:r>
              <a:rPr lang="en-US" altLang="zh-CN"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以上报告妥（当）否，请审核</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等，也可不写结束语。</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solidFill>
                <a:srgbClr val="FF0000"/>
              </a:solidFill>
              <a:latin typeface="黑体" panose="02010609060101010101" pitchFamily="49" charset="-122"/>
              <a:ea typeface="黑体" panose="02010609060101010101" pitchFamily="49" charset="-122"/>
            </a:endParaRPr>
          </a:p>
        </p:txBody>
      </p:sp>
      <p:pic>
        <p:nvPicPr>
          <p:cNvPr id="11059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10596" name="内容占位符 2"/>
          <p:cNvSpPr>
            <a:spLocks noGrp="1"/>
          </p:cNvSpPr>
          <p:nvPr>
            <p:custDataLst>
              <p:tags r:id="rId2"/>
            </p:custDataLst>
          </p:nvPr>
        </p:nvSpPr>
        <p:spPr>
          <a:xfrm>
            <a:off x="1547813" y="4940300"/>
            <a:ext cx="6854825" cy="1173163"/>
          </a:xfrm>
          <a:prstGeom prst="rect">
            <a:avLst/>
          </a:prstGeom>
          <a:noFill/>
          <a:ln w="9525">
            <a:noFill/>
          </a:ln>
        </p:spPr>
        <p:txBody>
          <a:bodyPr/>
          <a:p>
            <a:pPr eaLnBrk="0" hangingPunct="0">
              <a:spcBef>
                <a:spcPct val="20000"/>
              </a:spcBef>
            </a:pPr>
            <a:r>
              <a:rPr lang="en-US" altLang="zh-CN" sz="2800" b="1" dirty="0">
                <a:solidFill>
                  <a:srgbClr val="7030A0"/>
                </a:solidFill>
                <a:latin typeface="黑体" panose="02010609060101010101" pitchFamily="49" charset="-122"/>
                <a:ea typeface="黑体" panose="02010609060101010101" pitchFamily="49" charset="-122"/>
              </a:rPr>
              <a:t>4</a:t>
            </a:r>
            <a:r>
              <a:rPr lang="zh-CN" altLang="en-US" sz="2800" b="1" dirty="0">
                <a:solidFill>
                  <a:srgbClr val="7030A0"/>
                </a:solidFill>
                <a:latin typeface="黑体" panose="02010609060101010101" pitchFamily="49" charset="-122"/>
                <a:ea typeface="黑体" panose="02010609060101010101" pitchFamily="49" charset="-122"/>
              </a:rPr>
              <a:t>.落款</a:t>
            </a:r>
            <a:endParaRPr lang="zh-CN" altLang="en-US" sz="2800" b="1" dirty="0">
              <a:solidFill>
                <a:srgbClr val="7030A0"/>
              </a:solidFill>
              <a:latin typeface="黑体" panose="02010609060101010101" pitchFamily="49" charset="-122"/>
              <a:ea typeface="黑体" panose="02010609060101010101" pitchFamily="49" charset="-122"/>
            </a:endParaRPr>
          </a:p>
          <a:p>
            <a:pPr eaLnBrk="0" hangingPunct="0">
              <a:spcBef>
                <a:spcPct val="20000"/>
              </a:spcBef>
              <a:buChar char="•"/>
            </a:pP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包括发文机关署名、印章和成文日期。</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advTm="1000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内容占位符 2"/>
          <p:cNvSpPr>
            <a:spLocks noGrp="1"/>
          </p:cNvSpPr>
          <p:nvPr>
            <p:ph idx="1"/>
          </p:nvPr>
        </p:nvSpPr>
        <p:spPr>
          <a:xfrm>
            <a:off x="1631950" y="896938"/>
            <a:ext cx="6969125" cy="2641600"/>
          </a:xfrm>
        </p:spPr>
        <p:txBody>
          <a:bodyPr vert="horz" wrap="square" lIns="91440" tIns="45720" rIns="91440" bIns="45720" anchor="t" anchorCtr="0"/>
          <a:p>
            <a:pPr marL="0" indent="0">
              <a:buNone/>
            </a:pPr>
            <a:r>
              <a:rPr lang="zh-CN" altLang="en-US" sz="2800" b="1" dirty="0">
                <a:latin typeface="黑体" panose="02010609060101010101" pitchFamily="49" charset="-122"/>
                <a:ea typeface="黑体" panose="02010609060101010101" pitchFamily="49" charset="-122"/>
              </a:rPr>
              <a:t>（二）报告的写作要求</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主题明确，重点突出</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2.材料充足，内容真实</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3.</a:t>
            </a:r>
            <a:r>
              <a:rPr lang="zh-CN" altLang="en-US" sz="2800" dirty="0">
                <a:solidFill>
                  <a:srgbClr val="7030A0"/>
                </a:solidFill>
                <a:latin typeface="黑体" panose="02010609060101010101" pitchFamily="49" charset="-122"/>
                <a:ea typeface="黑体" panose="02010609060101010101" pitchFamily="49" charset="-122"/>
              </a:rPr>
              <a:t>精练准确，述议得当</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4.</a:t>
            </a:r>
            <a:r>
              <a:rPr lang="zh-CN" altLang="en-US" sz="2800" dirty="0">
                <a:solidFill>
                  <a:srgbClr val="7030A0"/>
                </a:solidFill>
                <a:latin typeface="黑体" panose="02010609060101010101" pitchFamily="49" charset="-122"/>
                <a:ea typeface="黑体" panose="02010609060101010101" pitchFamily="49" charset="-122"/>
              </a:rPr>
              <a:t>不得夹带请示事项</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endParaRPr lang="zh-CN" altLang="en-US" sz="2800" dirty="0">
              <a:solidFill>
                <a:srgbClr val="7030A0"/>
              </a:solidFill>
              <a:latin typeface="黑体" panose="02010609060101010101" pitchFamily="49" charset="-122"/>
              <a:ea typeface="黑体" panose="02010609060101010101" pitchFamily="49" charset="-122"/>
            </a:endParaRPr>
          </a:p>
        </p:txBody>
      </p:sp>
      <p:pic>
        <p:nvPicPr>
          <p:cNvPr id="11161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11620" name="图片 99"/>
          <p:cNvPicPr/>
          <p:nvPr>
            <p:custDataLst>
              <p:tags r:id="rId2"/>
            </p:custDataLst>
          </p:nvPr>
        </p:nvPicPr>
        <p:blipFill>
          <a:blip r:embed="rId3"/>
          <a:stretch>
            <a:fillRect/>
          </a:stretch>
        </p:blipFill>
        <p:spPr>
          <a:xfrm>
            <a:off x="5867400" y="2349500"/>
            <a:ext cx="2530475" cy="3333750"/>
          </a:xfrm>
          <a:prstGeom prst="rect">
            <a:avLst/>
          </a:prstGeom>
          <a:noFill/>
          <a:ln w="9525" cap="flat" cmpd="sng">
            <a:solidFill>
              <a:srgbClr val="0070C0"/>
            </a:solidFill>
            <a:prstDash val="solid"/>
            <a:round/>
            <a:headEnd type="none" w="med" len="med"/>
            <a:tailEnd type="none" w="med" len="med"/>
          </a:ln>
        </p:spPr>
      </p:pic>
      <p:pic>
        <p:nvPicPr>
          <p:cNvPr id="111621" name="Picture 8" descr="OF032"/>
          <p:cNvPicPr>
            <a:picLocks noChangeAspect="1"/>
          </p:cNvPicPr>
          <p:nvPr/>
        </p:nvPicPr>
        <p:blipFill>
          <a:blip r:embed="rId4"/>
          <a:stretch>
            <a:fillRect/>
          </a:stretch>
        </p:blipFill>
        <p:spPr>
          <a:xfrm>
            <a:off x="1763713" y="4724400"/>
            <a:ext cx="2106612" cy="1557338"/>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内容占位符 2"/>
          <p:cNvSpPr>
            <a:spLocks noGrp="1"/>
          </p:cNvSpPr>
          <p:nvPr>
            <p:ph idx="1"/>
          </p:nvPr>
        </p:nvSpPr>
        <p:spPr>
          <a:xfrm>
            <a:off x="1476375" y="1484313"/>
            <a:ext cx="7319963" cy="1585912"/>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一、应用文的概念</a:t>
            </a:r>
            <a:endParaRPr lang="zh-CN" altLang="en-US" b="1" dirty="0">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应用文是人类在长期的社会实践活动中形成的一种文体，其发展源远流长。</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endParaRPr lang="zh-CN" altLang="en-US" sz="2800" dirty="0">
              <a:latin typeface="黑体" panose="02010609060101010101" pitchFamily="49" charset="-122"/>
              <a:ea typeface="黑体" panose="02010609060101010101" pitchFamily="49" charset="-122"/>
            </a:endParaRPr>
          </a:p>
        </p:txBody>
      </p:sp>
      <p:sp>
        <p:nvSpPr>
          <p:cNvPr id="48131" name="标题 1"/>
          <p:cNvSpPr>
            <a:spLocks noGrp="1"/>
          </p:cNvSpPr>
          <p:nvPr>
            <p:ph type="title"/>
          </p:nvPr>
        </p:nvSpPr>
        <p:spPr>
          <a:xfrm>
            <a:off x="1201738" y="523875"/>
            <a:ext cx="7583487"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第一节 应用文概述</a:t>
            </a:r>
            <a:endParaRPr lang="zh-CN" altLang="en-US" sz="3600" b="1" dirty="0">
              <a:latin typeface="黑体" panose="02010609060101010101" pitchFamily="49" charset="-122"/>
              <a:ea typeface="黑体" panose="02010609060101010101" pitchFamily="49" charset="-122"/>
            </a:endParaRPr>
          </a:p>
        </p:txBody>
      </p:sp>
      <p:pic>
        <p:nvPicPr>
          <p:cNvPr id="4813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Ellipse 28"/>
          <p:cNvSpPr/>
          <p:nvPr/>
        </p:nvSpPr>
        <p:spPr>
          <a:xfrm>
            <a:off x="5630190" y="4033519"/>
            <a:ext cx="1397000" cy="1368425"/>
          </a:xfrm>
          <a:prstGeom prst="ellipse">
            <a:avLst/>
          </a:prstGeom>
          <a:solidFill>
            <a:schemeClr val="bg1">
              <a:alpha val="89998"/>
            </a:schemeClr>
          </a:solidFill>
          <a:ln w="76200" cap="flat" cmpd="sng">
            <a:solidFill>
              <a:srgbClr val="94D14F"/>
            </a:solidFill>
            <a:prstDash val="solid"/>
            <a:round/>
            <a:headEnd type="none" w="med" len="med"/>
            <a:tailEnd type="none" w="med" len="med"/>
          </a:ln>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rPr>
              <a:t>应用</a:t>
            </a:r>
            <a:endParaRPr kumimoji="0" lang="zh-CN" altLang="en-US" sz="24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rPr>
              <a:t>写作</a:t>
            </a:r>
            <a:endParaRPr kumimoji="0" lang="zh-CN" altLang="en-US" sz="20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rPr>
              <a:t>（实用）</a:t>
            </a:r>
            <a:endParaRPr kumimoji="0" lang="zh-CN" altLang="en-US" sz="20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endParaRPr>
          </a:p>
        </p:txBody>
      </p:sp>
      <p:sp>
        <p:nvSpPr>
          <p:cNvPr id="3" name="Freeform 95"/>
          <p:cNvSpPr/>
          <p:nvPr/>
        </p:nvSpPr>
        <p:spPr>
          <a:xfrm>
            <a:off x="6831013" y="3705225"/>
            <a:ext cx="433387" cy="430213"/>
          </a:xfrm>
          <a:custGeom>
            <a:avLst/>
            <a:gdLst>
              <a:gd name="txL" fmla="*/ 0 w 275"/>
              <a:gd name="txT" fmla="*/ 0 h 275"/>
              <a:gd name="txR" fmla="*/ 275 w 275"/>
              <a:gd name="txB" fmla="*/ 275 h 275"/>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rgbClr val="94D14F"/>
          </a:solidFill>
          <a:ln w="38100" cap="flat" cmpd="sng">
            <a:solidFill>
              <a:schemeClr val="bg1"/>
            </a:solidFill>
            <a:prstDash val="solid"/>
            <a:miter/>
            <a:headEnd type="none" w="med" len="med"/>
            <a:tailEnd type="none" w="med" len="med"/>
          </a:ln>
        </p:spPr>
        <p:txBody>
          <a:bodyPr anchor="ctr" anchorCtr="1"/>
          <a:p>
            <a:pPr>
              <a:buClr>
                <a:schemeClr val="hlink"/>
              </a:buClr>
            </a:pPr>
            <a:r>
              <a:rPr lang="en-US" altLang="zh-CN" sz="2400" dirty="0">
                <a:solidFill>
                  <a:schemeClr val="bg1"/>
                </a:solidFill>
                <a:latin typeface="Arial" panose="020B0604020202020204" pitchFamily="34" charset="0"/>
              </a:rPr>
              <a:t>Y</a:t>
            </a:r>
            <a:endParaRPr lang="en-US" altLang="zh-CN" sz="2400" dirty="0">
              <a:solidFill>
                <a:schemeClr val="bg1"/>
              </a:solidFill>
              <a:latin typeface="Arial" panose="020B0604020202020204" pitchFamily="34" charset="0"/>
            </a:endParaRPr>
          </a:p>
        </p:txBody>
      </p:sp>
      <p:sp>
        <p:nvSpPr>
          <p:cNvPr id="4" name="Ellipse 28"/>
          <p:cNvSpPr/>
          <p:nvPr/>
        </p:nvSpPr>
        <p:spPr>
          <a:xfrm>
            <a:off x="3204210" y="4035108"/>
            <a:ext cx="1397000" cy="1366837"/>
          </a:xfrm>
          <a:prstGeom prst="ellipse">
            <a:avLst/>
          </a:prstGeom>
          <a:solidFill>
            <a:schemeClr val="bg1">
              <a:alpha val="89998"/>
            </a:schemeClr>
          </a:solidFill>
          <a:ln w="76200" cap="flat" cmpd="sng">
            <a:solidFill>
              <a:srgbClr val="FFC000"/>
            </a:solidFill>
            <a:prstDash val="solid"/>
            <a:round/>
            <a:headEnd type="none" w="med" len="med"/>
            <a:tailEnd type="none" w="med" len="med"/>
          </a:ln>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rPr>
              <a:t>文学</a:t>
            </a:r>
            <a:endParaRPr kumimoji="0" lang="zh-CN" altLang="en-US" sz="24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rPr>
              <a:t>写作</a:t>
            </a:r>
            <a:endParaRPr kumimoji="0" lang="zh-CN" altLang="en-US" sz="20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rPr>
              <a:t>（审美）</a:t>
            </a:r>
            <a:endParaRPr kumimoji="0" lang="zh-CN" altLang="en-US" sz="2000" b="0" i="0" u="none" strike="noStrike" kern="1200" cap="none" spc="0" normalizeH="0" baseline="0" noProof="1">
              <a:ln>
                <a:noFill/>
              </a:ln>
              <a:gradFill>
                <a:gsLst>
                  <a:gs pos="0">
                    <a:srgbClr val="012D86"/>
                  </a:gs>
                  <a:gs pos="100000">
                    <a:srgbClr val="0E2557"/>
                  </a:gs>
                </a:gsLst>
                <a:lin scaled="0"/>
              </a:gradFill>
              <a:effectLst/>
              <a:uLnTx/>
              <a:uFillTx/>
              <a:latin typeface="幼圆" panose="02010509060101010101" pitchFamily="49" charset="-122"/>
              <a:ea typeface="微软雅黑" panose="020B0503020204020204" charset="-122"/>
              <a:cs typeface="+mn-cs"/>
            </a:endParaRPr>
          </a:p>
        </p:txBody>
      </p:sp>
      <p:sp>
        <p:nvSpPr>
          <p:cNvPr id="5" name="Freeform 95"/>
          <p:cNvSpPr/>
          <p:nvPr/>
        </p:nvSpPr>
        <p:spPr>
          <a:xfrm flipH="1">
            <a:off x="3057525" y="3706813"/>
            <a:ext cx="436563" cy="430212"/>
          </a:xfrm>
          <a:custGeom>
            <a:avLst/>
            <a:gdLst>
              <a:gd name="txL" fmla="*/ 0 w 275"/>
              <a:gd name="txT" fmla="*/ 0 h 275"/>
              <a:gd name="txR" fmla="*/ 275 w 275"/>
              <a:gd name="txB" fmla="*/ 275 h 275"/>
            </a:gdLst>
            <a:ahLst/>
            <a:cxnLst>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rgbClr val="FFC000"/>
          </a:solidFill>
          <a:ln w="38100" cap="flat" cmpd="sng">
            <a:solidFill>
              <a:schemeClr val="bg1"/>
            </a:solidFill>
            <a:prstDash val="solid"/>
            <a:miter/>
            <a:headEnd type="none" w="med" len="med"/>
            <a:tailEnd type="none" w="med" len="med"/>
          </a:ln>
        </p:spPr>
        <p:txBody>
          <a:bodyPr anchor="ctr" anchorCtr="1"/>
          <a:p>
            <a:pPr>
              <a:buClr>
                <a:schemeClr val="hlink"/>
              </a:buClr>
            </a:pPr>
            <a:r>
              <a:rPr lang="en-US" altLang="zh-CN" sz="2400" dirty="0">
                <a:solidFill>
                  <a:schemeClr val="bg1"/>
                </a:solidFill>
                <a:latin typeface="Arial" panose="020B0604020202020204" pitchFamily="34" charset="0"/>
              </a:rPr>
              <a:t>W</a:t>
            </a:r>
            <a:endParaRPr lang="en-US" altLang="zh-CN" sz="2400" dirty="0">
              <a:solidFill>
                <a:schemeClr val="bg1"/>
              </a:solidFill>
              <a:latin typeface="Arial" panose="020B0604020202020204" pitchFamily="34" charset="0"/>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par>
                                <p:cTn id="11" presetID="5"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标题 1"/>
          <p:cNvSpPr>
            <a:spLocks noGrp="1"/>
          </p:cNvSpPr>
          <p:nvPr>
            <p:ph type="title"/>
          </p:nvPr>
        </p:nvSpPr>
        <p:spPr/>
        <p:txBody>
          <a:bodyPr vert="horz" wrap="square" lIns="91440" tIns="45720" rIns="91440" bIns="45720" anchor="ctr" anchorCtr="0"/>
          <a:p>
            <a:r>
              <a:rPr lang="zh-CN" altLang="en-US" b="1" dirty="0"/>
              <a:t>报告注意事项</a:t>
            </a:r>
            <a:endParaRPr lang="zh-CN" altLang="en-US" dirty="0"/>
          </a:p>
        </p:txBody>
      </p:sp>
      <p:sp>
        <p:nvSpPr>
          <p:cNvPr id="112643" name="内容占位符 2"/>
          <p:cNvSpPr>
            <a:spLocks noGrp="1"/>
          </p:cNvSpPr>
          <p:nvPr>
            <p:ph idx="1"/>
          </p:nvPr>
        </p:nvSpPr>
        <p:spPr>
          <a:xfrm>
            <a:off x="1285875" y="1600200"/>
            <a:ext cx="7400925" cy="4525963"/>
          </a:xfrm>
        </p:spPr>
        <p:txBody>
          <a:bodyPr vert="horz" wrap="square" lIns="91440" tIns="45720" rIns="91440" bIns="45720" anchor="t" anchorCtr="0"/>
          <a:p>
            <a:pPr eaLnBrk="1" hangingPunct="1">
              <a:buFont typeface="Wingdings" panose="05000000000000000000" pitchFamily="2" charset="2"/>
              <a:buNone/>
            </a:pPr>
            <a:r>
              <a:rPr lang="zh-CN" altLang="en-US" sz="2000" b="1" dirty="0">
                <a:latin typeface="宋体" panose="02010600030101010101" pitchFamily="2" charset="-122"/>
              </a:rPr>
              <a:t>１、内容复杂的报告</a:t>
            </a:r>
            <a:r>
              <a:rPr lang="zh-CN" altLang="en-US" sz="2000" b="1" dirty="0">
                <a:solidFill>
                  <a:srgbClr val="FF0000"/>
                </a:solidFill>
                <a:latin typeface="宋体" panose="02010600030101010101" pitchFamily="2" charset="-122"/>
              </a:rPr>
              <a:t>应按时间顺序、工作发展过程或逻辑关系</a:t>
            </a:r>
            <a:r>
              <a:rPr lang="zh-CN" altLang="en-US" sz="2000" b="1" dirty="0">
                <a:latin typeface="宋体" panose="02010600030101010101" pitchFamily="2" charset="-122"/>
              </a:rPr>
              <a:t>分设若干小问题，有层次地概括叙述。</a:t>
            </a:r>
            <a:endParaRPr lang="zh-CN" altLang="en-US" sz="2000" b="1" dirty="0">
              <a:latin typeface="宋体" panose="02010600030101010101" pitchFamily="2" charset="-122"/>
            </a:endParaRPr>
          </a:p>
          <a:p>
            <a:pPr eaLnBrk="1" hangingPunct="1">
              <a:buFont typeface="Wingdings" panose="05000000000000000000" pitchFamily="2" charset="2"/>
              <a:buNone/>
            </a:pPr>
            <a:r>
              <a:rPr lang="zh-CN" altLang="en-US" sz="2000" b="1" dirty="0">
                <a:latin typeface="宋体" panose="02010600030101010101" pitchFamily="2" charset="-122"/>
              </a:rPr>
              <a:t>２、重点突出，点面结合。突出重点，就是要重点撰写本机关或本部门的中心工作的情况。 点面结合，即</a:t>
            </a:r>
            <a:r>
              <a:rPr lang="zh-CN" altLang="en-US" sz="2000" b="1" dirty="0">
                <a:solidFill>
                  <a:srgbClr val="FF0000"/>
                </a:solidFill>
                <a:latin typeface="宋体" panose="02010600030101010101" pitchFamily="2" charset="-122"/>
              </a:rPr>
              <a:t>既需要概括叙述整体情况，又需要适当地引用数据</a:t>
            </a:r>
            <a:r>
              <a:rPr lang="zh-CN" altLang="en-US" sz="2000" b="1" dirty="0">
                <a:latin typeface="宋体" panose="02010600030101010101" pitchFamily="2" charset="-122"/>
              </a:rPr>
              <a:t>，举出有代表性的典型事例说明工作的深度，从而使报告收到全面、具体的表述效果。</a:t>
            </a:r>
            <a:endParaRPr lang="zh-CN" altLang="en-US" sz="2000" b="1" dirty="0">
              <a:latin typeface="宋体" panose="02010600030101010101" pitchFamily="2" charset="-122"/>
            </a:endParaRPr>
          </a:p>
          <a:p>
            <a:pPr eaLnBrk="1" hangingPunct="1">
              <a:buFont typeface="Wingdings" panose="05000000000000000000" pitchFamily="2" charset="2"/>
              <a:buNone/>
            </a:pPr>
            <a:r>
              <a:rPr lang="zh-CN" altLang="en-US" sz="2000" b="1" dirty="0">
                <a:latin typeface="宋体" panose="02010600030101010101" pitchFamily="2" charset="-122"/>
              </a:rPr>
              <a:t>３、报告中不需要大量的说理议论，但也不能只陈述事实。要在详尽、具体的叙述事实情况的基础上，加以必要的分析，提出问题的实质。</a:t>
            </a:r>
            <a:endParaRPr lang="zh-CN" altLang="en-US" sz="2000" b="1" dirty="0">
              <a:latin typeface="宋体" panose="02010600030101010101" pitchFamily="2" charset="-122"/>
            </a:endParaRPr>
          </a:p>
          <a:p>
            <a:pPr eaLnBrk="1" hangingPunct="1">
              <a:buFont typeface="Wingdings" panose="05000000000000000000" pitchFamily="2" charset="2"/>
              <a:buNone/>
            </a:pPr>
            <a:r>
              <a:rPr lang="zh-CN" altLang="en-US" sz="2000" b="1" dirty="0">
                <a:latin typeface="宋体" panose="02010600030101010101" pitchFamily="2" charset="-122"/>
              </a:rPr>
              <a:t>４、实事求是，报告中所列成绩或问题都必须属实，不夸大， 也不缩小，并能从中揭示出一定的规律。</a:t>
            </a:r>
            <a:endParaRPr lang="zh-CN" altLang="en-US" sz="2000" b="1" dirty="0">
              <a:latin typeface="宋体" panose="02010600030101010101" pitchFamily="2" charset="-122"/>
            </a:endParaRPr>
          </a:p>
          <a:p>
            <a:pPr eaLnBrk="1" hangingPunct="1">
              <a:buFont typeface="Wingdings" panose="05000000000000000000" pitchFamily="2" charset="2"/>
              <a:buNone/>
            </a:pPr>
            <a:r>
              <a:rPr lang="zh-CN" altLang="en-US" sz="2000" b="1" dirty="0">
                <a:latin typeface="宋体" panose="02010600030101010101" pitchFamily="2" charset="-122"/>
              </a:rPr>
              <a:t>５、在报告中可以写设想、提建议，但</a:t>
            </a:r>
            <a:r>
              <a:rPr lang="zh-CN" altLang="en-US" sz="2000" b="1" dirty="0">
                <a:solidFill>
                  <a:srgbClr val="FF0000"/>
                </a:solidFill>
                <a:latin typeface="宋体" panose="02010600030101010101" pitchFamily="2" charset="-122"/>
              </a:rPr>
              <a:t>不可写请示事项</a:t>
            </a:r>
            <a:r>
              <a:rPr lang="zh-CN" altLang="en-US" sz="2000" b="1" dirty="0">
                <a:latin typeface="宋体" panose="02010600030101010101" pitchFamily="2" charset="-122"/>
              </a:rPr>
              <a:t>。</a:t>
            </a:r>
            <a:endParaRPr lang="zh-CN" altLang="en-US" sz="2000" b="1" dirty="0">
              <a:latin typeface="宋体" panose="02010600030101010101" pitchFamily="2" charset="-122"/>
            </a:endParaRPr>
          </a:p>
          <a:p>
            <a:pPr>
              <a:buChar char="•"/>
            </a:pPr>
            <a:endParaRPr lang="zh-CN" altLang="en-US" sz="2000" dirty="0"/>
          </a:p>
        </p:txBody>
      </p:sp>
    </p:spTree>
  </p:cSld>
  <p:clrMapOvr>
    <a:masterClrMapping/>
  </p:clrMapOvr>
  <p:transition advTm="1000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标题 1"/>
          <p:cNvSpPr>
            <a:spLocks noGrp="1"/>
          </p:cNvSpPr>
          <p:nvPr>
            <p:ph type="title"/>
          </p:nvPr>
        </p:nvSpPr>
        <p:spPr>
          <a:xfrm>
            <a:off x="1285875" y="274638"/>
            <a:ext cx="7400925" cy="868362"/>
          </a:xfrm>
        </p:spPr>
        <p:txBody>
          <a:bodyPr vert="horz" wrap="square" lIns="91440" tIns="45720" rIns="91440" bIns="45720" anchor="ctr" anchorCtr="0"/>
          <a:p>
            <a:r>
              <a:rPr lang="zh-CN" altLang="en-US" dirty="0"/>
              <a:t>练习</a:t>
            </a:r>
            <a:endParaRPr lang="zh-CN" altLang="en-US" dirty="0"/>
          </a:p>
        </p:txBody>
      </p:sp>
      <p:sp>
        <p:nvSpPr>
          <p:cNvPr id="3" name="内容占位符 2"/>
          <p:cNvSpPr>
            <a:spLocks noGrp="1"/>
          </p:cNvSpPr>
          <p:nvPr>
            <p:ph idx="1"/>
          </p:nvPr>
        </p:nvSpPr>
        <p:spPr>
          <a:xfrm>
            <a:off x="1428750" y="1143000"/>
            <a:ext cx="7400925" cy="4525963"/>
          </a:xfrm>
        </p:spPr>
        <p:txBody>
          <a:bodyPr vert="horz" wrap="square" lIns="91440" tIns="45720" rIns="91440" bIns="45720" numCol="1" anchor="t" anchorCtr="0" compatLnSpc="1"/>
          <a:lstStyle/>
          <a:p>
            <a:pPr marL="457200" marR="0" lvl="0" indent="-457200" algn="l" defTabSz="914400" rtl="0" eaLnBrk="1" fontAlgn="base" latinLnBrk="0" hangingPunct="1">
              <a:lnSpc>
                <a:spcPct val="100000"/>
              </a:lnSpc>
              <a:spcBef>
                <a:spcPct val="20000"/>
              </a:spcBef>
              <a:spcAft>
                <a:spcPct val="0"/>
              </a:spcAft>
              <a:buClrTx/>
              <a:buSzTx/>
              <a:buFontTx/>
              <a:buChar char="•"/>
              <a:defRPr/>
            </a:pPr>
            <a:r>
              <a:rPr kumimoji="0" lang="zh-CN" altLang="en-US" sz="2400" b="1" i="0" u="none" strike="noStrike" kern="0" cap="none" spc="0" normalizeH="0" baseline="0" noProof="1" smtClean="0">
                <a:ln>
                  <a:noFill/>
                </a:ln>
                <a:solidFill>
                  <a:schemeClr val="tx1"/>
                </a:solidFill>
                <a:effectLst/>
                <a:uLnTx/>
                <a:uFillTx/>
                <a:latin typeface="+mn-lt"/>
                <a:ea typeface="+mn-ea"/>
                <a:cs typeface="+mn-cs"/>
              </a:rPr>
              <a:t>判断：</a:t>
            </a:r>
            <a:endParaRPr kumimoji="0" lang="zh-CN" altLang="en-US" sz="2400" b="1" i="0" u="none" strike="noStrike" kern="0" cap="none" spc="0" normalizeH="0" baseline="0" noProof="1"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zh-CN" altLang="en-US" sz="2400" b="1" i="0" u="none" strike="noStrike" kern="0" cap="none" spc="0" normalizeH="0" baseline="0" noProof="1" smtClean="0">
                <a:ln>
                  <a:noFill/>
                </a:ln>
                <a:solidFill>
                  <a:schemeClr val="tx1"/>
                </a:solidFill>
                <a:effectLst/>
                <a:uLnTx/>
                <a:uFillTx/>
                <a:latin typeface="+mn-lt"/>
                <a:ea typeface="+mn-ea"/>
                <a:cs typeface="+mn-cs"/>
              </a:rPr>
              <a:t>某地发生一突发性重大事故，向上级反映此事故及有关情况，用报告行文。（    ）</a:t>
            </a:r>
            <a:endParaRPr kumimoji="0" lang="zh-CN" altLang="en-US" sz="2400" b="1" i="0" u="none" strike="noStrike" kern="0" cap="none" spc="0" normalizeH="0" baseline="0" noProof="1"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zh-CN" altLang="en-US" sz="2400" b="1" i="0" u="none" strike="noStrike" kern="0" cap="none" spc="0" normalizeH="0" baseline="0" noProof="1" smtClean="0">
                <a:ln>
                  <a:noFill/>
                </a:ln>
                <a:solidFill>
                  <a:schemeClr val="tx1"/>
                </a:solidFill>
                <a:effectLst/>
                <a:uLnTx/>
                <a:uFillTx/>
                <a:latin typeface="+mn-lt"/>
                <a:ea typeface="+mn-ea"/>
                <a:cs typeface="+mn-cs"/>
              </a:rPr>
              <a:t>关于申请修建教学大楼的报告。（    ）</a:t>
            </a:r>
            <a:endParaRPr kumimoji="0" lang="zh-CN" altLang="en-US" sz="2400" b="1" i="0" u="none" strike="noStrike" kern="0" cap="none" spc="0" normalizeH="0" baseline="0" noProof="1" smtClean="0">
              <a:ln>
                <a:noFill/>
              </a:ln>
              <a:solidFill>
                <a:schemeClr val="tx1"/>
              </a:solidFill>
              <a:effectLst/>
              <a:uLnTx/>
              <a:uFillTx/>
              <a:latin typeface="+mn-lt"/>
              <a:ea typeface="+mn-ea"/>
              <a:cs typeface="+mn-cs"/>
            </a:endParaRPr>
          </a:p>
          <a:p>
            <a:pPr marL="457200" marR="0" lvl="0" indent="-457200" algn="l" defTabSz="914400" rtl="0" eaLnBrk="1" fontAlgn="base" latinLnBrk="0" hangingPunct="1">
              <a:lnSpc>
                <a:spcPct val="100000"/>
              </a:lnSpc>
              <a:spcBef>
                <a:spcPct val="20000"/>
              </a:spcBef>
              <a:spcAft>
                <a:spcPct val="0"/>
              </a:spcAft>
              <a:buClrTx/>
              <a:buSzTx/>
              <a:buFontTx/>
              <a:buChar char="•"/>
              <a:defRPr/>
            </a:pPr>
            <a:r>
              <a:rPr kumimoji="0" lang="zh-CN" altLang="en-US" sz="2400" b="1" i="0" u="none" strike="noStrike" kern="0" cap="none" spc="0" normalizeH="0" baseline="0" noProof="1" smtClean="0">
                <a:ln>
                  <a:noFill/>
                </a:ln>
                <a:solidFill>
                  <a:schemeClr val="tx1"/>
                </a:solidFill>
                <a:effectLst/>
                <a:uLnTx/>
                <a:uFillTx/>
                <a:latin typeface="+mn-lt"/>
                <a:ea typeface="+mn-ea"/>
                <a:cs typeface="+mn-cs"/>
              </a:rPr>
              <a:t>多项选择：</a:t>
            </a:r>
            <a:endParaRPr kumimoji="0" lang="zh-CN" altLang="en-US" sz="2400" b="1" i="0" u="none" strike="noStrike" kern="0" cap="none" spc="0" normalizeH="0" baseline="0" noProof="1"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zh-CN" altLang="en-US" sz="2400" b="1" i="0" u="none" strike="noStrike" kern="0" cap="none" spc="0" normalizeH="0" baseline="0" noProof="1" smtClean="0">
                <a:ln>
                  <a:noFill/>
                </a:ln>
                <a:solidFill>
                  <a:schemeClr val="tx1"/>
                </a:solidFill>
                <a:effectLst/>
                <a:uLnTx/>
                <a:uFillTx/>
                <a:latin typeface="+mn-lt"/>
                <a:ea typeface="+mn-ea"/>
                <a:cs typeface="+mn-cs"/>
              </a:rPr>
              <a:t> 报告可用于陈述的事项有（         ）。</a:t>
            </a:r>
            <a:endParaRPr kumimoji="0" lang="zh-CN" altLang="en-US" sz="2400" b="1" i="0" u="none" strike="noStrike" kern="0" cap="none" spc="0" normalizeH="0" baseline="0" noProof="1"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400" b="1" i="0" u="none" strike="noStrike" kern="0" cap="none" spc="0" normalizeH="0" baseline="0" noProof="1" smtClean="0">
                <a:ln>
                  <a:noFill/>
                </a:ln>
                <a:solidFill>
                  <a:schemeClr val="tx1"/>
                </a:solidFill>
                <a:effectLst/>
                <a:uLnTx/>
                <a:uFillTx/>
                <a:latin typeface="+mn-lt"/>
                <a:ea typeface="+mn-ea"/>
                <a:cs typeface="+mn-cs"/>
              </a:rPr>
              <a:t>A.</a:t>
            </a:r>
            <a:r>
              <a:rPr kumimoji="0" lang="zh-CN" altLang="en-US" sz="2400" b="1" i="0" u="none" strike="noStrike" kern="0" cap="none" spc="0" normalizeH="0" baseline="0" noProof="1" smtClean="0">
                <a:ln>
                  <a:noFill/>
                </a:ln>
                <a:solidFill>
                  <a:schemeClr val="tx1"/>
                </a:solidFill>
                <a:effectLst/>
                <a:uLnTx/>
                <a:uFillTx/>
                <a:latin typeface="+mn-lt"/>
                <a:ea typeface="+mn-ea"/>
                <a:cs typeface="+mn-cs"/>
              </a:rPr>
              <a:t>向上级汇报工作，反映情况</a:t>
            </a:r>
            <a:endParaRPr kumimoji="0" lang="zh-CN" altLang="en-US" sz="2400" b="1" i="0" u="none" strike="noStrike" kern="0" cap="none" spc="0" normalizeH="0" baseline="0" noProof="1"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400" b="1" i="0" u="none" strike="noStrike" kern="0" cap="none" spc="0" normalizeH="0" baseline="0" noProof="1" smtClean="0">
                <a:ln>
                  <a:noFill/>
                </a:ln>
                <a:solidFill>
                  <a:schemeClr val="tx1"/>
                </a:solidFill>
                <a:effectLst/>
                <a:uLnTx/>
                <a:uFillTx/>
                <a:latin typeface="+mn-lt"/>
                <a:ea typeface="+mn-ea"/>
                <a:cs typeface="+mn-cs"/>
              </a:rPr>
              <a:t>B.</a:t>
            </a:r>
            <a:r>
              <a:rPr kumimoji="0" lang="zh-CN" altLang="en-US" sz="2400" b="1" i="0" u="none" strike="noStrike" kern="0" cap="none" spc="0" normalizeH="0" baseline="0" noProof="1" smtClean="0">
                <a:ln>
                  <a:noFill/>
                </a:ln>
                <a:solidFill>
                  <a:schemeClr val="tx1"/>
                </a:solidFill>
                <a:effectLst/>
                <a:uLnTx/>
                <a:uFillTx/>
                <a:latin typeface="+mn-lt"/>
                <a:ea typeface="+mn-ea"/>
                <a:cs typeface="+mn-cs"/>
              </a:rPr>
              <a:t>向下级或有关方面介绍工作情况</a:t>
            </a:r>
            <a:endParaRPr kumimoji="0" lang="zh-CN" altLang="en-US" sz="2400" b="1" i="0" u="none" strike="noStrike" kern="0" cap="none" spc="0" normalizeH="0" baseline="0" noProof="1"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400" b="1" i="0" u="none" strike="noStrike" kern="0" cap="none" spc="0" normalizeH="0" baseline="0" noProof="1" smtClean="0">
                <a:ln>
                  <a:noFill/>
                </a:ln>
                <a:solidFill>
                  <a:schemeClr val="tx1"/>
                </a:solidFill>
                <a:effectLst/>
                <a:uLnTx/>
                <a:uFillTx/>
                <a:latin typeface="+mn-lt"/>
                <a:ea typeface="+mn-ea"/>
                <a:cs typeface="+mn-cs"/>
              </a:rPr>
              <a:t>C.</a:t>
            </a:r>
            <a:r>
              <a:rPr kumimoji="0" lang="zh-CN" altLang="en-US" sz="2400" b="1" i="0" u="none" strike="noStrike" kern="0" cap="none" spc="0" normalizeH="0" baseline="0" noProof="1" smtClean="0">
                <a:ln>
                  <a:noFill/>
                </a:ln>
                <a:solidFill>
                  <a:schemeClr val="tx1"/>
                </a:solidFill>
                <a:effectLst/>
                <a:uLnTx/>
                <a:uFillTx/>
                <a:latin typeface="+mn-lt"/>
                <a:ea typeface="+mn-ea"/>
                <a:cs typeface="+mn-cs"/>
              </a:rPr>
              <a:t>答复群众的查询、提问</a:t>
            </a:r>
            <a:endParaRPr kumimoji="0" lang="zh-CN" altLang="en-US" sz="2400" b="1" i="0" u="none" strike="noStrike" kern="0" cap="none" spc="0" normalizeH="0" baseline="0" noProof="1"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400" b="1" i="0" u="none" strike="noStrike" kern="0" cap="none" spc="0" normalizeH="0" baseline="0" noProof="1" smtClean="0">
                <a:ln>
                  <a:noFill/>
                </a:ln>
                <a:solidFill>
                  <a:schemeClr val="tx1"/>
                </a:solidFill>
                <a:effectLst/>
                <a:uLnTx/>
                <a:uFillTx/>
                <a:latin typeface="+mn-lt"/>
                <a:ea typeface="+mn-ea"/>
                <a:cs typeface="+mn-cs"/>
              </a:rPr>
              <a:t>D.</a:t>
            </a:r>
            <a:r>
              <a:rPr kumimoji="0" lang="zh-CN" altLang="en-US" sz="2400" b="1" i="0" u="none" strike="noStrike" kern="0" cap="none" spc="0" normalizeH="0" baseline="0" noProof="1" smtClean="0">
                <a:ln>
                  <a:noFill/>
                </a:ln>
                <a:solidFill>
                  <a:schemeClr val="tx1"/>
                </a:solidFill>
                <a:effectLst/>
                <a:uLnTx/>
                <a:uFillTx/>
                <a:latin typeface="+mn-lt"/>
                <a:ea typeface="+mn-ea"/>
                <a:cs typeface="+mn-cs"/>
              </a:rPr>
              <a:t>答复上级机关的查询、提问</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Tm="1000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标题 1"/>
          <p:cNvSpPr>
            <a:spLocks noGrp="1"/>
          </p:cNvSpPr>
          <p:nvPr>
            <p:ph type="title"/>
          </p:nvPr>
        </p:nvSpPr>
        <p:spPr>
          <a:xfrm>
            <a:off x="1857375" y="214313"/>
            <a:ext cx="1714500" cy="285750"/>
          </a:xfrm>
        </p:spPr>
        <p:txBody>
          <a:bodyPr vert="horz" wrap="square" lIns="91440" tIns="45720" rIns="91440" bIns="45720" anchor="ctr" anchorCtr="0"/>
          <a:p>
            <a:r>
              <a:rPr lang="zh-CN" altLang="en-US" sz="2400" dirty="0"/>
              <a:t>病文改错</a:t>
            </a:r>
            <a:endParaRPr lang="zh-CN" altLang="en-US" sz="2400" dirty="0"/>
          </a:p>
        </p:txBody>
      </p:sp>
      <p:sp>
        <p:nvSpPr>
          <p:cNvPr id="114691" name="内容占位符 2"/>
          <p:cNvSpPr>
            <a:spLocks noGrp="1"/>
          </p:cNvSpPr>
          <p:nvPr>
            <p:ph idx="1"/>
          </p:nvPr>
        </p:nvSpPr>
        <p:spPr>
          <a:xfrm>
            <a:off x="1071563" y="928688"/>
            <a:ext cx="8072437" cy="4525962"/>
          </a:xfrm>
        </p:spPr>
        <p:txBody>
          <a:bodyPr vert="horz" wrap="square" lIns="91440" tIns="45720" rIns="91440" bIns="45720" anchor="t" anchorCtr="0"/>
          <a:p>
            <a:pPr algn="ctr"/>
            <a:r>
              <a:rPr lang="zh-CN" altLang="en-US" sz="2400" b="1" dirty="0"/>
              <a:t>关于××高速公路塌方事故的报告</a:t>
            </a:r>
            <a:endParaRPr lang="en-US" altLang="zh-CN" sz="2400" b="1" dirty="0"/>
          </a:p>
          <a:p>
            <a:pPr>
              <a:buFont typeface="Wingdings" panose="05000000000000000000" pitchFamily="2" charset="2"/>
              <a:buNone/>
            </a:pPr>
            <a:r>
              <a:rPr lang="zh-CN" altLang="en-US" sz="2400" b="1" dirty="0"/>
              <a:t>××市建设委员会：</a:t>
            </a:r>
            <a:endParaRPr lang="en-US" altLang="zh-CN" sz="2400" b="1" dirty="0"/>
          </a:p>
          <a:p>
            <a:pPr>
              <a:buFont typeface="Wingdings" panose="05000000000000000000" pitchFamily="2" charset="2"/>
              <a:buNone/>
            </a:pPr>
            <a:r>
              <a:rPr lang="en-US" altLang="zh-CN" sz="2400" b="1" dirty="0"/>
              <a:t>       2023</a:t>
            </a:r>
            <a:r>
              <a:rPr lang="zh-CN" altLang="en-US" sz="2400" b="1" dirty="0"/>
              <a:t>年×月×日，××高速公路××路段发生塌方事故，造成一定的伤亡后果。事故发生前，桥面上分散有二三十名工人，已浇注了近</a:t>
            </a:r>
            <a:r>
              <a:rPr lang="en-US" altLang="zh-CN" sz="2400" b="1" dirty="0"/>
              <a:t>200</a:t>
            </a:r>
            <a:r>
              <a:rPr lang="zh-CN" altLang="en-US" sz="2400" b="1" dirty="0"/>
              <a:t>立方米的混凝土，而且违章施工，按照施工程序应分两次浇注的混凝土却一次浇注，估计事故原因是桥面负荷过重。事故发生后，近</a:t>
            </a:r>
            <a:r>
              <a:rPr lang="en-US" altLang="zh-CN" sz="2400" b="1" dirty="0"/>
              <a:t>200</a:t>
            </a:r>
            <a:r>
              <a:rPr lang="zh-CN" altLang="en-US" sz="2400" b="1" dirty="0"/>
              <a:t>名消防队员、工地工人、公安干警到现场紧张抢救，抢救时间持续近</a:t>
            </a:r>
            <a:r>
              <a:rPr lang="en-US" altLang="zh-CN" sz="2400" b="1" dirty="0"/>
              <a:t>28</a:t>
            </a:r>
            <a:r>
              <a:rPr lang="zh-CN" altLang="en-US" sz="2400" b="1" dirty="0"/>
              <a:t>小时。据查，该工程承建商是××市市政总公司第一分公司。</a:t>
            </a:r>
            <a:br>
              <a:rPr lang="zh-CN" altLang="en-US" sz="2400" b="1" dirty="0"/>
            </a:br>
            <a:r>
              <a:rPr lang="zh-CN" altLang="en-US" sz="2400" b="1" dirty="0"/>
              <a:t>       特此报告</a:t>
            </a:r>
            <a:br>
              <a:rPr lang="zh-CN" altLang="en-US" sz="2400" b="1" dirty="0"/>
            </a:br>
            <a:r>
              <a:rPr lang="zh-CN" altLang="en-US" sz="2400" b="1" dirty="0"/>
              <a:t>                                           ××市政工程总公司（章）　　</a:t>
            </a:r>
            <a:br>
              <a:rPr lang="zh-CN" altLang="en-US" sz="2400" b="1" dirty="0"/>
            </a:br>
            <a:r>
              <a:rPr lang="zh-CN" altLang="en-US" sz="2400" b="1" dirty="0"/>
              <a:t>                                                       </a:t>
            </a:r>
            <a:r>
              <a:rPr lang="en-US" altLang="zh-CN" sz="2400" b="1" dirty="0"/>
              <a:t>2023</a:t>
            </a:r>
            <a:r>
              <a:rPr lang="zh-CN" altLang="en-US" sz="2400" b="1" dirty="0"/>
              <a:t>年×月×日</a:t>
            </a:r>
            <a:endParaRPr lang="zh-CN" altLang="en-US" sz="2400" dirty="0"/>
          </a:p>
        </p:txBody>
      </p:sp>
    </p:spTree>
  </p:cSld>
  <p:clrMapOvr>
    <a:masterClrMapping/>
  </p:clrMapOvr>
  <p:transition advTm="1000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标题 1"/>
          <p:cNvSpPr>
            <a:spLocks noGrp="1"/>
          </p:cNvSpPr>
          <p:nvPr>
            <p:ph type="title"/>
          </p:nvPr>
        </p:nvSpPr>
        <p:spPr>
          <a:xfrm>
            <a:off x="1214438" y="274638"/>
            <a:ext cx="7472362" cy="868362"/>
          </a:xfrm>
        </p:spPr>
        <p:txBody>
          <a:bodyPr vert="horz" wrap="square" lIns="91440" tIns="45720" rIns="91440" bIns="45720" anchor="ctr" anchorCtr="0"/>
          <a:p>
            <a:r>
              <a:rPr lang="zh-CN" altLang="en-US" dirty="0"/>
              <a:t>病文分析</a:t>
            </a:r>
            <a:endParaRPr lang="zh-CN" altLang="en-US" dirty="0"/>
          </a:p>
        </p:txBody>
      </p:sp>
      <p:sp>
        <p:nvSpPr>
          <p:cNvPr id="3" name="内容占位符 2"/>
          <p:cNvSpPr>
            <a:spLocks noGrp="1"/>
          </p:cNvSpPr>
          <p:nvPr>
            <p:ph idx="1"/>
          </p:nvPr>
        </p:nvSpPr>
        <p:spPr>
          <a:xfrm>
            <a:off x="1357313" y="1071563"/>
            <a:ext cx="7472363" cy="4525963"/>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000" b="1" i="0" u="none" strike="noStrike" kern="0" cap="none" spc="0" normalizeH="0" baseline="0" noProof="1" smtClean="0">
                <a:ln>
                  <a:noFill/>
                </a:ln>
                <a:solidFill>
                  <a:schemeClr val="tx1"/>
                </a:solidFill>
                <a:effectLst/>
                <a:uLnTx/>
                <a:uFillTx/>
                <a:latin typeface="+mn-lt"/>
                <a:ea typeface="+mn-ea"/>
                <a:cs typeface="+mn-cs"/>
              </a:rPr>
              <a:t>（１）内容安排杂乱。情况报告正文的内容安排方式，常用的是“果因式”，即先概述事情的经过和结果，然后说明原因和处理意见。而这个“报告”将事故发生的情况和抢救的情况分开两个地方写，中间插入发生原因的说明</a:t>
            </a:r>
            <a:r>
              <a:rPr kumimoji="0" lang="en-US" altLang="zh-CN" sz="2000" b="1" i="0" u="none" strike="noStrike" kern="0" cap="none" spc="0" normalizeH="0" baseline="0" noProof="1" smtClean="0">
                <a:ln>
                  <a:noFill/>
                </a:ln>
                <a:solidFill>
                  <a:schemeClr val="tx1"/>
                </a:solidFill>
                <a:effectLst/>
                <a:uLnTx/>
                <a:uFillTx/>
                <a:latin typeface="+mn-lt"/>
                <a:ea typeface="+mn-ea"/>
                <a:cs typeface="+mn-cs"/>
              </a:rPr>
              <a:t>,</a:t>
            </a:r>
            <a:r>
              <a:rPr kumimoji="0" lang="zh-CN" altLang="en-US" sz="2000" b="1" i="0" u="none" strike="noStrike" kern="0" cap="none" spc="0" normalizeH="0" baseline="0" noProof="1" smtClean="0">
                <a:ln>
                  <a:noFill/>
                </a:ln>
                <a:solidFill>
                  <a:schemeClr val="tx1"/>
                </a:solidFill>
                <a:effectLst/>
                <a:uLnTx/>
                <a:uFillTx/>
                <a:latin typeface="+mn-lt"/>
                <a:ea typeface="+mn-ea"/>
                <a:cs typeface="+mn-cs"/>
              </a:rPr>
              <a:t>造成了“报告”层次不清、条理混乱。</a:t>
            </a:r>
            <a:endParaRPr kumimoji="0" lang="zh-CN" altLang="en-US" sz="2000" b="1" i="0" u="none" strike="noStrike" kern="0" cap="none" spc="0" normalizeH="0" baseline="0" noProof="1"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000" b="1" i="0" u="none" strike="noStrike" kern="0" cap="none" spc="0" normalizeH="0" baseline="0" noProof="1" smtClean="0">
                <a:ln>
                  <a:noFill/>
                </a:ln>
                <a:solidFill>
                  <a:schemeClr val="tx1"/>
                </a:solidFill>
                <a:effectLst/>
                <a:uLnTx/>
                <a:uFillTx/>
                <a:latin typeface="+mn-lt"/>
                <a:ea typeface="+mn-ea"/>
                <a:cs typeface="+mn-cs"/>
              </a:rPr>
              <a:t>（２）事实和情况不清。说事故“造成一定的伤亡后果”，“伤”多少？“亡”多少？应该分开来说，并要有准确的数字。除人员伤亡外，经济损失也应有所交代。这么重要的事实，不能以“一定的……后果”来敷衍呢？</a:t>
            </a:r>
            <a:endParaRPr kumimoji="0" lang="zh-CN" altLang="en-US" sz="2000" b="1" i="0" u="none" strike="noStrike" kern="0" cap="none" spc="0" normalizeH="0" baseline="0" noProof="1"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000" b="1" i="0" u="none" strike="noStrike" kern="0" cap="none" spc="0" normalizeH="0" baseline="0" noProof="1" smtClean="0">
                <a:ln>
                  <a:noFill/>
                </a:ln>
                <a:solidFill>
                  <a:schemeClr val="tx1"/>
                </a:solidFill>
                <a:effectLst/>
                <a:uLnTx/>
                <a:uFillTx/>
                <a:latin typeface="+mn-lt"/>
                <a:ea typeface="+mn-ea"/>
                <a:cs typeface="+mn-cs"/>
              </a:rPr>
              <a:t>（３）事故发生的原因和责任人不明确。“估计事故原因是桥面负荷过重”。怎样“过重”，为什么会“过重”？是谁造成的？这么严肃的问题，怎么可用“估计”来搪塞呢？</a:t>
            </a:r>
            <a:endParaRPr kumimoji="0" lang="zh-CN" altLang="en-US" sz="2000" b="1" i="0" u="none" strike="noStrike" kern="0" cap="none" spc="0" normalizeH="0" baseline="0" noProof="1"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000" b="1" i="0" u="none" strike="noStrike" kern="0" cap="none" spc="0" normalizeH="0" baseline="0" noProof="1" smtClean="0">
                <a:ln>
                  <a:noFill/>
                </a:ln>
                <a:solidFill>
                  <a:schemeClr val="tx1"/>
                </a:solidFill>
                <a:effectLst/>
                <a:uLnTx/>
                <a:uFillTx/>
                <a:latin typeface="+mn-lt"/>
                <a:ea typeface="+mn-ea"/>
                <a:cs typeface="+mn-cs"/>
              </a:rPr>
              <a:t>（４）缺少处理意见。如受伤者如何救治？对死亡者如何做好善后工作理？今后如何防止类似事故的发生？</a:t>
            </a:r>
            <a:endParaRPr kumimoji="0" lang="zh-CN" altLang="en-US" sz="2000" b="1" i="0" u="none" strike="noStrike" kern="0" cap="none" spc="0" normalizeH="0" baseline="0" noProof="1"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advTm="1000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643042" y="500042"/>
            <a:ext cx="7143800" cy="4893647"/>
          </a:xfrm>
          <a:prstGeom prst="rect">
            <a:avLst/>
          </a:prstGeom>
          <a:solidFill>
            <a:schemeClr val="accent1"/>
          </a:solidFill>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charset="0"/>
              <a:buChar char="ü"/>
              <a:defRPr/>
            </a:pPr>
            <a:r>
              <a:rPr kumimoji="0" lang="zh-CN" altLang="en-US" sz="2400" b="1" i="0" u="none" strike="noStrike" kern="120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2400" b="1"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400" b="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en-US" altLang="zh-CN"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2022</a:t>
            </a:r>
            <a:r>
              <a:rPr kumimoji="0" lang="zh-CN" altLang="en-US"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年</a:t>
            </a:r>
            <a:r>
              <a:rPr kumimoji="0" lang="en-US" altLang="zh-CN"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3</a:t>
            </a:r>
            <a:r>
              <a:rPr kumimoji="0" lang="zh-CN" altLang="en-US"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月</a:t>
            </a:r>
            <a:r>
              <a:rPr kumimoji="0" lang="en-US" altLang="zh-CN"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17</a:t>
            </a:r>
            <a:r>
              <a:rPr kumimoji="0" lang="zh-CN" altLang="en-US"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日傍晚</a:t>
            </a:r>
            <a:r>
              <a:rPr kumimoji="0" lang="en-US" altLang="zh-CN"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18</a:t>
            </a:r>
            <a:r>
              <a:rPr kumimoji="0" lang="zh-CN" altLang="en-US"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a:t>
            </a:r>
            <a:r>
              <a:rPr kumimoji="0" lang="en-US" altLang="zh-CN"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10</a:t>
            </a:r>
            <a:r>
              <a:rPr kumimoji="0" lang="zh-CN" altLang="en-US"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左右，</a:t>
            </a:r>
            <a:r>
              <a:rPr kumimoji="0" lang="zh-CN" altLang="en-US"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××市××公司××车间工人在压滤第</a:t>
            </a:r>
            <a:r>
              <a:rPr kumimoji="0" lang="en-US" altLang="zh-CN"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3</a:t>
            </a:r>
            <a:r>
              <a:rPr kumimoji="0" lang="zh-CN" altLang="en-US"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批料过程中，发现板框下方料斗内突然着火，并迅速扩大，引燃了压滤机顶棚的玻璃钢屋面，产生大量浓烟。险情发生后，现场操作工立即进行了扑救，邻近车间职工也积极投入灭火工作中，在</a:t>
            </a:r>
            <a:r>
              <a:rPr kumimoji="0" lang="en-US" altLang="zh-CN"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18</a:t>
            </a:r>
            <a:r>
              <a:rPr kumimoji="0" lang="zh-CN" altLang="en-US"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a:t>
            </a:r>
            <a:r>
              <a:rPr kumimoji="0" lang="en-US" altLang="zh-CN"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23</a:t>
            </a:r>
            <a:r>
              <a:rPr kumimoji="0" lang="zh-CN" altLang="en-US"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将大火扑灭。本次事故造成压滤机被烧毁，车间生产中断，无人员伤害发生。事后，××公司向警方报警，并采取了一系列措施，以防此类事故再次发生。并对职工进行岗位操作规程培训。</a:t>
            </a:r>
            <a:endParaRPr kumimoji="0" lang="zh-CN" altLang="en-US" sz="24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根据以上情况，</a:t>
            </a:r>
            <a:r>
              <a:rPr kumimoji="0" lang="zh-CN" altLang="en-US" sz="2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rPr>
              <a:t>××公司要拟写一份向市应急管理局汇报相关情况的报告。</a:t>
            </a:r>
            <a:endParaRPr kumimoji="0" lang="zh-CN" altLang="en-US" sz="2400" b="0"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advTm="1000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630045" y="909320"/>
            <a:ext cx="7299673" cy="4695825"/>
          </a:xfrm>
          <a:solidFill>
            <a:schemeClr val="accent1"/>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2800" b="0"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楷体" panose="02010609060101010101" pitchFamily="49" charset="-122"/>
              </a:rPr>
              <a:t>任务实施</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报告标题拟写为</a:t>
            </a:r>
            <a:r>
              <a:rPr kumimoji="0" lang="en-US" altLang="zh-CN"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市××公司关于火灾事故情况的报告</a:t>
            </a:r>
            <a:r>
              <a:rPr kumimoji="0" lang="en-US" altLang="zh-CN"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a:t>
            </a:r>
            <a:endParaRPr kumimoji="0" lang="en-US" altLang="zh-CN"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正文开关先概述该事故的基本过程与损失情况。</a:t>
            </a:r>
            <a:endPar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主体部分写事故原因分析、防范措施和培训教育等相关内容。</a:t>
            </a:r>
            <a:endParaRPr kumimoji="0" lang="zh-CN"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结尾用惯用语</a:t>
            </a:r>
            <a:r>
              <a:rPr kumimoji="0" lang="en-US" altLang="zh-CN"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特此报告</a:t>
            </a:r>
            <a:r>
              <a:rPr kumimoji="0" lang="en-US" altLang="zh-CN"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来结束。</a:t>
            </a:r>
            <a:endPar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发文机关署名署发文机关全称，加盖印章。</a:t>
            </a:r>
            <a:endPar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成文日期在发文机关署名下一行，中空四字编排。</a:t>
            </a:r>
            <a:endPar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p:txBody>
      </p:sp>
      <p:pic>
        <p:nvPicPr>
          <p:cNvPr id="1028"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graphicFrame>
        <p:nvGraphicFramePr>
          <p:cNvPr id="1026" name="对象 1">
            <a:hlinkClick r:id="" action="ppaction://ole?verb="/>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3076" name="" r:id="rId2" imgW="914400" imgH="215900" progId="Equation.KSEE3">
                  <p:embed/>
                </p:oleObj>
              </mc:Choice>
              <mc:Fallback>
                <p:oleObj name="" r:id="rId2" imgW="914400" imgH="215900" progId="Equation.KSEE3">
                  <p:embed/>
                  <p:pic>
                    <p:nvPicPr>
                      <p:cNvPr id="0" name="图片 3075"/>
                      <p:cNvPicPr/>
                      <p:nvPr/>
                    </p:nvPicPr>
                    <p:blipFill>
                      <a:blip r:embed="rId3"/>
                      <a:stretch>
                        <a:fillRect/>
                      </a:stretch>
                    </p:blipFill>
                    <p:spPr>
                      <a:xfrm>
                        <a:off x="4114800" y="3321050"/>
                        <a:ext cx="914400" cy="215900"/>
                      </a:xfrm>
                      <a:prstGeom prst="rect">
                        <a:avLst/>
                      </a:prstGeom>
                      <a:noFill/>
                      <a:ln w="38100">
                        <a:noFill/>
                        <a:miter/>
                      </a:ln>
                    </p:spPr>
                  </p:pic>
                </p:oleObj>
              </mc:Fallback>
            </mc:AlternateContent>
          </a:graphicData>
        </a:graphic>
      </p:graphicFrame>
    </p:spTree>
  </p:cSld>
  <p:clrMapOvr>
    <a:masterClrMapping/>
  </p:clrMapOvr>
  <p:transition advTm="1000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5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graphicFrame>
        <p:nvGraphicFramePr>
          <p:cNvPr id="2050" name="对象 1">
            <a:hlinkClick r:id="" action="ppaction://ole?verb="/>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3078" name="" r:id="rId2" imgW="914400" imgH="215900" progId="Equation.KSEE3">
                  <p:embed/>
                </p:oleObj>
              </mc:Choice>
              <mc:Fallback>
                <p:oleObj name="" r:id="rId2" imgW="914400" imgH="215900" progId="Equation.KSEE3">
                  <p:embed/>
                  <p:pic>
                    <p:nvPicPr>
                      <p:cNvPr id="0" name="图片 3077"/>
                      <p:cNvPicPr/>
                      <p:nvPr/>
                    </p:nvPicPr>
                    <p:blipFill>
                      <a:blip r:embed="rId3"/>
                      <a:stretch>
                        <a:fillRect/>
                      </a:stretch>
                    </p:blipFill>
                    <p:spPr>
                      <a:xfrm>
                        <a:off x="4114800" y="3321050"/>
                        <a:ext cx="914400" cy="215900"/>
                      </a:xfrm>
                      <a:prstGeom prst="rect">
                        <a:avLst/>
                      </a:prstGeom>
                      <a:noFill/>
                      <a:ln w="38100">
                        <a:noFill/>
                        <a:miter/>
                      </a:ln>
                    </p:spPr>
                  </p:pic>
                </p:oleObj>
              </mc:Fallback>
            </mc:AlternateContent>
          </a:graphicData>
        </a:graphic>
      </p:graphicFrame>
      <p:sp>
        <p:nvSpPr>
          <p:cNvPr id="2052" name="内容占位符 2"/>
          <p:cNvSpPr>
            <a:spLocks noGrp="1"/>
          </p:cNvSpPr>
          <p:nvPr>
            <p:ph idx="1"/>
          </p:nvPr>
        </p:nvSpPr>
        <p:spPr>
          <a:xfrm>
            <a:off x="1319213" y="188913"/>
            <a:ext cx="7650162" cy="5897562"/>
          </a:xfrm>
          <a:solidFill>
            <a:schemeClr val="accent1">
              <a:alpha val="100000"/>
            </a:schemeClr>
          </a:solidFill>
          <a:ln>
            <a:solidFill>
              <a:srgbClr val="0070C0">
                <a:alpha val="100000"/>
              </a:srgbClr>
            </a:solidFill>
            <a:miter/>
          </a:ln>
        </p:spPr>
        <p:txBody>
          <a:bodyPr vert="horz" wrap="square" lIns="91440" tIns="45720" rIns="91440" bIns="45720" anchor="t" anchorCtr="0"/>
          <a:p>
            <a:pPr marL="0" indent="0" algn="ctr">
              <a:buNone/>
            </a:pPr>
            <a:endParaRPr lang="en-US" altLang="zh-CN" sz="2400" b="1" dirty="0">
              <a:latin typeface="宋体" panose="02010600030101010101" pitchFamily="2" charset="-122"/>
            </a:endParaRPr>
          </a:p>
          <a:p>
            <a:pPr marL="0" indent="0" algn="ctr">
              <a:buNone/>
            </a:pPr>
            <a:r>
              <a:rPr lang="en-US" altLang="zh-CN" sz="2400" b="1" dirty="0">
                <a:latin typeface="宋体" panose="02010600030101010101" pitchFamily="2" charset="-122"/>
              </a:rPr>
              <a:t>××</a:t>
            </a:r>
            <a:r>
              <a:rPr lang="zh-CN" altLang="en-US" sz="2400" b="1" dirty="0">
                <a:latin typeface="宋体" panose="02010600030101010101" pitchFamily="2" charset="-122"/>
              </a:rPr>
              <a:t>市××公司关于火灾事故情况的报告</a:t>
            </a:r>
            <a:endParaRPr lang="zh-CN" altLang="en-US" sz="2400" b="1" dirty="0">
              <a:latin typeface="黑体" panose="02010609060101010101" pitchFamily="49" charset="-122"/>
              <a:ea typeface="黑体" panose="02010609060101010101" pitchFamily="49" charset="-122"/>
            </a:endParaRPr>
          </a:p>
          <a:p>
            <a:pPr marL="0" indent="0" algn="ctr">
              <a:buNone/>
            </a:pPr>
            <a:endParaRPr lang="zh-CN" altLang="en-US" sz="2400" dirty="0">
              <a:latin typeface="仿宋" panose="02010609060101010101" pitchFamily="49" charset="-122"/>
              <a:ea typeface="仿宋" panose="02010609060101010101" pitchFamily="49" charset="-122"/>
            </a:endParaRPr>
          </a:p>
          <a:p>
            <a:pPr marL="0" indent="0">
              <a:buNone/>
            </a:pPr>
            <a:r>
              <a:rPr lang="zh-CN" altLang="en-US" sz="2000" dirty="0">
                <a:latin typeface="仿宋" panose="02010609060101010101" pitchFamily="49" charset="-122"/>
                <a:ea typeface="仿宋" panose="02010609060101010101" pitchFamily="49" charset="-122"/>
              </a:rPr>
              <a:t>××市应急管理局：</a:t>
            </a:r>
            <a:endParaRPr lang="zh-CN" altLang="en-US" sz="2000" dirty="0">
              <a:latin typeface="仿宋" panose="02010609060101010101" pitchFamily="49" charset="-122"/>
              <a:ea typeface="仿宋" panose="02010609060101010101" pitchFamily="49" charset="-122"/>
            </a:endParaRPr>
          </a:p>
          <a:p>
            <a:pPr marL="0" indent="0">
              <a:buNone/>
            </a:pPr>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2022</a:t>
            </a:r>
            <a:r>
              <a:rPr lang="zh-CN" altLang="en-US" sz="2000" dirty="0">
                <a:latin typeface="仿宋" panose="02010609060101010101" pitchFamily="49" charset="-122"/>
                <a:ea typeface="仿宋" panose="02010609060101010101" pitchFamily="49" charset="-122"/>
              </a:rPr>
              <a:t>年</a:t>
            </a:r>
            <a:r>
              <a:rPr lang="en-US" altLang="zh-CN" sz="2000" dirty="0">
                <a:latin typeface="仿宋" panose="02010609060101010101" pitchFamily="49" charset="-122"/>
                <a:ea typeface="仿宋" panose="02010609060101010101" pitchFamily="49" charset="-122"/>
              </a:rPr>
              <a:t>3</a:t>
            </a:r>
            <a:r>
              <a:rPr lang="zh-CN" altLang="en-US" sz="2000" dirty="0">
                <a:latin typeface="仿宋" panose="02010609060101010101" pitchFamily="49" charset="-122"/>
                <a:ea typeface="仿宋" panose="02010609060101010101" pitchFamily="49" charset="-122"/>
              </a:rPr>
              <a:t>月</a:t>
            </a:r>
            <a:r>
              <a:rPr lang="en-US" altLang="zh-CN" sz="2000" dirty="0">
                <a:latin typeface="仿宋" panose="02010609060101010101" pitchFamily="49" charset="-122"/>
                <a:ea typeface="仿宋" panose="02010609060101010101" pitchFamily="49" charset="-122"/>
              </a:rPr>
              <a:t>17</a:t>
            </a:r>
            <a:r>
              <a:rPr lang="zh-CN" altLang="en-US" sz="2000" dirty="0">
                <a:latin typeface="仿宋" panose="02010609060101010101" pitchFamily="49" charset="-122"/>
                <a:ea typeface="仿宋" panose="02010609060101010101" pitchFamily="49" charset="-122"/>
              </a:rPr>
              <a:t>日傍晚</a:t>
            </a:r>
            <a:r>
              <a:rPr lang="en-US" altLang="zh-CN" sz="2000" dirty="0">
                <a:latin typeface="仿宋" panose="02010609060101010101" pitchFamily="49" charset="-122"/>
                <a:ea typeface="仿宋" panose="02010609060101010101" pitchFamily="49" charset="-122"/>
              </a:rPr>
              <a:t>18</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10</a:t>
            </a:r>
            <a:r>
              <a:rPr lang="zh-CN" altLang="en-US" sz="2000" dirty="0">
                <a:latin typeface="仿宋" panose="02010609060101010101" pitchFamily="49" charset="-122"/>
                <a:ea typeface="仿宋" panose="02010609060101010101" pitchFamily="49" charset="-122"/>
              </a:rPr>
              <a:t>左右，我公司××车间工人在压滤第3批料过程中，发现板框下方料斗内突然着火，并迅速扩大，引燃了压滤机顶棚的玻璃钢屋面，产生大量浓烟。险情发生后，现场操作工立即进行了扑救，邻近车间职工也积极投入灭火工作中，在18：23将大火扑灭。本次事故造成压滤机被烧毁，车间生产中断，无人员伤害发生。</a:t>
            </a:r>
            <a:endParaRPr lang="zh-CN" altLang="en-US" sz="2000" dirty="0">
              <a:latin typeface="仿宋" panose="02010609060101010101" pitchFamily="49" charset="-122"/>
              <a:ea typeface="仿宋" panose="02010609060101010101" pitchFamily="49" charset="-122"/>
            </a:endParaRPr>
          </a:p>
          <a:p>
            <a:pPr marL="0" indent="0">
              <a:buNone/>
            </a:pPr>
            <a:r>
              <a:rPr lang="zh-CN" altLang="en-US" sz="2000" dirty="0">
                <a:latin typeface="仿宋" panose="02010609060101010101" pitchFamily="49" charset="-122"/>
                <a:ea typeface="仿宋" panose="02010609060101010101" pitchFamily="49" charset="-122"/>
              </a:rPr>
              <a:t>   一、事故原因</a:t>
            </a:r>
            <a:endParaRPr lang="zh-CN" altLang="en-US" sz="2000" dirty="0">
              <a:latin typeface="仿宋" panose="02010609060101010101" pitchFamily="49" charset="-122"/>
              <a:ea typeface="仿宋" panose="02010609060101010101" pitchFamily="49" charset="-122"/>
            </a:endParaRPr>
          </a:p>
          <a:p>
            <a:pPr marL="0" indent="0">
              <a:buNone/>
            </a:pPr>
            <a:r>
              <a:rPr lang="en-US" altLang="zh-CN" sz="2000" dirty="0">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 （一）板框压滤机使用的电缆于</a:t>
            </a:r>
            <a:r>
              <a:rPr lang="en-US" altLang="zh-CN" sz="2000" dirty="0">
                <a:latin typeface="仿宋" panose="02010609060101010101" pitchFamily="49" charset="-122"/>
                <a:ea typeface="仿宋" panose="02010609060101010101" pitchFamily="49" charset="-122"/>
              </a:rPr>
              <a:t>2015</a:t>
            </a:r>
            <a:r>
              <a:rPr lang="zh-CN" altLang="en-US" sz="2000" dirty="0">
                <a:latin typeface="仿宋" panose="02010609060101010101" pitchFamily="49" charset="-122"/>
                <a:ea typeface="仿宋" panose="02010609060101010101" pitchFamily="49" charset="-122"/>
              </a:rPr>
              <a:t>年安装，原供离心机使用的电缆由于受到原料、环境的腐蚀影响绝缘层老化现象严重，且现场环境潮湿，造成电器线路打火，这是造成本次事故的直接原因。</a:t>
            </a:r>
            <a:endParaRPr lang="zh-CN" altLang="en-US" sz="2000" dirty="0">
              <a:latin typeface="仿宋" panose="02010609060101010101" pitchFamily="49" charset="-122"/>
              <a:ea typeface="仿宋" panose="02010609060101010101" pitchFamily="49" charset="-122"/>
            </a:endParaRPr>
          </a:p>
          <a:p>
            <a:pPr marL="0" indent="0">
              <a:buNone/>
            </a:pPr>
            <a:r>
              <a:rPr lang="en-US" altLang="zh-CN" sz="2000" dirty="0">
                <a:latin typeface="仿宋" panose="02010609060101010101" pitchFamily="49" charset="-122"/>
                <a:ea typeface="仿宋" panose="02010609060101010101" pitchFamily="49" charset="-122"/>
              </a:rPr>
              <a:t>   ……</a:t>
            </a:r>
            <a:endParaRPr lang="en-US" altLang="zh-CN" sz="2000" dirty="0">
              <a:latin typeface="仿宋" panose="02010609060101010101" pitchFamily="49" charset="-122"/>
              <a:ea typeface="仿宋" panose="02010609060101010101" pitchFamily="49" charset="-122"/>
            </a:endParaRPr>
          </a:p>
        </p:txBody>
      </p:sp>
    </p:spTree>
  </p:cSld>
  <p:clrMapOvr>
    <a:masterClrMapping/>
  </p:clrMapOvr>
  <p:transition advTm="1000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graphicFrame>
        <p:nvGraphicFramePr>
          <p:cNvPr id="3074" name="对象 1">
            <a:hlinkClick r:id="" action="ppaction://ole?verb="/>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3077" name="" r:id="rId2" imgW="914400" imgH="215900" progId="Equation.KSEE3">
                  <p:embed/>
                </p:oleObj>
              </mc:Choice>
              <mc:Fallback>
                <p:oleObj name="" r:id="rId2" imgW="914400" imgH="215900" progId="Equation.KSEE3">
                  <p:embed/>
                  <p:pic>
                    <p:nvPicPr>
                      <p:cNvPr id="0" name="图片 3076"/>
                      <p:cNvPicPr/>
                      <p:nvPr/>
                    </p:nvPicPr>
                    <p:blipFill>
                      <a:blip r:embed="rId3"/>
                      <a:stretch>
                        <a:fillRect/>
                      </a:stretch>
                    </p:blipFill>
                    <p:spPr>
                      <a:xfrm>
                        <a:off x="4114800" y="3321050"/>
                        <a:ext cx="914400" cy="215900"/>
                      </a:xfrm>
                      <a:prstGeom prst="rect">
                        <a:avLst/>
                      </a:prstGeom>
                      <a:noFill/>
                      <a:ln w="38100">
                        <a:noFill/>
                        <a:miter/>
                      </a:ln>
                    </p:spPr>
                  </p:pic>
                </p:oleObj>
              </mc:Fallback>
            </mc:AlternateContent>
          </a:graphicData>
        </a:graphic>
      </p:graphicFrame>
      <p:sp>
        <p:nvSpPr>
          <p:cNvPr id="3076" name="内容占位符 2"/>
          <p:cNvSpPr>
            <a:spLocks noGrp="1"/>
          </p:cNvSpPr>
          <p:nvPr>
            <p:ph idx="1"/>
          </p:nvPr>
        </p:nvSpPr>
        <p:spPr>
          <a:xfrm>
            <a:off x="1403350" y="1052513"/>
            <a:ext cx="7546975" cy="4475162"/>
          </a:xfrm>
          <a:solidFill>
            <a:schemeClr val="accent1">
              <a:alpha val="100000"/>
            </a:schemeClr>
          </a:solidFill>
          <a:ln>
            <a:solidFill>
              <a:srgbClr val="0070C0">
                <a:alpha val="100000"/>
              </a:srgbClr>
            </a:solidFill>
            <a:miter/>
          </a:ln>
        </p:spPr>
        <p:txBody>
          <a:bodyPr vert="horz" wrap="square" lIns="91440" tIns="45720" rIns="91440" bIns="45720" anchor="t" anchorCtr="0"/>
          <a:p>
            <a:pPr marL="0" indent="0">
              <a:buNone/>
            </a:pPr>
            <a:r>
              <a:rPr lang="zh-CN" altLang="en-US" sz="2000" dirty="0">
                <a:latin typeface="仿宋" panose="02010609060101010101" pitchFamily="49" charset="-122"/>
                <a:ea typeface="仿宋" panose="02010609060101010101" pitchFamily="49" charset="-122"/>
              </a:rPr>
              <a:t>    二、防范措施</a:t>
            </a:r>
            <a:endParaRPr lang="zh-CN" altLang="en-US" sz="2000" dirty="0">
              <a:latin typeface="仿宋" panose="02010609060101010101" pitchFamily="49" charset="-122"/>
              <a:ea typeface="仿宋" panose="02010609060101010101" pitchFamily="49" charset="-122"/>
            </a:endParaRPr>
          </a:p>
          <a:p>
            <a:pPr marL="0" indent="0">
              <a:buNone/>
            </a:pPr>
            <a:r>
              <a:rPr lang="zh-CN" altLang="en-US" sz="2000" dirty="0">
                <a:latin typeface="仿宋" panose="02010609060101010101" pitchFamily="49" charset="-122"/>
                <a:ea typeface="仿宋" panose="02010609060101010101" pitchFamily="49" charset="-122"/>
              </a:rPr>
              <a:t>    （一）对老化的电气线路进行更换，并严格按照防爆车间的规范要求进行安装。</a:t>
            </a:r>
            <a:endParaRPr lang="zh-CN" altLang="en-US" sz="2000" dirty="0">
              <a:latin typeface="仿宋" panose="02010609060101010101" pitchFamily="49" charset="-122"/>
              <a:ea typeface="仿宋" panose="02010609060101010101" pitchFamily="49" charset="-122"/>
            </a:endParaRPr>
          </a:p>
          <a:p>
            <a:pPr marL="0" indent="0">
              <a:buNone/>
            </a:pPr>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（二）采用新型压滤设备，杜绝工作过程跑、冒、滴、漏现象的发生，避免生产现场空气中形成爆炸性混合气体。</a:t>
            </a:r>
            <a:endParaRPr lang="en-US" altLang="zh-CN" sz="2000" dirty="0">
              <a:latin typeface="仿宋" panose="02010609060101010101" pitchFamily="49" charset="-122"/>
              <a:ea typeface="仿宋" panose="02010609060101010101" pitchFamily="49" charset="-122"/>
            </a:endParaRPr>
          </a:p>
          <a:p>
            <a:pPr marL="0" indent="0">
              <a:buNone/>
            </a:pPr>
            <a:r>
              <a:rPr lang="en-US" altLang="zh-CN" sz="2000" dirty="0">
                <a:latin typeface="仿宋" panose="02010609060101010101" pitchFamily="49" charset="-122"/>
                <a:ea typeface="仿宋" panose="02010609060101010101" pitchFamily="49" charset="-122"/>
              </a:rPr>
              <a:t>    ……</a:t>
            </a:r>
            <a:endParaRPr lang="en-US" altLang="zh-CN" sz="2000" dirty="0">
              <a:latin typeface="仿宋" panose="02010609060101010101" pitchFamily="49" charset="-122"/>
              <a:ea typeface="仿宋" panose="02010609060101010101" pitchFamily="49" charset="-122"/>
            </a:endParaRPr>
          </a:p>
          <a:p>
            <a:pPr marL="0" indent="0">
              <a:buNone/>
            </a:pP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三、培训教育</a:t>
            </a:r>
            <a:endParaRPr lang="zh-CN" altLang="en-US" sz="2000" dirty="0">
              <a:latin typeface="仿宋" panose="02010609060101010101" pitchFamily="49" charset="-122"/>
              <a:ea typeface="仿宋" panose="02010609060101010101" pitchFamily="49" charset="-122"/>
            </a:endParaRPr>
          </a:p>
          <a:p>
            <a:pPr marL="0" indent="0">
              <a:buNone/>
            </a:pPr>
            <a:r>
              <a:rPr lang="zh-CN" altLang="en-US" sz="2000" dirty="0">
                <a:latin typeface="仿宋" panose="02010609060101010101" pitchFamily="49" charset="-122"/>
                <a:ea typeface="仿宋" panose="02010609060101010101" pitchFamily="49" charset="-122"/>
              </a:rPr>
              <a:t>    对此工段职工进行岗位操作规程培训。</a:t>
            </a:r>
            <a:endParaRPr lang="zh-CN" altLang="en-US" sz="2000" dirty="0">
              <a:latin typeface="仿宋" panose="02010609060101010101" pitchFamily="49" charset="-122"/>
              <a:ea typeface="仿宋" panose="02010609060101010101" pitchFamily="49" charset="-122"/>
            </a:endParaRPr>
          </a:p>
          <a:p>
            <a:pPr marL="0" indent="0">
              <a:buNone/>
            </a:pP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特此报告。</a:t>
            </a:r>
            <a:endParaRPr lang="zh-CN" altLang="en-US" sz="2000" dirty="0">
              <a:latin typeface="仿宋" panose="02010609060101010101" pitchFamily="49" charset="-122"/>
              <a:ea typeface="仿宋" panose="02010609060101010101" pitchFamily="49" charset="-122"/>
            </a:endParaRPr>
          </a:p>
          <a:p>
            <a:pPr marL="0" indent="0">
              <a:buNone/>
            </a:pPr>
            <a:endParaRPr lang="zh-CN" altLang="en-US" sz="2400" dirty="0">
              <a:latin typeface="仿宋" panose="02010609060101010101" pitchFamily="49" charset="-122"/>
              <a:ea typeface="仿宋" panose="02010609060101010101" pitchFamily="49" charset="-122"/>
            </a:endParaRPr>
          </a:p>
          <a:p>
            <a:pPr marL="0" indent="0">
              <a:buNone/>
            </a:pPr>
            <a:r>
              <a:rPr lang="zh-CN" altLang="en-US" sz="2400" dirty="0">
                <a:latin typeface="仿宋" panose="02010609060101010101" pitchFamily="49" charset="-122"/>
                <a:ea typeface="仿宋" panose="02010609060101010101" pitchFamily="49" charset="-122"/>
              </a:rPr>
              <a:t>                            </a:t>
            </a:r>
            <a:r>
              <a:rPr lang="en-US" altLang="zh-CN" sz="2400" dirty="0">
                <a:latin typeface="仿宋" panose="02010609060101010101" pitchFamily="49" charset="-122"/>
                <a:ea typeface="仿宋" panose="02010609060101010101" pitchFamily="49" charset="-122"/>
              </a:rPr>
              <a:t> </a:t>
            </a:r>
            <a:r>
              <a:rPr lang="zh-CN" altLang="en-US" sz="2000" dirty="0">
                <a:ea typeface="仿宋" panose="02010609060101010101" pitchFamily="49" charset="-122"/>
              </a:rPr>
              <a:t>××市××公司（印章）</a:t>
            </a:r>
            <a:endParaRPr lang="zh-CN" altLang="en-US" sz="2000" dirty="0">
              <a:ea typeface="仿宋" panose="02010609060101010101" pitchFamily="49" charset="-122"/>
            </a:endParaRPr>
          </a:p>
          <a:p>
            <a:pPr marL="0" indent="0">
              <a:buNone/>
            </a:pPr>
            <a:r>
              <a:rPr lang="zh-CN" altLang="en-US" sz="2000" dirty="0">
                <a:ea typeface="仿宋" panose="02010609060101010101" pitchFamily="49" charset="-122"/>
              </a:rPr>
              <a:t>                                                               </a:t>
            </a:r>
            <a:r>
              <a:rPr lang="en-US" altLang="zh-CN" sz="2000" dirty="0">
                <a:ea typeface="仿宋" panose="02010609060101010101" pitchFamily="49" charset="-122"/>
              </a:rPr>
              <a:t>2022</a:t>
            </a:r>
            <a:r>
              <a:rPr lang="zh-CN" altLang="en-US" sz="2000" dirty="0">
                <a:ea typeface="仿宋" panose="02010609060101010101" pitchFamily="49" charset="-122"/>
              </a:rPr>
              <a:t>年</a:t>
            </a:r>
            <a:r>
              <a:rPr lang="en-US" altLang="zh-CN" sz="2000" dirty="0">
                <a:ea typeface="仿宋" panose="02010609060101010101" pitchFamily="49" charset="-122"/>
              </a:rPr>
              <a:t>3</a:t>
            </a:r>
            <a:r>
              <a:rPr lang="zh-CN" altLang="en-US" sz="2000" dirty="0">
                <a:ea typeface="仿宋" panose="02010609060101010101" pitchFamily="49" charset="-122"/>
              </a:rPr>
              <a:t>月</a:t>
            </a:r>
            <a:r>
              <a:rPr lang="en-US" altLang="zh-CN" sz="2000" dirty="0">
                <a:ea typeface="仿宋" panose="02010609060101010101" pitchFamily="49" charset="-122"/>
              </a:rPr>
              <a:t>22</a:t>
            </a:r>
            <a:r>
              <a:rPr lang="zh-CN" altLang="en-US" sz="2000" dirty="0">
                <a:ea typeface="仿宋" panose="02010609060101010101" pitchFamily="49" charset="-122"/>
              </a:rPr>
              <a:t>日</a:t>
            </a:r>
            <a:endParaRPr lang="zh-CN" altLang="en-US" sz="2000" dirty="0">
              <a:ea typeface="仿宋" panose="02010609060101010101" pitchFamily="49" charset="-122"/>
            </a:endParaRPr>
          </a:p>
        </p:txBody>
      </p:sp>
    </p:spTree>
  </p:cSld>
  <p:clrMapOvr>
    <a:masterClrMapping/>
  </p:clrMapOvr>
  <p:transition advTm="1000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776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文本框 1"/>
          <p:cNvSpPr txBox="1"/>
          <p:nvPr/>
        </p:nvSpPr>
        <p:spPr>
          <a:xfrm>
            <a:off x="1691631" y="1917056"/>
            <a:ext cx="5027938" cy="2910206"/>
          </a:xfrm>
          <a:prstGeom prst="rect">
            <a:avLst/>
          </a:prstGeom>
          <a:noFill/>
          <a:ln>
            <a:noFill/>
          </a:ln>
        </p:spPr>
        <p:txBody>
          <a:bodyPr>
            <a:spAutoFit/>
          </a:bodyPr>
          <a:lstStyle/>
          <a:p>
            <a:pPr marL="342900" marR="0" indent="-342900" defTabSz="914400" eaLnBrk="0" hangingPunct="0">
              <a:spcBef>
                <a:spcPct val="20000"/>
              </a:spcBef>
              <a:buClrTx/>
              <a:buSzTx/>
              <a:buFont typeface="Wingdings" panose="05000000000000000000" charset="0"/>
              <a:buChar char="ü"/>
              <a:defRPr/>
            </a:pPr>
            <a:r>
              <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sym typeface="+mn-ea"/>
              </a:rPr>
              <a:t>任务目标</a:t>
            </a:r>
            <a:endPar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理解和掌握请示的含义、类型、结构、写法，以及写作注意事项。</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能够撰写求准性（求助性）请示。</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7659" name="Picture 9" descr="C:\Documents and Settings\aurora\My Documents\my profile\the challengec cup for win\素材\省答辩PPT素材\aiimg_com_01.gif"/>
          <p:cNvPicPr>
            <a:picLocks noChangeAspect="1"/>
          </p:cNvPicPr>
          <p:nvPr>
            <p:custDataLst>
              <p:tags r:id="rId2"/>
            </p:custDataLst>
          </p:nvPr>
        </p:nvPicPr>
        <p:blipFill>
          <a:blip r:embed="rId3"/>
          <a:stretch>
            <a:fillRect/>
          </a:stretch>
        </p:blipFill>
        <p:spPr>
          <a:xfrm>
            <a:off x="6804025" y="909638"/>
            <a:ext cx="1790700" cy="4903787"/>
          </a:xfrm>
          <a:prstGeom prst="rect">
            <a:avLst/>
          </a:prstGeom>
          <a:noFill/>
          <a:ln w="9525">
            <a:noFill/>
          </a:ln>
        </p:spPr>
      </p:pic>
      <p:sp>
        <p:nvSpPr>
          <p:cNvPr id="117765" name="标题 1"/>
          <p:cNvSpPr>
            <a:spLocks noGrp="1"/>
          </p:cNvSpPr>
          <p:nvPr>
            <p:ph type="title"/>
            <p:custDataLst>
              <p:tags r:id="rId4"/>
            </p:custDataLst>
          </p:nvPr>
        </p:nvSpPr>
        <p:spPr>
          <a:xfrm>
            <a:off x="1619250" y="476250"/>
            <a:ext cx="4886325"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第三节 请示</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20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内容占位符 2"/>
          <p:cNvSpPr>
            <a:spLocks noGrp="1"/>
          </p:cNvSpPr>
          <p:nvPr>
            <p:ph idx="1"/>
          </p:nvPr>
        </p:nvSpPr>
        <p:spPr>
          <a:xfrm>
            <a:off x="1547813" y="333375"/>
            <a:ext cx="7218362" cy="5480050"/>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一、请示的定义</a:t>
            </a:r>
            <a:endParaRPr lang="zh-CN" altLang="en-US" b="1" dirty="0">
              <a:latin typeface="黑体" panose="02010609060101010101" pitchFamily="49" charset="-122"/>
              <a:ea typeface="黑体" panose="02010609060101010101" pitchFamily="49" charset="-122"/>
            </a:endParaRPr>
          </a:p>
          <a:p>
            <a:pPr marL="0" indent="0">
              <a:buFont typeface="Wingdings" panose="05000000000000000000" pitchFamily="2" charset="2"/>
              <a:buChar char="Ø"/>
            </a:pPr>
            <a:r>
              <a:rPr lang="en-US" altLang="zh-CN" sz="2800" dirty="0">
                <a:latin typeface="黑体" panose="02010609060101010101" pitchFamily="49" charset="-122"/>
                <a:ea typeface="黑体" panose="02010609060101010101" pitchFamily="49" charset="-122"/>
              </a:rPr>
              <a:t> </a:t>
            </a:r>
            <a:r>
              <a:rPr lang="zh-CN" altLang="en-US" sz="2800" dirty="0">
                <a:solidFill>
                  <a:srgbClr val="7030A0"/>
                </a:solidFill>
                <a:latin typeface="黑体" panose="02010609060101010101" pitchFamily="49" charset="-122"/>
                <a:ea typeface="黑体" panose="02010609060101010101" pitchFamily="49" charset="-122"/>
              </a:rPr>
              <a:t>请示</a:t>
            </a:r>
            <a:r>
              <a:rPr lang="en-US" altLang="zh-CN" sz="2800" dirty="0">
                <a:solidFill>
                  <a:srgbClr val="7030A0"/>
                </a:solidFill>
                <a:latin typeface="黑体" panose="02010609060101010101" pitchFamily="49" charset="-122"/>
                <a:ea typeface="黑体" panose="02010609060101010101" pitchFamily="49" charset="-122"/>
              </a:rPr>
              <a:t>“</a:t>
            </a:r>
            <a:r>
              <a:rPr lang="zh-CN" altLang="en-US" sz="2800" dirty="0">
                <a:solidFill>
                  <a:srgbClr val="7030A0"/>
                </a:solidFill>
                <a:latin typeface="黑体" panose="02010609060101010101" pitchFamily="49" charset="-122"/>
                <a:ea typeface="黑体" panose="02010609060101010101" pitchFamily="49" charset="-122"/>
              </a:rPr>
              <a:t>适用于向上级机关请求指示、批准</a:t>
            </a:r>
            <a:r>
              <a:rPr lang="en-US" altLang="zh-CN" sz="2800" dirty="0">
                <a:solidFill>
                  <a:srgbClr val="7030A0"/>
                </a:solidFill>
                <a:latin typeface="黑体" panose="02010609060101010101" pitchFamily="49" charset="-122"/>
                <a:ea typeface="黑体" panose="02010609060101010101" pitchFamily="49" charset="-122"/>
              </a:rPr>
              <a:t>”</a:t>
            </a:r>
            <a:r>
              <a:rPr lang="zh-CN" altLang="en-US" sz="2800" dirty="0">
                <a:solidFill>
                  <a:srgbClr val="7030A0"/>
                </a:solidFill>
                <a:latin typeface="黑体" panose="02010609060101010101" pitchFamily="49" charset="-122"/>
                <a:ea typeface="黑体" panose="02010609060101010101" pitchFamily="49" charset="-122"/>
              </a:rPr>
              <a:t>。</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请示是</a:t>
            </a:r>
            <a:r>
              <a:rPr lang="zh-CN" altLang="en-US" sz="2800" dirty="0">
                <a:solidFill>
                  <a:srgbClr val="FF0000"/>
                </a:solidFill>
                <a:latin typeface="黑体" panose="02010609060101010101" pitchFamily="49" charset="-122"/>
                <a:ea typeface="黑体" panose="02010609060101010101" pitchFamily="49" charset="-122"/>
              </a:rPr>
              <a:t>陈请性</a:t>
            </a:r>
            <a:r>
              <a:rPr lang="zh-CN" altLang="en-US" sz="2800" dirty="0">
                <a:latin typeface="黑体" panose="02010609060101010101" pitchFamily="49" charset="-122"/>
                <a:ea typeface="黑体" panose="02010609060101010101" pitchFamily="49" charset="-122"/>
              </a:rPr>
              <a:t>的上行文。下级机关遇到新问题，既没有过往的例子可参考，也没有相似的案例可比照，拿不出解决方案时，需上级机关给出明确的指示意见；涉及其他部门的工作或问题，本部门无权独自决策时，需提请上级机关给予批示；下级机关受人力、物力、财力所限，无法执行上级机关统一要求时，请求上级机关授予一定裁量权，便宜行事等。</a:t>
            </a:r>
            <a:endParaRPr lang="zh-CN" altLang="en-US" sz="2800" dirty="0">
              <a:latin typeface="黑体" panose="02010609060101010101" pitchFamily="49" charset="-122"/>
              <a:ea typeface="黑体" panose="02010609060101010101" pitchFamily="49" charset="-122"/>
            </a:endParaRPr>
          </a:p>
        </p:txBody>
      </p:sp>
      <p:pic>
        <p:nvPicPr>
          <p:cNvPr id="11878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竖排标题 3"/>
          <p:cNvSpPr>
            <a:spLocks noGrp="1"/>
          </p:cNvSpPr>
          <p:nvPr>
            <p:ph type="title" orient="vert"/>
          </p:nvPr>
        </p:nvSpPr>
        <p:spPr>
          <a:xfrm>
            <a:off x="7286625" y="274638"/>
            <a:ext cx="1400175" cy="5440362"/>
          </a:xfrm>
        </p:spPr>
        <p:txBody>
          <a:bodyPr wrap="square" lIns="91440" tIns="45720" rIns="91440" bIns="45720" anchor="ctr" anchorCtr="0"/>
          <a:p>
            <a:r>
              <a:rPr lang="en-US" altLang="zh-CN" sz="3200" dirty="0"/>
              <a:t>《</a:t>
            </a:r>
            <a:r>
              <a:rPr lang="zh-CN" altLang="en-US" sz="3200" dirty="0"/>
              <a:t>面朝大海，春暖花开</a:t>
            </a:r>
            <a:r>
              <a:rPr lang="en-US" altLang="zh-CN" sz="3200" dirty="0"/>
              <a:t>》</a:t>
            </a:r>
            <a:endParaRPr lang="zh-CN" altLang="en-US" sz="3200" dirty="0"/>
          </a:p>
        </p:txBody>
      </p:sp>
      <p:sp>
        <p:nvSpPr>
          <p:cNvPr id="49155" name="竖排文字占位符 4"/>
          <p:cNvSpPr>
            <a:spLocks noGrp="1"/>
          </p:cNvSpPr>
          <p:nvPr>
            <p:ph type="body" orient="vert" idx="1"/>
          </p:nvPr>
        </p:nvSpPr>
        <p:spPr>
          <a:xfrm>
            <a:off x="1071563" y="357188"/>
            <a:ext cx="6019800" cy="5851525"/>
          </a:xfrm>
        </p:spPr>
        <p:txBody>
          <a:bodyPr wrap="square" lIns="91440" tIns="45720" rIns="91440" bIns="45720" anchor="t" anchorCtr="0"/>
          <a:p>
            <a:pPr eaLnBrk="1" hangingPunct="1"/>
            <a:r>
              <a:rPr lang="zh-CN" altLang="en-US" sz="1800" dirty="0">
                <a:solidFill>
                  <a:srgbClr val="080F12"/>
                </a:solidFill>
                <a:latin typeface="等线" panose="02010600030101010101" pitchFamily="2" charset="-122"/>
                <a:ea typeface="等线" panose="02010600030101010101" pitchFamily="2" charset="-122"/>
              </a:rPr>
              <a:t>从明天起，做一个幸福的人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喂马，劈柴，周游世界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从明天起，关心粮食和蔬菜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我有一所房子，面朝大海，春暖花开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从明天起，和每一个亲人通信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告诉他们我的幸福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那幸福的闪电告诉我的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我将告诉每一个人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给每一条河每一座山取一个温暖的名字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陌生人，我也为你祝福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愿你有一个灿烂的前程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愿你有情人终成眷属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愿你在尘世获得幸福 </a:t>
            </a:r>
            <a:endParaRPr lang="zh-CN" altLang="en-US" sz="1800" dirty="0">
              <a:solidFill>
                <a:srgbClr val="080F12"/>
              </a:solidFill>
              <a:latin typeface="等线" panose="02010600030101010101" pitchFamily="2" charset="-122"/>
              <a:ea typeface="等线" panose="02010600030101010101" pitchFamily="2" charset="-122"/>
            </a:endParaRPr>
          </a:p>
          <a:p>
            <a:pPr eaLnBrk="1" hangingPunct="1"/>
            <a:r>
              <a:rPr lang="zh-CN" altLang="en-US" sz="1800" dirty="0">
                <a:solidFill>
                  <a:srgbClr val="080F12"/>
                </a:solidFill>
                <a:latin typeface="等线" panose="02010600030101010101" pitchFamily="2" charset="-122"/>
                <a:ea typeface="等线" panose="02010600030101010101" pitchFamily="2" charset="-122"/>
              </a:rPr>
              <a:t>我只愿面朝大海，春暖花开</a:t>
            </a:r>
            <a:endParaRPr lang="zh-CN" altLang="en-US" sz="1800" dirty="0">
              <a:solidFill>
                <a:srgbClr val="080F12"/>
              </a:solidFill>
              <a:latin typeface="等线" panose="02010600030101010101" pitchFamily="2" charset="-122"/>
              <a:ea typeface="等线" panose="02010600030101010101" pitchFamily="2" charset="-122"/>
            </a:endParaRPr>
          </a:p>
          <a:p>
            <a:endParaRPr lang="zh-CN" altLang="en-US" sz="1800" dirty="0"/>
          </a:p>
        </p:txBody>
      </p:sp>
    </p:spTree>
  </p:cSld>
  <p:clrMapOvr>
    <a:masterClrMapping/>
  </p:clrMapOvr>
  <p:transition advTm="1000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内容占位符 2"/>
          <p:cNvSpPr>
            <a:spLocks noGrp="1"/>
          </p:cNvSpPr>
          <p:nvPr>
            <p:ph idx="1"/>
          </p:nvPr>
        </p:nvSpPr>
        <p:spPr>
          <a:xfrm>
            <a:off x="1619250" y="836613"/>
            <a:ext cx="7051675" cy="477837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二、请示的分类</a:t>
            </a:r>
            <a:endParaRPr lang="zh-CN" altLang="en-US" b="1" dirty="0">
              <a:latin typeface="黑体" panose="02010609060101010101" pitchFamily="49" charset="-122"/>
              <a:ea typeface="黑体" panose="02010609060101010101" pitchFamily="49" charset="-122"/>
            </a:endParaRPr>
          </a:p>
          <a:p>
            <a:pPr marL="0" indent="0"/>
            <a:r>
              <a:rPr lang="zh-CN" altLang="en-US" sz="2800" dirty="0">
                <a:solidFill>
                  <a:srgbClr val="7030A0"/>
                </a:solidFill>
                <a:latin typeface="黑体" panose="02010609060101010101" pitchFamily="49" charset="-122"/>
                <a:ea typeface="黑体" panose="02010609060101010101" pitchFamily="49" charset="-122"/>
              </a:rPr>
              <a:t>根据内容和性质，请示可分为</a:t>
            </a:r>
            <a:r>
              <a:rPr lang="zh-CN" altLang="zh-CN" sz="2800" dirty="0">
                <a:solidFill>
                  <a:srgbClr val="7030A0"/>
                </a:solidFill>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pPr marL="0" indent="0">
              <a:buNone/>
            </a:pPr>
            <a:r>
              <a:rPr lang="en-US" altLang="zh-CN" sz="2800" dirty="0">
                <a:latin typeface="黑体" panose="02010609060101010101" pitchFamily="49" charset="-122"/>
                <a:ea typeface="黑体" panose="02010609060101010101" pitchFamily="49" charset="-122"/>
              </a:rPr>
              <a:t>1.</a:t>
            </a:r>
            <a:r>
              <a:rPr lang="zh-CN" altLang="en-US" sz="2800" dirty="0">
                <a:solidFill>
                  <a:srgbClr val="FF0000"/>
                </a:solidFill>
                <a:latin typeface="黑体" panose="02010609060101010101" pitchFamily="49" charset="-122"/>
                <a:ea typeface="黑体" panose="02010609060101010101" pitchFamily="49" charset="-122"/>
              </a:rPr>
              <a:t>求示性请示</a:t>
            </a:r>
            <a:r>
              <a:rPr lang="zh-CN" altLang="en-US" sz="2800" dirty="0">
                <a:latin typeface="黑体" panose="02010609060101010101" pitchFamily="49" charset="-122"/>
                <a:ea typeface="黑体" panose="02010609060101010101" pitchFamily="49" charset="-122"/>
              </a:rPr>
              <a:t>是下级机关请求上级机关对请示问题给予政策、认识上的指示、裁决的请示，如《</a:t>
            </a:r>
            <a:r>
              <a:rPr lang="zh-CN" altLang="en-US" sz="2800" dirty="0">
                <a:ea typeface="黑体" panose="02010609060101010101" pitchFamily="49" charset="-122"/>
                <a:sym typeface="宋体" panose="02010600030101010101" pitchFamily="2" charset="-122"/>
              </a:rPr>
              <a:t>××县</a:t>
            </a:r>
            <a:r>
              <a:rPr lang="zh-CN" altLang="en-US" sz="2800" dirty="0">
                <a:ea typeface="黑体" panose="02010609060101010101" pitchFamily="49" charset="-122"/>
              </a:rPr>
              <a:t>发展和改革局关于要求核定</a:t>
            </a:r>
            <a:r>
              <a:rPr lang="zh-CN" altLang="en-US" sz="2800" dirty="0">
                <a:ea typeface="黑体" panose="02010609060101010101" pitchFamily="49" charset="-122"/>
                <a:sym typeface="宋体" panose="02010600030101010101" pitchFamily="2" charset="-122"/>
              </a:rPr>
              <a:t>××</a:t>
            </a:r>
            <a:r>
              <a:rPr lang="zh-CN" altLang="en-US" sz="2800" dirty="0">
                <a:ea typeface="黑体" panose="02010609060101010101" pitchFamily="49" charset="-122"/>
              </a:rPr>
              <a:t>县</a:t>
            </a:r>
            <a:r>
              <a:rPr lang="zh-CN" altLang="en-US" sz="2800" dirty="0">
                <a:ea typeface="黑体" panose="02010609060101010101" pitchFamily="49" charset="-122"/>
                <a:sym typeface="宋体" panose="02010600030101010101" pitchFamily="2" charset="-122"/>
              </a:rPr>
              <a:t>××</a:t>
            </a:r>
            <a:r>
              <a:rPr lang="zh-CN" altLang="en-US" sz="2800" dirty="0">
                <a:ea typeface="黑体" panose="02010609060101010101" pitchFamily="49" charset="-122"/>
              </a:rPr>
              <a:t>水电站上网电价的请示</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marL="0" indent="0">
              <a:buNone/>
            </a:pPr>
            <a:r>
              <a:rPr lang="zh-CN" altLang="en-US" sz="2800" dirty="0">
                <a:latin typeface="黑体" panose="02010609060101010101" pitchFamily="49" charset="-122"/>
                <a:ea typeface="黑体" panose="02010609060101010101" pitchFamily="49" charset="-122"/>
              </a:rPr>
              <a:t>2.</a:t>
            </a:r>
            <a:r>
              <a:rPr lang="zh-CN" altLang="en-US" sz="2800" dirty="0">
                <a:solidFill>
                  <a:srgbClr val="FF0000"/>
                </a:solidFill>
                <a:latin typeface="黑体" panose="02010609060101010101" pitchFamily="49" charset="-122"/>
                <a:ea typeface="黑体" panose="02010609060101010101" pitchFamily="49" charset="-122"/>
              </a:rPr>
              <a:t>求准性请示</a:t>
            </a:r>
            <a:r>
              <a:rPr lang="zh-CN" altLang="en-US" sz="2800" dirty="0">
                <a:latin typeface="黑体" panose="02010609060101010101" pitchFamily="49" charset="-122"/>
                <a:ea typeface="黑体" panose="02010609060101010101" pitchFamily="49" charset="-122"/>
              </a:rPr>
              <a:t>是下级机关请求上级机关对请示事项给予批准、允许的请示，如《关于上报审批ⅹⅹ市城市轨道交通建设规划（2016-2022）调整的请示》。</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宋体" panose="02010600030101010101" pitchFamily="2" charset="-122"/>
            </a:endParaRPr>
          </a:p>
        </p:txBody>
      </p:sp>
      <p:pic>
        <p:nvPicPr>
          <p:cNvPr id="11981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内容占位符 2"/>
          <p:cNvSpPr>
            <a:spLocks noGrp="1"/>
          </p:cNvSpPr>
          <p:nvPr>
            <p:ph idx="1"/>
          </p:nvPr>
        </p:nvSpPr>
        <p:spPr>
          <a:xfrm>
            <a:off x="1525588" y="549275"/>
            <a:ext cx="7032625" cy="5221288"/>
          </a:xfrm>
        </p:spPr>
        <p:txBody>
          <a:bodyPr vert="horz" wrap="square" lIns="91440" tIns="45720" rIns="91440" bIns="45720" anchor="t" anchorCtr="0"/>
          <a:p>
            <a:pPr marL="0" indent="0">
              <a:buNone/>
            </a:pP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求助性请示</a:t>
            </a:r>
            <a:r>
              <a:rPr lang="zh-CN" altLang="en-US" sz="2800" dirty="0">
                <a:latin typeface="黑体" panose="02010609060101010101" pitchFamily="49" charset="-122"/>
                <a:ea typeface="黑体" panose="02010609060101010101" pitchFamily="49" charset="-122"/>
              </a:rPr>
              <a:t>是下级机关请求上级机关在人、财、物等方面的困难予以支持、帮助的请示，如《</a:t>
            </a:r>
            <a:r>
              <a:rPr lang="zh-CN" altLang="en-US" sz="2800" dirty="0">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rPr>
              <a:t>市</a:t>
            </a:r>
            <a:r>
              <a:rPr lang="zh-CN" altLang="en-US" sz="2800" dirty="0">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rPr>
              <a:t>区关于增拨危险废物处置中心建设资金的请示》。</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宋体" panose="02010600030101010101" pitchFamily="2" charset="-122"/>
            </a:endParaRPr>
          </a:p>
        </p:txBody>
      </p:sp>
      <p:pic>
        <p:nvPicPr>
          <p:cNvPr id="12083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20836" name="图片 1" descr="3122261"/>
          <p:cNvPicPr>
            <a:picLocks noChangeAspect="1"/>
          </p:cNvPicPr>
          <p:nvPr/>
        </p:nvPicPr>
        <p:blipFill>
          <a:blip r:embed="rId2"/>
          <a:stretch>
            <a:fillRect/>
          </a:stretch>
        </p:blipFill>
        <p:spPr>
          <a:xfrm>
            <a:off x="3779838" y="2636838"/>
            <a:ext cx="2339975" cy="3306762"/>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内容占位符 2"/>
          <p:cNvSpPr>
            <a:spLocks noGrp="1"/>
          </p:cNvSpPr>
          <p:nvPr>
            <p:ph idx="1"/>
          </p:nvPr>
        </p:nvSpPr>
        <p:spPr>
          <a:xfrm>
            <a:off x="1555750" y="1052513"/>
            <a:ext cx="7099300" cy="435292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三、请示的特点</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求复性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请示的目的是下级机关针对当前工作中出现的无权、无法、无力解决的问题请求上级机关给予答复，针对性较强。</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呈请性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请示是下级机关请求上级机关指示、批准、帮助的公文，文辞谦和有礼、大方得体，行文语气带有诚恳的请求性。</a:t>
            </a:r>
            <a:endParaRPr lang="zh-CN" altLang="en-US" sz="2800" dirty="0">
              <a:latin typeface="宋体" panose="02010600030101010101" pitchFamily="2" charset="-122"/>
            </a:endParaRPr>
          </a:p>
        </p:txBody>
      </p:sp>
      <p:pic>
        <p:nvPicPr>
          <p:cNvPr id="12185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内容占位符 2"/>
          <p:cNvSpPr>
            <a:spLocks noGrp="1"/>
          </p:cNvSpPr>
          <p:nvPr>
            <p:ph idx="1"/>
          </p:nvPr>
        </p:nvSpPr>
        <p:spPr>
          <a:xfrm>
            <a:off x="1619250" y="1196975"/>
            <a:ext cx="7010400" cy="3863975"/>
          </a:xfrm>
        </p:spPr>
        <p:txBody>
          <a:bodyPr vert="horz" wrap="square" lIns="91440" tIns="45720" rIns="91440" bIns="45720" anchor="t" anchorCtr="0"/>
          <a:p>
            <a:pPr marL="0" indent="0">
              <a:buNone/>
            </a:pPr>
            <a:r>
              <a:rPr lang="zh-CN" altLang="en-US" sz="2800" dirty="0">
                <a:solidFill>
                  <a:srgbClr val="7030A0"/>
                </a:solidFill>
                <a:latin typeface="黑体" panose="02010609060101010101" pitchFamily="49" charset="-122"/>
                <a:ea typeface="黑体" panose="02010609060101010101" pitchFamily="49" charset="-122"/>
              </a:rPr>
              <a:t>3.超前性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请示必须在事前行文，请示的事项需要等上级机关批复后方能付诸实施，绝不能先斩后奏，有着鲜明的时间限制。</a:t>
            </a:r>
            <a:endParaRPr lang="zh-CN" altLang="en-US" sz="2800" dirty="0">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4.单一性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请示必须“一文一事”，一份请示只能就一项工作、一种情况或一个问题进行请示，这样上级机关才能及时批复。</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宋体" panose="02010600030101010101" pitchFamily="2" charset="-122"/>
            </a:endParaRPr>
          </a:p>
        </p:txBody>
      </p:sp>
      <p:pic>
        <p:nvPicPr>
          <p:cNvPr id="12288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内容占位符 2"/>
          <p:cNvSpPr>
            <a:spLocks noGrp="1"/>
          </p:cNvSpPr>
          <p:nvPr>
            <p:ph idx="1"/>
          </p:nvPr>
        </p:nvSpPr>
        <p:spPr>
          <a:xfrm>
            <a:off x="1390650" y="404813"/>
            <a:ext cx="7404100" cy="5681663"/>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四、请示的写作</a:t>
            </a:r>
            <a:endPar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（一）请示的行文结构</a:t>
            </a:r>
            <a:endParaRPr kumimoji="0" lang="zh-CN" altLang="en-US" sz="3200" b="1"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rPr>
              <a:t>1.</a:t>
            </a:r>
            <a:r>
              <a:rPr kumimoji="0" lang="zh-CN" altLang="en-US"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rPr>
              <a:t>标题</a:t>
            </a:r>
            <a:endParaRPr kumimoji="0" lang="zh-CN" altLang="en-US"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1</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）完整式标题。由</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发文机关</a:t>
            </a:r>
            <a:r>
              <a:rPr kumimoji="0" lang="en-US" altLang="zh-CN"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事由</a:t>
            </a:r>
            <a:r>
              <a:rPr kumimoji="0" lang="en-US" altLang="zh-CN"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文种</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构成，如《</a:t>
            </a:r>
            <a:r>
              <a:rPr kumimoji="0" lang="zh-CN" altLang="en-US" sz="2800" b="0" i="0" u="none" strike="noStrike" kern="0" cap="none" spc="0" normalizeH="0" baseline="0" noProof="1" smtClean="0">
                <a:ln>
                  <a:noFill/>
                </a:ln>
                <a:solidFill>
                  <a:schemeClr val="tx1"/>
                </a:solidFill>
                <a:effectLst/>
                <a:uLnTx/>
                <a:uFillTx/>
                <a:latin typeface="+mn-lt"/>
                <a:ea typeface="黑体" panose="02010609060101010101" pitchFamily="49" charset="-122"/>
                <a:cs typeface="+mn-cs"/>
                <a:sym typeface="宋体" panose="02010600030101010101" pitchFamily="2" charset="-122"/>
              </a:rPr>
              <a:t>××省农业农村厅关于申请“美丽乡村”创建试点的请示》。</a:t>
            </a:r>
            <a:endParaRPr kumimoji="0" lang="zh-CN" altLang="en-US" sz="2800" b="0" i="0" u="none" strike="noStrike" kern="0" cap="none" spc="0" normalizeH="0" baseline="0" noProof="1" smtClean="0">
              <a:ln>
                <a:noFill/>
              </a:ln>
              <a:solidFill>
                <a:schemeClr val="tx1"/>
              </a:solidFill>
              <a:effectLst/>
              <a:uLnTx/>
              <a:uFillTx/>
              <a:latin typeface="+mn-lt"/>
              <a:ea typeface="黑体" panose="02010609060101010101" pitchFamily="49" charset="-122"/>
              <a:cs typeface="+mn-cs"/>
              <a:sym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2</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）省略式标题。由</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事由</a:t>
            </a:r>
            <a:r>
              <a:rPr kumimoji="0" lang="en-US" altLang="zh-CN"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宋体" panose="02010600030101010101" pitchFamily="2" charset="-122"/>
              </a:rPr>
              <a:t>文种</a:t>
            </a: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构成，如《</a:t>
            </a:r>
            <a:r>
              <a:rPr kumimoji="0"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关于报送国家级生态村复核情况的请示</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rPr>
              <a:t>》。</a:t>
            </a:r>
            <a:endPar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endParaRPr>
          </a:p>
          <a:p>
            <a:pPr marL="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sym typeface="+mn-ea"/>
              </a:rPr>
              <a:t>2.主送机关</a:t>
            </a:r>
            <a:endPar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Char char="•"/>
              <a:defRPr/>
            </a:pPr>
            <a:r>
              <a:rPr kumimoji="0" lang="en-US" altLang="zh-CN"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 </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主送机关通常为发文机关的上级领导机关或业务主管部门。请示</a:t>
            </a:r>
            <a:r>
              <a:rPr kumimoji="0" lang="zh-CN" altLang="en-US" sz="2800" b="0" i="0" u="none" strike="noStrike" kern="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sym typeface="+mn-ea"/>
              </a:rPr>
              <a:t>只能写一个主送机关</a:t>
            </a:r>
            <a:r>
              <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rPr>
              <a:t>，如需其他上级机关阅知，可以用抄送的方式。</a:t>
            </a:r>
            <a:endPar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mn-ea"/>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sym typeface="宋体" panose="02010600030101010101" pitchFamily="2" charset="-122"/>
            </a:endParaRPr>
          </a:p>
        </p:txBody>
      </p:sp>
      <p:pic>
        <p:nvPicPr>
          <p:cNvPr id="12390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4930"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24931" name="内容占位符 2"/>
          <p:cNvSpPr>
            <a:spLocks noGrp="1"/>
          </p:cNvSpPr>
          <p:nvPr>
            <p:custDataLst>
              <p:tags r:id="rId2"/>
            </p:custDataLst>
          </p:nvPr>
        </p:nvSpPr>
        <p:spPr>
          <a:xfrm>
            <a:off x="1403350" y="620713"/>
            <a:ext cx="7281863" cy="5148262"/>
          </a:xfrm>
          <a:prstGeom prst="rect">
            <a:avLst/>
          </a:prstGeom>
          <a:noFill/>
          <a:ln w="9525">
            <a:noFill/>
          </a:ln>
        </p:spPr>
        <p:txBody>
          <a:bodyPr/>
          <a:p>
            <a:pPr eaLnBrk="0" hangingPunct="0">
              <a:spcBef>
                <a:spcPct val="20000"/>
              </a:spcBef>
            </a:pPr>
            <a:r>
              <a:rPr lang="zh-CN" altLang="en-US" sz="2800" b="1" dirty="0">
                <a:solidFill>
                  <a:srgbClr val="7030A0"/>
                </a:solidFill>
                <a:latin typeface="黑体" panose="02010609060101010101" pitchFamily="49" charset="-122"/>
                <a:ea typeface="黑体" panose="02010609060101010101" pitchFamily="49" charset="-122"/>
              </a:rPr>
              <a:t>3.正文</a:t>
            </a:r>
            <a:endParaRPr lang="zh-CN" altLang="en-US" sz="2800" b="1" dirty="0">
              <a:solidFill>
                <a:srgbClr val="7030A0"/>
              </a:solidFill>
              <a:latin typeface="黑体" panose="02010609060101010101" pitchFamily="49" charset="-122"/>
              <a:ea typeface="黑体" panose="02010609060101010101" pitchFamily="49" charset="-122"/>
            </a:endParaRPr>
          </a:p>
          <a:p>
            <a:pPr eaLnBrk="0" hangingPunct="0">
              <a:spcBef>
                <a:spcPct val="20000"/>
              </a:spcBef>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a:t>
            </a:r>
            <a:r>
              <a:rPr lang="zh-CN" altLang="en-US" sz="2800" dirty="0">
                <a:solidFill>
                  <a:srgbClr val="7030A0"/>
                </a:solidFill>
                <a:latin typeface="黑体" panose="02010609060101010101" pitchFamily="49" charset="-122"/>
                <a:ea typeface="黑体" panose="02010609060101010101" pitchFamily="49" charset="-122"/>
              </a:rPr>
              <a:t>引言</a:t>
            </a:r>
            <a:r>
              <a:rPr lang="zh-CN" altLang="en-US" sz="2800" dirty="0">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rPr>
              <a:t>引言即发文缘由，直接写明发文的背景、依据、意义等，通常用“</a:t>
            </a:r>
            <a:r>
              <a:rPr lang="zh-CN" altLang="zh-CN" sz="2800" dirty="0">
                <a:solidFill>
                  <a:srgbClr val="FF0000"/>
                </a:solidFill>
                <a:latin typeface="黑体" panose="02010609060101010101" pitchFamily="49" charset="-122"/>
                <a:ea typeface="黑体" panose="02010609060101010101" pitchFamily="49" charset="-122"/>
              </a:rPr>
              <a:t>特提出如下请示</a:t>
            </a:r>
            <a:r>
              <a:rPr lang="zh-CN" altLang="zh-CN" sz="2800" dirty="0">
                <a:latin typeface="黑体" panose="02010609060101010101" pitchFamily="49" charset="-122"/>
                <a:ea typeface="黑体" panose="02010609060101010101" pitchFamily="49" charset="-122"/>
              </a:rPr>
              <a:t>”“</a:t>
            </a:r>
            <a:r>
              <a:rPr lang="zh-CN" altLang="zh-CN" sz="2800" dirty="0">
                <a:solidFill>
                  <a:srgbClr val="FF0000"/>
                </a:solidFill>
                <a:latin typeface="黑体" panose="02010609060101010101" pitchFamily="49" charset="-122"/>
                <a:ea typeface="黑体" panose="02010609060101010101" pitchFamily="49" charset="-122"/>
              </a:rPr>
              <a:t>现将有关事项请示如下</a:t>
            </a:r>
            <a:r>
              <a:rPr lang="zh-CN" altLang="zh-CN" sz="2800" dirty="0">
                <a:latin typeface="黑体" panose="02010609060101010101" pitchFamily="49" charset="-122"/>
                <a:ea typeface="黑体" panose="02010609060101010101" pitchFamily="49" charset="-122"/>
              </a:rPr>
              <a:t>”等语句过渡到正文主体。</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r>
              <a:rPr lang="zh-CN" altLang="zh-CN" sz="2800" dirty="0">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主体</a:t>
            </a:r>
            <a:r>
              <a:rPr lang="zh-CN" altLang="en-US" sz="2800" dirty="0">
                <a:latin typeface="黑体" panose="02010609060101010101" pitchFamily="49" charset="-122"/>
                <a:ea typeface="黑体" panose="02010609060101010101" pitchFamily="49" charset="-122"/>
              </a:rPr>
              <a:t>。</a:t>
            </a:r>
            <a:r>
              <a:rPr lang="zh-CN" altLang="zh-CN" sz="2800" dirty="0">
                <a:latin typeface="黑体" panose="02010609060101010101" pitchFamily="49" charset="-122"/>
                <a:ea typeface="黑体" panose="02010609060101010101" pitchFamily="49" charset="-122"/>
              </a:rPr>
              <a:t>包括请示的具体事项和本级机关的意见。具体事项不论详略，都要实事求是地说明情况，清晰明白地陈述诉求，妥当具体地提出本级机关解决问题的态度和意见。请示事项应具有可行性和可操作性，便于上级机关据实判断，及时批复。</a:t>
            </a:r>
            <a:endParaRPr lang="zh-CN" altLang="zh-CN" sz="2800" dirty="0">
              <a:latin typeface="黑体" panose="02010609060101010101" pitchFamily="49" charset="-122"/>
              <a:ea typeface="黑体" panose="02010609060101010101" pitchFamily="49" charset="-122"/>
            </a:endParaRPr>
          </a:p>
          <a:p>
            <a:pPr eaLnBrk="0" hangingPunct="0">
              <a:spcBef>
                <a:spcPct val="20000"/>
              </a:spcBef>
            </a:pP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advTm="1000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5954"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98306" name="内容占位符 2"/>
          <p:cNvSpPr>
            <a:spLocks noGrp="1"/>
          </p:cNvSpPr>
          <p:nvPr>
            <p:custDataLst>
              <p:tags r:id="rId2"/>
            </p:custDataLst>
          </p:nvPr>
        </p:nvSpPr>
        <p:spPr>
          <a:xfrm>
            <a:off x="1520825" y="446088"/>
            <a:ext cx="7077075" cy="559752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3</a:t>
            </a:r>
            <a:r>
              <a:rPr kumimoji="0"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rPr>
              <a:t>结束语</a:t>
            </a:r>
            <a:r>
              <a:rPr kumimoji="0" lang="zh-CN" altLang="en-US"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。结束语通常另起一段，使用规范的习惯用语，如“</a:t>
            </a:r>
            <a:r>
              <a:rPr kumimoji="0" lang="zh-CN" altLang="en-US" sz="2800" b="0" i="0" u="none" strike="noStrike" kern="120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以上妥否，请批示</a:t>
            </a:r>
            <a:r>
              <a:rPr kumimoji="0" lang="zh-CN" altLang="en-US"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特此请示，请批复</a:t>
            </a:r>
            <a:r>
              <a:rPr kumimoji="0" lang="zh-CN" altLang="en-US"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以上要求，请予审批</a:t>
            </a:r>
            <a:r>
              <a:rPr kumimoji="0" lang="zh-CN" altLang="en-US"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以上意见妥否，请指示</a:t>
            </a:r>
            <a:r>
              <a:rPr kumimoji="0" lang="zh-CN" altLang="en-US"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rPr>
              <a:t>以上问题，请批复</a:t>
            </a:r>
            <a:r>
              <a:rPr kumimoji="0" lang="zh-CN" altLang="en-US"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”等。结束语是请示必不可少的一部分</a:t>
            </a:r>
            <a:r>
              <a:rPr kumimoji="0"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a:t>
            </a:r>
            <a:endParaRPr kumimoji="0"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rPr>
              <a:t>4.落款</a:t>
            </a:r>
            <a:endPar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落款由发文机关署名、印章和成文日期组成。</a:t>
            </a:r>
            <a:endParaRPr kumimoji="0"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rPr>
              <a:t>5.附注</a:t>
            </a:r>
            <a:endParaRPr kumimoji="0" lang="en-US" altLang="zh-CN" sz="2800" b="1" i="0" u="none" strike="noStrike" kern="0" cap="none" spc="0" normalizeH="0" baseline="0" noProof="1" smtClean="0">
              <a:ln>
                <a:noFill/>
              </a:ln>
              <a:solidFill>
                <a:srgbClr val="7030A0"/>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rPr>
              <a:t>请示应当以附注形式注明联系人的姓名和电话。</a:t>
            </a:r>
            <a:endParaRPr kumimoji="0" sz="2800" b="0" i="0" u="none" strike="noStrike" kern="1200" cap="none" spc="0" normalizeH="0" baseline="0" noProof="1"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1200" cap="none" spc="0" normalizeH="0" baseline="0" noProof="1" smtClean="0">
              <a:ln>
                <a:noFill/>
              </a:ln>
              <a:solidFill>
                <a:srgbClr val="FF00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advTm="1000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内容占位符 2"/>
          <p:cNvSpPr>
            <a:spLocks noGrp="1"/>
          </p:cNvSpPr>
          <p:nvPr>
            <p:ph idx="1"/>
          </p:nvPr>
        </p:nvSpPr>
        <p:spPr>
          <a:xfrm>
            <a:off x="1631950" y="896938"/>
            <a:ext cx="6969125" cy="2192337"/>
          </a:xfrm>
        </p:spPr>
        <p:txBody>
          <a:bodyPr vert="horz" wrap="square" lIns="91440" tIns="45720" rIns="91440" bIns="45720" anchor="t" anchorCtr="0"/>
          <a:p>
            <a:pPr marL="0" indent="0">
              <a:buNone/>
            </a:pPr>
            <a:r>
              <a:rPr lang="zh-CN" altLang="en-US" sz="2800" b="1" dirty="0">
                <a:latin typeface="黑体" panose="02010609060101010101" pitchFamily="49" charset="-122"/>
                <a:ea typeface="黑体" panose="02010609060101010101" pitchFamily="49" charset="-122"/>
              </a:rPr>
              <a:t>（二）请示的写作要求</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事项明确，理由充分</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rPr>
              <a:t>2.一文一事，语言得体</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3.</a:t>
            </a:r>
            <a:r>
              <a:rPr lang="zh-CN" altLang="en-US" sz="2800" dirty="0">
                <a:solidFill>
                  <a:srgbClr val="7030A0"/>
                </a:solidFill>
                <a:latin typeface="黑体" panose="02010609060101010101" pitchFamily="49" charset="-122"/>
                <a:ea typeface="黑体" panose="02010609060101010101" pitchFamily="49" charset="-122"/>
              </a:rPr>
              <a:t>单头请示，不可越级</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endParaRPr lang="zh-CN" altLang="en-US" sz="2800" dirty="0">
              <a:solidFill>
                <a:srgbClr val="7030A0"/>
              </a:solidFill>
              <a:latin typeface="黑体" panose="02010609060101010101" pitchFamily="49" charset="-122"/>
              <a:ea typeface="黑体" panose="02010609060101010101" pitchFamily="49" charset="-122"/>
            </a:endParaRPr>
          </a:p>
        </p:txBody>
      </p:sp>
      <p:pic>
        <p:nvPicPr>
          <p:cNvPr id="12697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26980" name="图片 3"/>
          <p:cNvPicPr>
            <a:picLocks noChangeAspect="1"/>
          </p:cNvPicPr>
          <p:nvPr>
            <p:custDataLst>
              <p:tags r:id="rId2"/>
            </p:custDataLst>
          </p:nvPr>
        </p:nvPicPr>
        <p:blipFill>
          <a:blip r:embed="rId3"/>
          <a:stretch>
            <a:fillRect/>
          </a:stretch>
        </p:blipFill>
        <p:spPr>
          <a:xfrm>
            <a:off x="5795963" y="2420938"/>
            <a:ext cx="2316162" cy="3068637"/>
          </a:xfrm>
          <a:prstGeom prst="rect">
            <a:avLst/>
          </a:prstGeom>
          <a:noFill/>
          <a:ln w="9525" cap="flat" cmpd="sng">
            <a:solidFill>
              <a:srgbClr val="0070C0"/>
            </a:solidFill>
            <a:prstDash val="solid"/>
            <a:miter/>
            <a:headEnd type="none" w="med" len="med"/>
            <a:tailEnd type="none" w="med" len="med"/>
          </a:ln>
        </p:spPr>
      </p:pic>
      <p:pic>
        <p:nvPicPr>
          <p:cNvPr id="126981" name="Picture 8" descr="OF032"/>
          <p:cNvPicPr>
            <a:picLocks noChangeAspect="1"/>
          </p:cNvPicPr>
          <p:nvPr/>
        </p:nvPicPr>
        <p:blipFill>
          <a:blip r:embed="rId4"/>
          <a:stretch>
            <a:fillRect/>
          </a:stretch>
        </p:blipFill>
        <p:spPr>
          <a:xfrm>
            <a:off x="1763713" y="4724400"/>
            <a:ext cx="2106612" cy="1557338"/>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标题 1"/>
          <p:cNvSpPr>
            <a:spLocks noGrp="1"/>
          </p:cNvSpPr>
          <p:nvPr>
            <p:ph type="title"/>
          </p:nvPr>
        </p:nvSpPr>
        <p:spPr>
          <a:xfrm>
            <a:off x="1143000" y="274638"/>
            <a:ext cx="7543800" cy="1082675"/>
          </a:xfrm>
        </p:spPr>
        <p:txBody>
          <a:bodyPr vert="horz" wrap="square" lIns="91440" tIns="45720" rIns="91440" bIns="45720" anchor="ctr" anchorCtr="0"/>
          <a:p>
            <a:r>
              <a:rPr lang="zh-CN" altLang="en-US" dirty="0"/>
              <a:t>多项选择</a:t>
            </a:r>
            <a:endParaRPr lang="zh-CN" altLang="en-US" dirty="0"/>
          </a:p>
        </p:txBody>
      </p:sp>
      <p:sp>
        <p:nvSpPr>
          <p:cNvPr id="128003" name="内容占位符 2"/>
          <p:cNvSpPr>
            <a:spLocks noGrp="1"/>
          </p:cNvSpPr>
          <p:nvPr>
            <p:ph idx="1"/>
          </p:nvPr>
        </p:nvSpPr>
        <p:spPr>
          <a:xfrm>
            <a:off x="1285875" y="1600200"/>
            <a:ext cx="7400925" cy="4329113"/>
          </a:xfrm>
        </p:spPr>
        <p:txBody>
          <a:bodyPr vert="horz" wrap="square" lIns="91440" tIns="45720" rIns="91440" bIns="45720" anchor="t" anchorCtr="0"/>
          <a:p>
            <a:pPr eaLnBrk="1" hangingPunct="1">
              <a:lnSpc>
                <a:spcPct val="80000"/>
              </a:lnSpc>
              <a:buFont typeface="Wingdings" panose="05000000000000000000" pitchFamily="2" charset="2"/>
              <a:buNone/>
            </a:pPr>
            <a:r>
              <a:rPr lang="zh-CN" altLang="en-US" sz="2400" b="1" dirty="0"/>
              <a:t>１、请示的适用范围是（       ）</a:t>
            </a:r>
            <a:endParaRPr lang="zh-CN" altLang="en-US" sz="2400" b="1" dirty="0"/>
          </a:p>
          <a:p>
            <a:pPr eaLnBrk="1" hangingPunct="1">
              <a:lnSpc>
                <a:spcPct val="80000"/>
              </a:lnSpc>
              <a:buFont typeface="Wingdings" panose="05000000000000000000" pitchFamily="2" charset="2"/>
              <a:buNone/>
            </a:pPr>
            <a:r>
              <a:rPr lang="zh-CN" altLang="en-US" sz="2400" b="1" dirty="0"/>
              <a:t> </a:t>
            </a:r>
            <a:r>
              <a:rPr lang="en-US" altLang="zh-CN" sz="2400" b="1" dirty="0"/>
              <a:t>A.</a:t>
            </a:r>
            <a:r>
              <a:rPr lang="zh-CN" altLang="en-US" sz="2400" b="1" dirty="0"/>
              <a:t>向上级机关请求指示</a:t>
            </a:r>
            <a:endParaRPr lang="zh-CN" altLang="en-US" sz="2400" b="1" dirty="0"/>
          </a:p>
          <a:p>
            <a:pPr eaLnBrk="1" hangingPunct="1">
              <a:lnSpc>
                <a:spcPct val="80000"/>
              </a:lnSpc>
              <a:buFont typeface="Wingdings" panose="05000000000000000000" pitchFamily="2" charset="2"/>
              <a:buNone/>
            </a:pPr>
            <a:r>
              <a:rPr lang="zh-CN" altLang="en-US" sz="2400" b="1" dirty="0"/>
              <a:t> </a:t>
            </a:r>
            <a:r>
              <a:rPr lang="en-US" altLang="zh-CN" sz="2400" b="1" dirty="0"/>
              <a:t>B.</a:t>
            </a:r>
            <a:r>
              <a:rPr lang="zh-CN" altLang="en-US" sz="2400" b="1" dirty="0"/>
              <a:t>向上级机关请求批准</a:t>
            </a:r>
            <a:endParaRPr lang="zh-CN" altLang="en-US" sz="2400" b="1" dirty="0"/>
          </a:p>
          <a:p>
            <a:pPr eaLnBrk="1" hangingPunct="1">
              <a:lnSpc>
                <a:spcPct val="80000"/>
              </a:lnSpc>
              <a:buFont typeface="Wingdings" panose="05000000000000000000" pitchFamily="2" charset="2"/>
              <a:buNone/>
            </a:pPr>
            <a:r>
              <a:rPr lang="zh-CN" altLang="en-US" sz="2400" b="1" dirty="0"/>
              <a:t> </a:t>
            </a:r>
            <a:r>
              <a:rPr lang="en-US" altLang="zh-CN" sz="2400" b="1" dirty="0"/>
              <a:t>C.</a:t>
            </a:r>
            <a:r>
              <a:rPr lang="zh-CN" altLang="en-US" sz="2400" b="1" dirty="0"/>
              <a:t>对重要问题提出建议</a:t>
            </a:r>
            <a:endParaRPr lang="zh-CN" altLang="en-US" sz="2400" b="1" dirty="0"/>
          </a:p>
          <a:p>
            <a:pPr eaLnBrk="1" hangingPunct="1">
              <a:lnSpc>
                <a:spcPct val="80000"/>
              </a:lnSpc>
              <a:buFont typeface="Wingdings" panose="05000000000000000000" pitchFamily="2" charset="2"/>
              <a:buNone/>
            </a:pPr>
            <a:r>
              <a:rPr lang="en-US" altLang="zh-CN" sz="2400" b="1" dirty="0"/>
              <a:t>D. </a:t>
            </a:r>
            <a:r>
              <a:rPr lang="zh-CN" altLang="en-US" sz="2400" b="1" dirty="0"/>
              <a:t>向上级机关汇报工作</a:t>
            </a:r>
            <a:endParaRPr lang="zh-CN" altLang="en-US" sz="2400" b="1" dirty="0"/>
          </a:p>
          <a:p>
            <a:pPr eaLnBrk="1" hangingPunct="1">
              <a:lnSpc>
                <a:spcPct val="80000"/>
              </a:lnSpc>
              <a:buFont typeface="Wingdings" panose="05000000000000000000" pitchFamily="2" charset="2"/>
              <a:buNone/>
            </a:pPr>
            <a:r>
              <a:rPr lang="zh-CN" altLang="en-US" sz="2400" b="1" dirty="0"/>
              <a:t>２、请示的行文规则有（            ）。</a:t>
            </a:r>
            <a:endParaRPr lang="zh-CN" altLang="en-US" sz="2400" b="1" dirty="0"/>
          </a:p>
          <a:p>
            <a:pPr eaLnBrk="1" hangingPunct="1">
              <a:lnSpc>
                <a:spcPct val="80000"/>
              </a:lnSpc>
              <a:buFont typeface="Wingdings" panose="05000000000000000000" pitchFamily="2" charset="2"/>
              <a:buNone/>
            </a:pPr>
            <a:r>
              <a:rPr lang="en-US" altLang="zh-CN" sz="2400" b="1" dirty="0"/>
              <a:t>A.</a:t>
            </a:r>
            <a:r>
              <a:rPr lang="zh-CN" altLang="en-US" sz="2400" b="1" dirty="0"/>
              <a:t>一文一事</a:t>
            </a:r>
            <a:endParaRPr lang="zh-CN" altLang="en-US" sz="2400" b="1" dirty="0"/>
          </a:p>
          <a:p>
            <a:pPr eaLnBrk="1" hangingPunct="1">
              <a:lnSpc>
                <a:spcPct val="80000"/>
              </a:lnSpc>
              <a:buFont typeface="Wingdings" panose="05000000000000000000" pitchFamily="2" charset="2"/>
              <a:buNone/>
            </a:pPr>
            <a:r>
              <a:rPr lang="en-US" altLang="zh-CN" sz="2400" b="1" dirty="0"/>
              <a:t>B.</a:t>
            </a:r>
            <a:r>
              <a:rPr lang="zh-CN" altLang="en-US" sz="2400" b="1" dirty="0"/>
              <a:t>只写一个主送机关</a:t>
            </a:r>
            <a:endParaRPr lang="zh-CN" altLang="en-US" sz="2400" b="1" dirty="0"/>
          </a:p>
          <a:p>
            <a:pPr eaLnBrk="1" hangingPunct="1">
              <a:lnSpc>
                <a:spcPct val="80000"/>
              </a:lnSpc>
              <a:buFont typeface="Wingdings" panose="05000000000000000000" pitchFamily="2" charset="2"/>
              <a:buNone/>
            </a:pPr>
            <a:r>
              <a:rPr lang="en-US" altLang="zh-CN" sz="2400" b="1" dirty="0"/>
              <a:t>C.</a:t>
            </a:r>
            <a:r>
              <a:rPr lang="zh-CN" altLang="en-US" sz="2400" b="1" dirty="0"/>
              <a:t>不得越级请示</a:t>
            </a:r>
            <a:endParaRPr lang="zh-CN" altLang="en-US" sz="2400" b="1" dirty="0"/>
          </a:p>
          <a:p>
            <a:pPr eaLnBrk="1" hangingPunct="1">
              <a:lnSpc>
                <a:spcPct val="80000"/>
              </a:lnSpc>
              <a:buFont typeface="Wingdings" panose="05000000000000000000" pitchFamily="2" charset="2"/>
              <a:buNone/>
            </a:pPr>
            <a:r>
              <a:rPr lang="en-US" altLang="zh-CN" sz="2400" b="1" dirty="0"/>
              <a:t>D.</a:t>
            </a:r>
            <a:r>
              <a:rPr lang="zh-CN" altLang="en-US" sz="2400" b="1" dirty="0"/>
              <a:t>受双重领导的机关向上级请示，要分清主送机关和抄送机关</a:t>
            </a:r>
            <a:endParaRPr lang="zh-CN" altLang="en-US" sz="2400" b="1" dirty="0"/>
          </a:p>
          <a:p>
            <a:pPr eaLnBrk="1" hangingPunct="1">
              <a:lnSpc>
                <a:spcPct val="80000"/>
              </a:lnSpc>
              <a:buFont typeface="Wingdings" panose="05000000000000000000" pitchFamily="2" charset="2"/>
              <a:buNone/>
            </a:pPr>
            <a:r>
              <a:rPr lang="en-US" altLang="zh-CN" sz="2400" b="1" dirty="0"/>
              <a:t>E.</a:t>
            </a:r>
            <a:r>
              <a:rPr lang="zh-CN" altLang="en-US" sz="2400" b="1" dirty="0"/>
              <a:t>受双重领导的机关向上级请示，要同时报送</a:t>
            </a:r>
            <a:endParaRPr lang="zh-CN" altLang="en-US" sz="2400" b="1" dirty="0"/>
          </a:p>
          <a:p>
            <a:pPr>
              <a:buChar char="•"/>
            </a:pPr>
            <a:endParaRPr lang="zh-CN" altLang="en-US" sz="2400" dirty="0"/>
          </a:p>
        </p:txBody>
      </p:sp>
    </p:spTree>
  </p:cSld>
  <p:clrMapOvr>
    <a:masterClrMapping/>
  </p:clrMapOvr>
  <p:transition advTm="1000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标题 1"/>
          <p:cNvSpPr>
            <a:spLocks noGrp="1"/>
          </p:cNvSpPr>
          <p:nvPr>
            <p:ph type="title"/>
          </p:nvPr>
        </p:nvSpPr>
        <p:spPr>
          <a:xfrm>
            <a:off x="1285875" y="274638"/>
            <a:ext cx="7400925" cy="1082675"/>
          </a:xfrm>
        </p:spPr>
        <p:txBody>
          <a:bodyPr vert="horz" wrap="square" lIns="91440" tIns="45720" rIns="91440" bIns="45720" anchor="ctr" anchorCtr="0"/>
          <a:p>
            <a:pPr algn="l"/>
            <a:r>
              <a:rPr lang="zh-CN" altLang="en-US" sz="2400" dirty="0"/>
              <a:t>病文分析</a:t>
            </a:r>
            <a:endParaRPr lang="zh-CN" altLang="en-US" sz="2400" dirty="0"/>
          </a:p>
        </p:txBody>
      </p:sp>
      <p:sp>
        <p:nvSpPr>
          <p:cNvPr id="129027" name="内容占位符 2"/>
          <p:cNvSpPr>
            <a:spLocks noGrp="1"/>
          </p:cNvSpPr>
          <p:nvPr>
            <p:ph idx="1"/>
          </p:nvPr>
        </p:nvSpPr>
        <p:spPr>
          <a:xfrm>
            <a:off x="1214438" y="1600200"/>
            <a:ext cx="7472362" cy="4525963"/>
          </a:xfrm>
        </p:spPr>
        <p:txBody>
          <a:bodyPr vert="horz" wrap="square" lIns="91440" tIns="45720" rIns="91440" bIns="45720" anchor="t" anchorCtr="0"/>
          <a:p>
            <a:pPr algn="ctr" eaLnBrk="1" hangingPunct="1">
              <a:buFont typeface="Wingdings" panose="05000000000000000000" pitchFamily="2" charset="2"/>
              <a:buNone/>
            </a:pPr>
            <a:r>
              <a:rPr lang="zh-CN" altLang="en-US" sz="2400" b="1" dirty="0"/>
              <a:t>关于对红星机械厂有关违反财经法纪问题</a:t>
            </a:r>
            <a:endParaRPr lang="en-US" altLang="zh-CN" sz="2400" b="1" dirty="0"/>
          </a:p>
          <a:p>
            <a:pPr algn="ctr" eaLnBrk="1" hangingPunct="1">
              <a:buFont typeface="Wingdings" panose="05000000000000000000" pitchFamily="2" charset="2"/>
              <a:buNone/>
            </a:pPr>
            <a:r>
              <a:rPr lang="zh-CN" altLang="en-US" sz="2400" b="1" dirty="0"/>
              <a:t>进行专案审计的请示</a:t>
            </a:r>
            <a:endParaRPr lang="en-US" altLang="zh-CN" sz="2400" b="1" dirty="0"/>
          </a:p>
          <a:p>
            <a:pPr eaLnBrk="1" hangingPunct="1">
              <a:buFont typeface="Wingdings" panose="05000000000000000000" pitchFamily="2" charset="2"/>
              <a:buNone/>
            </a:pPr>
            <a:r>
              <a:rPr lang="zh-CN" altLang="en-US" sz="2400" b="1" dirty="0"/>
              <a:t>   魏局长：</a:t>
            </a:r>
            <a:endParaRPr lang="en-US" altLang="zh-CN" sz="2400" b="1" dirty="0"/>
          </a:p>
          <a:p>
            <a:pPr eaLnBrk="1" hangingPunct="1">
              <a:buFont typeface="Wingdings" panose="05000000000000000000" pitchFamily="2" charset="2"/>
              <a:buNone/>
            </a:pPr>
            <a:r>
              <a:rPr lang="en-US" altLang="zh-CN" sz="2400" b="1" dirty="0"/>
              <a:t>          </a:t>
            </a:r>
            <a:r>
              <a:rPr lang="zh-CN" altLang="en-US" sz="2400" b="1" dirty="0"/>
              <a:t>最近，我处接到两封署名群众来信，揭发红星机械厂财务科有严重违反财经纪律问题（来信附后），经分析来信内容及进行初步调查后，我们认为有必要对该厂问题进行一次专案审计。特此请示，请批复。</a:t>
            </a:r>
            <a:endParaRPr lang="en-US" altLang="zh-CN" sz="2400" b="1" dirty="0"/>
          </a:p>
          <a:p>
            <a:pPr eaLnBrk="1" hangingPunct="1">
              <a:buFont typeface="Wingdings" panose="05000000000000000000" pitchFamily="2" charset="2"/>
              <a:buNone/>
            </a:pPr>
            <a:r>
              <a:rPr lang="en-US" altLang="zh-CN" sz="2400" b="1" dirty="0"/>
              <a:t>                                 </a:t>
            </a:r>
            <a:r>
              <a:rPr lang="zh-CN" altLang="en-US" sz="2400" b="1" dirty="0"/>
              <a:t>工业审计处处长（处长签名）</a:t>
            </a:r>
            <a:endParaRPr lang="en-US" altLang="zh-CN" sz="2400" b="1" dirty="0"/>
          </a:p>
          <a:p>
            <a:pPr eaLnBrk="1" hangingPunct="1">
              <a:buFont typeface="Wingdings" panose="05000000000000000000" pitchFamily="2" charset="2"/>
              <a:buNone/>
            </a:pPr>
            <a:r>
              <a:rPr lang="en-US" altLang="zh-CN" sz="2400" b="1" dirty="0"/>
              <a:t>                                                      2015</a:t>
            </a:r>
            <a:r>
              <a:rPr lang="zh-CN" altLang="en-US" sz="2400" b="1" dirty="0"/>
              <a:t>年</a:t>
            </a:r>
            <a:r>
              <a:rPr lang="en-US" altLang="zh-CN" sz="2400" b="1" dirty="0"/>
              <a:t>3</a:t>
            </a:r>
            <a:r>
              <a:rPr lang="zh-CN" altLang="en-US" sz="2400" b="1" dirty="0"/>
              <a:t>月</a:t>
            </a:r>
            <a:endParaRPr lang="zh-CN" altLang="en-US" sz="2400" b="1" dirty="0"/>
          </a:p>
          <a:p>
            <a:pPr>
              <a:buChar char="•"/>
            </a:pPr>
            <a:endParaRPr lang="zh-CN" altLang="en-US" dirty="0"/>
          </a:p>
        </p:txBody>
      </p:sp>
    </p:spTree>
  </p:cSld>
  <p:clrMapOvr>
    <a:masterClrMapping/>
  </p:clrMapOvr>
  <p:transition advTm="10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标题 3"/>
          <p:cNvSpPr>
            <a:spLocks noGrp="1"/>
          </p:cNvSpPr>
          <p:nvPr>
            <p:ph type="title"/>
          </p:nvPr>
        </p:nvSpPr>
        <p:spPr/>
        <p:txBody>
          <a:bodyPr vert="horz" wrap="square" lIns="91440" tIns="45720" rIns="91440" bIns="45720" anchor="ctr" anchorCtr="0"/>
          <a:p>
            <a:r>
              <a:rPr lang="zh-CN" altLang="en-US" dirty="0"/>
              <a:t>建筑防腐蚀</a:t>
            </a:r>
            <a:endParaRPr lang="zh-CN" altLang="en-US" dirty="0"/>
          </a:p>
        </p:txBody>
      </p:sp>
      <p:sp>
        <p:nvSpPr>
          <p:cNvPr id="50179" name="内容占位符 4"/>
          <p:cNvSpPr>
            <a:spLocks noGrp="1"/>
          </p:cNvSpPr>
          <p:nvPr>
            <p:ph idx="1"/>
          </p:nvPr>
        </p:nvSpPr>
        <p:spPr>
          <a:xfrm>
            <a:off x="1071563" y="1714500"/>
            <a:ext cx="7615237" cy="3786188"/>
          </a:xfrm>
        </p:spPr>
        <p:txBody>
          <a:bodyPr vert="horz" wrap="square" lIns="91440" tIns="45720" rIns="91440" bIns="45720" anchor="t" anchorCtr="0"/>
          <a:p>
            <a:pPr indent="304800" eaLnBrk="1" hangingPunct="1"/>
            <a:r>
              <a:rPr lang="zh-CN" altLang="en-US" sz="1800" dirty="0"/>
              <a:t>设计原则</a:t>
            </a:r>
            <a:endParaRPr lang="zh-CN" altLang="en-US" sz="1800" dirty="0"/>
          </a:p>
          <a:p>
            <a:pPr indent="304800" eaLnBrk="1" hangingPunct="1"/>
            <a:r>
              <a:rPr lang="zh-CN" altLang="en-US" sz="1800" dirty="0"/>
              <a:t>工业生产过程中应用和产生的酸、碱、盐以及侵蚀性溶剂，大气、地下水、地面水、土壤中所含侵蚀性介质，都会使建筑物受到腐蚀。此外，建筑物还会受到生物腐蚀。</a:t>
            </a:r>
            <a:endParaRPr lang="zh-CN" altLang="en-US" sz="1800" dirty="0"/>
          </a:p>
          <a:p>
            <a:pPr indent="304800" eaLnBrk="1" hangingPunct="1"/>
            <a:r>
              <a:rPr lang="zh-CN" altLang="en-US" sz="1800" dirty="0"/>
              <a:t>建筑防腐蚀设计的原则</a:t>
            </a:r>
            <a:r>
              <a:rPr lang="en-US" altLang="zh-CN" sz="1800" dirty="0"/>
              <a:t>:</a:t>
            </a:r>
            <a:endParaRPr lang="en-US" altLang="zh-CN" sz="1800" dirty="0"/>
          </a:p>
          <a:p>
            <a:pPr indent="304800" eaLnBrk="1" hangingPunct="1"/>
            <a:r>
              <a:rPr lang="en-US" altLang="zh-CN" sz="1800" dirty="0"/>
              <a:t>①</a:t>
            </a:r>
            <a:r>
              <a:rPr lang="zh-CN" altLang="en-US" sz="1800" dirty="0"/>
              <a:t>限制侵蚀性介质的作用范围</a:t>
            </a:r>
            <a:r>
              <a:rPr lang="en-US" altLang="zh-CN" sz="1800" dirty="0"/>
              <a:t>;</a:t>
            </a:r>
            <a:endParaRPr lang="en-US" altLang="zh-CN" sz="1800" dirty="0"/>
          </a:p>
          <a:p>
            <a:pPr indent="304800" eaLnBrk="1" hangingPunct="1"/>
            <a:r>
              <a:rPr lang="en-US" altLang="zh-CN" sz="1800" dirty="0"/>
              <a:t>②</a:t>
            </a:r>
            <a:r>
              <a:rPr lang="zh-CN" altLang="en-US" sz="1800" dirty="0"/>
              <a:t>将侵蚀性介质稀释排放</a:t>
            </a:r>
            <a:r>
              <a:rPr lang="en-US" altLang="zh-CN" sz="1800" dirty="0"/>
              <a:t>;</a:t>
            </a:r>
            <a:endParaRPr lang="en-US" altLang="zh-CN" sz="1800" dirty="0"/>
          </a:p>
          <a:p>
            <a:pPr indent="304800" eaLnBrk="1" hangingPunct="1"/>
            <a:r>
              <a:rPr lang="en-US" altLang="zh-CN" sz="1800" dirty="0"/>
              <a:t>③</a:t>
            </a:r>
            <a:r>
              <a:rPr lang="zh-CN" altLang="en-US" sz="1800" dirty="0"/>
              <a:t>在建筑布置、结构选型、节点构造和材料选择等方面采取防护措施。</a:t>
            </a:r>
            <a:endParaRPr lang="zh-CN" altLang="en-US" sz="1800" dirty="0"/>
          </a:p>
        </p:txBody>
      </p:sp>
    </p:spTree>
  </p:cSld>
  <p:clrMapOvr>
    <a:masterClrMapping/>
  </p:clrMapOvr>
  <p:transition advTm="10000"/>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0050" name="图片 3"/>
          <p:cNvPicPr>
            <a:picLocks noChangeAspect="1"/>
          </p:cNvPicPr>
          <p:nvPr/>
        </p:nvPicPr>
        <p:blipFill>
          <a:blip r:embed="rId1"/>
          <a:stretch>
            <a:fillRect/>
          </a:stretch>
        </p:blipFill>
        <p:spPr>
          <a:xfrm>
            <a:off x="1500188" y="357188"/>
            <a:ext cx="7394575" cy="5427662"/>
          </a:xfrm>
          <a:prstGeom prst="rect">
            <a:avLst/>
          </a:prstGeom>
          <a:noFill/>
          <a:ln w="9525">
            <a:noFill/>
          </a:ln>
        </p:spPr>
      </p:pic>
    </p:spTree>
  </p:cSld>
  <p:clrMapOvr>
    <a:masterClrMapping/>
  </p:clrMapOvr>
  <p:transition advTm="1000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1571604" y="714356"/>
            <a:ext cx="6786610" cy="4401205"/>
          </a:xfrm>
          <a:prstGeom prst="rect">
            <a:avLst/>
          </a:prstGeom>
          <a:solidFill>
            <a:schemeClr val="accent1"/>
          </a:solidFill>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charset="0"/>
              <a:buChar char="ü"/>
              <a:defRPr/>
            </a:pPr>
            <a:r>
              <a:rPr kumimoji="0" lang="zh-CN" altLang="en-US" sz="2800" b="1" i="0" u="none" strike="noStrike" kern="120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任务情景</a:t>
            </a:r>
            <a:endParaRPr kumimoji="0" lang="zh-CN" altLang="en-US" sz="2800" b="1"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rPr>
              <a:t>    </a:t>
            </a:r>
            <a:r>
              <a:rPr kumimoji="0" lang="zh-CN" altLang="en-US"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××省外资局拟于</a:t>
            </a:r>
            <a:r>
              <a:rPr kumimoji="0" lang="en-US" altLang="zh-CN"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2022</a:t>
            </a:r>
            <a:r>
              <a:rPr kumimoji="0" lang="zh-CN" altLang="en-US"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年</a:t>
            </a:r>
            <a:r>
              <a:rPr kumimoji="0" lang="en-US" altLang="zh-CN"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12</a:t>
            </a:r>
            <a:r>
              <a:rPr kumimoji="0" lang="zh-CN" altLang="en-US"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月</a:t>
            </a:r>
            <a:r>
              <a:rPr kumimoji="0" lang="en-US" altLang="zh-CN"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10</a:t>
            </a:r>
            <a:r>
              <a:rPr kumimoji="0" lang="zh-CN" altLang="en-US"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楷体" panose="02010609060101010101" pitchFamily="49" charset="-122"/>
              </a:rPr>
              <a:t>日派组（局长黄</a:t>
            </a:r>
            <a:r>
              <a:rPr kumimoji="0" lang="zh-CN" altLang="en-US"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××等</a:t>
            </a:r>
            <a:r>
              <a:rPr kumimoji="0" lang="en-US" altLang="zh-CN"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5</a:t>
            </a:r>
            <a:r>
              <a:rPr kumimoji="0" lang="zh-CN" altLang="en-US"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人）到美国纽约市××设备公司检验引进设备。此事需向省政府请示。该局曾与对方签订过引进设备的合同，最近对方又来电邀请前去考察。在美考察时间需</a:t>
            </a:r>
            <a:r>
              <a:rPr kumimoji="0" lang="en-US" altLang="zh-CN"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20</a:t>
            </a:r>
            <a:r>
              <a:rPr kumimoji="0" lang="zh-CN" altLang="en-US"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楷体" panose="02010609060101010101" pitchFamily="49" charset="-122"/>
                <a:cs typeface="楷体" panose="02010609060101010101" pitchFamily="49" charset="-122"/>
              </a:rPr>
              <a:t>天，所需外汇由该局自行解决。各项费用预算，可列详表。</a:t>
            </a:r>
            <a:endParaRPr kumimoji="0" lang="zh-CN" altLang="en-US" sz="2800" b="0" i="0" u="none" strike="noStrike" kern="1200" cap="none" spc="0" normalizeH="0" baseline="0" noProof="1">
              <a:ln>
                <a:noFill/>
              </a:ln>
              <a:solidFill>
                <a:schemeClr val="tx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mn-cs"/>
              </a:rPr>
              <a:t>根据以上内容，</a:t>
            </a:r>
            <a:r>
              <a:rPr kumimoji="0" lang="zh-CN" altLang="en-US" sz="28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rPr>
              <a:t>××省外资局要向省政府拟定一份请示。</a:t>
            </a:r>
            <a:endParaRPr kumimoji="0" lang="zh-CN" altLang="en-US" sz="2800" b="0"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advTm="1000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5" name="内容占位符 2"/>
          <p:cNvSpPr>
            <a:spLocks noGrp="1"/>
          </p:cNvSpPr>
          <p:nvPr>
            <p:ph idx="1"/>
          </p:nvPr>
        </p:nvSpPr>
        <p:spPr bwMode="auto">
          <a:xfrm>
            <a:off x="1537316" y="879475"/>
            <a:ext cx="7298690" cy="4420235"/>
          </a:xfrm>
          <a:solidFill>
            <a:schemeClr val="accent1"/>
          </a:solidFill>
          <a:ln>
            <a:solidFill>
              <a:srgbClr val="0070C0"/>
            </a:solidFill>
            <a:miter lim="800000"/>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charset="0"/>
              <a:buChar char="ü"/>
              <a:defRPr/>
            </a:pPr>
            <a:r>
              <a:rPr kumimoji="0" lang="zh-CN" altLang="en-US" sz="3200" b="1" i="0" u="none" strike="noStrike" kern="0" cap="none" spc="0" normalizeH="0" baseline="0" noProof="1">
                <a:ln>
                  <a:noFill/>
                </a:ln>
                <a:gradFill>
                  <a:gsLst>
                    <a:gs pos="21000">
                      <a:srgbClr val="53575C"/>
                    </a:gs>
                    <a:gs pos="88000">
                      <a:srgbClr val="C5C7CA"/>
                    </a:gs>
                  </a:gsLst>
                  <a:lin ang="5400000"/>
                </a:gradFill>
                <a:effectLst/>
                <a:uLnTx/>
                <a:uFillTx/>
                <a:latin typeface="黑体" panose="02010609060101010101" pitchFamily="49" charset="-122"/>
                <a:ea typeface="黑体" panose="02010609060101010101" pitchFamily="49" charset="-122"/>
                <a:cs typeface="黑体" panose="02010609060101010101" pitchFamily="49" charset="-122"/>
              </a:rPr>
              <a:t>任务实施</a:t>
            </a:r>
            <a:endParaRPr kumimoji="0" lang="zh-CN" altLang="en-US" sz="3200" b="1"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请示标题拟为</a:t>
            </a:r>
            <a:r>
              <a:rPr kumimoji="0" lang="en-US" altLang="zh-CN" sz="2400" b="0" i="0" u="none" strike="noStrike" kern="0" cap="none" spc="0" normalizeH="0" baseline="0" noProof="1">
                <a:ln>
                  <a:noFill/>
                </a:ln>
                <a:solidFill>
                  <a:schemeClr val="tx1"/>
                </a:solidFill>
                <a:effectLst/>
                <a:uLnTx/>
                <a:uFillTx/>
                <a:latin typeface="黑体" panose="02010609060101010101" pitchFamily="49" charset="-122"/>
                <a:ea typeface="黑体" panose="02010609060101010101" pitchFamily="49" charset="-122"/>
                <a:cs typeface="楷体" panose="02010609060101010101" pitchFamily="49" charset="-122"/>
              </a:rPr>
              <a:t>“</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省外资局关于组团赴美检验引进设备的请示</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正文发文缘由写明发文原因，然后写请示事项，最后用惯用语</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妥否，请批复</a:t>
            </a:r>
            <a:r>
              <a:rPr kumimoji="0" lang="en-US" altLang="zh-CN"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a:t>
            </a: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结尾。</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为了让上级机关更多地了解情况，还可加上附件。</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发文机关署名发文机关全称，还应加盖印章。</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成文日期在发文机关署名下一行，右空四字编排，且用阿拉伯数字将年、月、日标全。</a:t>
            </a:r>
            <a:endPar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1">
                <a:ln>
                  <a:noFill/>
                </a:ln>
                <a:solidFill>
                  <a:schemeClr val="tx1"/>
                </a:solidFill>
                <a:effectLst/>
                <a:uLnTx/>
                <a:uFillTx/>
                <a:latin typeface="+mn-lt"/>
                <a:ea typeface="黑体" panose="02010609060101010101" pitchFamily="49" charset="-122"/>
                <a:cs typeface="楷体" panose="02010609060101010101" pitchFamily="49" charset="-122"/>
              </a:rPr>
              <a:t>加上附注，以便上级机关了解和联系。</a:t>
            </a: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0" cap="none" spc="0" normalizeH="0" baseline="0" noProof="1">
              <a:ln>
                <a:noFill/>
              </a:ln>
              <a:solidFill>
                <a:schemeClr val="tx1"/>
              </a:solidFill>
              <a:effectLst/>
              <a:uLnTx/>
              <a:uFillTx/>
              <a:latin typeface="宋体" panose="02010600030101010101" pitchFamily="2" charset="-122"/>
              <a:ea typeface="+mn-ea"/>
              <a:cs typeface="+mn-cs"/>
            </a:endParaRPr>
          </a:p>
        </p:txBody>
      </p:sp>
      <p:pic>
        <p:nvPicPr>
          <p:cNvPr id="13209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22"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11266" name="内容占位符 2"/>
          <p:cNvSpPr>
            <a:spLocks noGrp="1"/>
          </p:cNvSpPr>
          <p:nvPr/>
        </p:nvSpPr>
        <p:spPr>
          <a:xfrm>
            <a:off x="1377950" y="768350"/>
            <a:ext cx="7426325" cy="5092700"/>
          </a:xfrm>
          <a:prstGeom prst="rect">
            <a:avLst/>
          </a:prstGeom>
          <a:solidFill>
            <a:schemeClr val="accent5">
              <a:lumMod val="90000"/>
            </a:schemeClr>
          </a:solid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
                <a:srgbClr val="808080"/>
              </a:buClr>
              <a:buSzPct val="75000"/>
              <a:buFont typeface="Wingdings" panose="05000000000000000000" pitchFamily="2" charset="2"/>
              <a:buNone/>
              <a:defRPr/>
            </a:pPr>
            <a:endParaRPr kumimoji="0" lang="en-US" altLang="zh-CN" sz="2400" b="0" i="0" u="none" strike="noStrike" kern="1200" cap="none" spc="0" normalizeH="0" baseline="0" noProof="1">
              <a:ln>
                <a:noFill/>
              </a:ln>
              <a:solidFill>
                <a:srgbClr val="000000"/>
              </a:solidFill>
              <a:effectLst/>
              <a:uLnTx/>
              <a:uFillTx/>
              <a:latin typeface="仿宋" panose="02010609060101010101" pitchFamily="49" charset="-122"/>
              <a:ea typeface="仿宋" panose="02010609060101010101" pitchFamily="49" charset="-122"/>
              <a:cs typeface="仿宋" panose="02010609060101010101" pitchFamily="49" charset="-122"/>
            </a:endParaRPr>
          </a:p>
        </p:txBody>
      </p:sp>
      <p:sp>
        <p:nvSpPr>
          <p:cNvPr id="133124" name="内容占位符 2"/>
          <p:cNvSpPr>
            <a:spLocks noGrp="1"/>
          </p:cNvSpPr>
          <p:nvPr/>
        </p:nvSpPr>
        <p:spPr>
          <a:xfrm>
            <a:off x="1112838" y="22225"/>
            <a:ext cx="8031162" cy="6835775"/>
          </a:xfrm>
          <a:prstGeom prst="rect">
            <a:avLst/>
          </a:prstGeom>
          <a:solidFill>
            <a:schemeClr val="accent1"/>
          </a:solidFill>
          <a:ln w="9525" cap="flat" cmpd="sng">
            <a:solidFill>
              <a:srgbClr val="0070C0"/>
            </a:solidFill>
            <a:prstDash val="solid"/>
            <a:miter/>
            <a:headEnd type="none" w="med" len="med"/>
            <a:tailEnd type="none" w="med" len="med"/>
          </a:ln>
        </p:spPr>
        <p:txBody>
          <a:bodyPr/>
          <a:p>
            <a:pPr algn="ctr">
              <a:spcBef>
                <a:spcPct val="20000"/>
              </a:spcBef>
              <a:buClr>
                <a:srgbClr val="808080"/>
              </a:buClr>
              <a:buSzPct val="75000"/>
            </a:pPr>
            <a:r>
              <a:rPr lang="zh-CN" altLang="en-US" b="1" dirty="0">
                <a:solidFill>
                  <a:srgbClr val="000000"/>
                </a:solidFill>
                <a:latin typeface="Arial" panose="020B0604020202020204" pitchFamily="34" charset="0"/>
              </a:rPr>
              <a:t>××省外资局</a:t>
            </a:r>
            <a:r>
              <a:rPr lang="zh-CN" altLang="en-US" b="1" dirty="0">
                <a:solidFill>
                  <a:srgbClr val="000000"/>
                </a:solidFill>
                <a:latin typeface="宋体" panose="02010600030101010101" pitchFamily="2" charset="-122"/>
              </a:rPr>
              <a:t>关于</a:t>
            </a:r>
            <a:r>
              <a:rPr lang="zh-CN" altLang="zh-CN" b="1" dirty="0">
                <a:solidFill>
                  <a:srgbClr val="000000"/>
                </a:solidFill>
                <a:latin typeface="宋体" panose="02010600030101010101" pitchFamily="2" charset="-122"/>
              </a:rPr>
              <a:t>组团赴美检验引进设备的请示</a:t>
            </a:r>
            <a:endParaRPr lang="zh-CN" altLang="zh-CN" b="1" dirty="0">
              <a:solidFill>
                <a:srgbClr val="000000"/>
              </a:solidFill>
              <a:latin typeface="宋体" panose="02010600030101010101" pitchFamily="2" charset="-122"/>
            </a:endParaRPr>
          </a:p>
          <a:p>
            <a:pPr algn="ctr">
              <a:spcBef>
                <a:spcPct val="20000"/>
              </a:spcBef>
              <a:buClr>
                <a:srgbClr val="808080"/>
              </a:buClr>
              <a:buSzPct val="75000"/>
            </a:pPr>
            <a:endParaRPr lang="zh-CN" altLang="zh-CN" b="1" dirty="0">
              <a:solidFill>
                <a:srgbClr val="000000"/>
              </a:solidFill>
              <a:latin typeface="宋体" panose="02010600030101010101" pitchFamily="2" charset="-122"/>
            </a:endParaRPr>
          </a:p>
          <a:p>
            <a:pPr>
              <a:spcBef>
                <a:spcPct val="20000"/>
              </a:spcBef>
              <a:buClr>
                <a:srgbClr val="808080"/>
              </a:buClr>
              <a:buSzPct val="75000"/>
            </a:pPr>
            <a:r>
              <a:rPr lang="zh-CN" altLang="en-US" dirty="0">
                <a:latin typeface="Arial" panose="020B0604020202020204" pitchFamily="34" charset="0"/>
                <a:ea typeface="仿宋" panose="02010609060101010101" pitchFamily="49" charset="-122"/>
              </a:rPr>
              <a:t>××省人民</a:t>
            </a:r>
            <a:r>
              <a:rPr lang="zh-CN" altLang="zh-CN" dirty="0">
                <a:latin typeface="仿宋" panose="02010609060101010101" pitchFamily="49" charset="-122"/>
                <a:ea typeface="仿宋" panose="02010609060101010101" pitchFamily="49" charset="-122"/>
              </a:rPr>
              <a:t>政府：</a:t>
            </a:r>
            <a:endParaRPr lang="zh-CN" altLang="zh-CN" dirty="0">
              <a:latin typeface="仿宋" panose="02010609060101010101" pitchFamily="49" charset="-122"/>
              <a:ea typeface="仿宋" panose="02010609060101010101" pitchFamily="49" charset="-122"/>
            </a:endParaRPr>
          </a:p>
          <a:p>
            <a:pPr>
              <a:spcBef>
                <a:spcPct val="20000"/>
              </a:spcBef>
              <a:buClr>
                <a:srgbClr val="808080"/>
              </a:buClr>
              <a:buSzPct val="75000"/>
            </a:pPr>
            <a:r>
              <a:rPr lang="en-US" altLang="zh-CN" dirty="0">
                <a:latin typeface="仿宋" panose="02010609060101010101" pitchFamily="49" charset="-122"/>
                <a:ea typeface="仿宋" panose="02010609060101010101" pitchFamily="49" charset="-122"/>
              </a:rPr>
              <a:t>    </a:t>
            </a:r>
            <a:r>
              <a:rPr lang="zh-CN" altLang="zh-CN" dirty="0">
                <a:latin typeface="仿宋" panose="02010609060101010101" pitchFamily="49" charset="-122"/>
                <a:ea typeface="仿宋" panose="02010609060101010101" pitchFamily="49" charset="-122"/>
              </a:rPr>
              <a:t>我局</a:t>
            </a:r>
            <a:r>
              <a:rPr lang="en-US" altLang="zh-CN" dirty="0">
                <a:latin typeface="仿宋" panose="02010609060101010101" pitchFamily="49" charset="-122"/>
                <a:ea typeface="仿宋" panose="02010609060101010101" pitchFamily="49" charset="-122"/>
              </a:rPr>
              <a:t>2022</a:t>
            </a:r>
            <a:r>
              <a:rPr lang="zh-CN" altLang="en-US" dirty="0">
                <a:latin typeface="仿宋" panose="02010609060101010101" pitchFamily="49" charset="-122"/>
                <a:ea typeface="仿宋" panose="02010609060101010101" pitchFamily="49" charset="-122"/>
              </a:rPr>
              <a:t>年</a:t>
            </a:r>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月与美国纽约市</a:t>
            </a:r>
            <a:r>
              <a:rPr lang="zh-CN" altLang="en-US" dirty="0">
                <a:latin typeface="Arial" panose="020B0604020202020204" pitchFamily="34" charset="0"/>
                <a:ea typeface="仿宋" panose="02010609060101010101" pitchFamily="49" charset="-122"/>
              </a:rPr>
              <a:t>××设备公司签订过一项引进对方设备的合同。合同中有我方需组团赴美检验拟引进设备质量的条款。今美方电邀我局组团赴美履约。</a:t>
            </a:r>
            <a:endParaRPr lang="zh-CN" altLang="en-US" dirty="0">
              <a:latin typeface="Arial" panose="020B0604020202020204" pitchFamily="34" charset="0"/>
              <a:ea typeface="仿宋" panose="02010609060101010101" pitchFamily="49" charset="-122"/>
            </a:endParaRPr>
          </a:p>
          <a:p>
            <a:pPr>
              <a:spcBef>
                <a:spcPct val="20000"/>
              </a:spcBef>
              <a:buClr>
                <a:srgbClr val="808080"/>
              </a:buClr>
              <a:buSzPct val="75000"/>
            </a:pPr>
            <a:r>
              <a:rPr lang="zh-CN" altLang="zh-CN" dirty="0">
                <a:latin typeface="仿宋" panose="02010609060101010101" pitchFamily="49" charset="-122"/>
                <a:ea typeface="仿宋" panose="02010609060101010101" pitchFamily="49" charset="-122"/>
              </a:rPr>
              <a:t>    经研究，我局拟派以黄</a:t>
            </a:r>
            <a:r>
              <a:rPr lang="zh-CN" altLang="zh-CN" dirty="0">
                <a:latin typeface="Arial" panose="020B0604020202020204" pitchFamily="34" charset="0"/>
                <a:ea typeface="仿宋" panose="02010609060101010101" pitchFamily="49" charset="-122"/>
              </a:rPr>
              <a:t>××局长为团长的代表团一行</a:t>
            </a:r>
            <a:r>
              <a:rPr lang="en-US" altLang="zh-CN" dirty="0">
                <a:latin typeface="仿宋" panose="02010609060101010101" pitchFamily="49" charset="-122"/>
                <a:ea typeface="仿宋" panose="02010609060101010101" pitchFamily="49" charset="-122"/>
              </a:rPr>
              <a:t>5</a:t>
            </a:r>
            <a:r>
              <a:rPr lang="zh-CN" altLang="en-US" dirty="0">
                <a:latin typeface="Arial" panose="020B0604020202020204" pitchFamily="34" charset="0"/>
                <a:ea typeface="仿宋" panose="02010609060101010101" pitchFamily="49" charset="-122"/>
              </a:rPr>
              <a:t>人于今年</a:t>
            </a:r>
            <a:r>
              <a:rPr lang="en-US" altLang="zh-CN" dirty="0">
                <a:latin typeface="仿宋" panose="02010609060101010101" pitchFamily="49" charset="-122"/>
                <a:ea typeface="仿宋" panose="02010609060101010101" pitchFamily="49" charset="-122"/>
              </a:rPr>
              <a:t>12月</a:t>
            </a:r>
            <a:r>
              <a:rPr lang="zh-CN" altLang="en-US" dirty="0">
                <a:latin typeface="Arial" panose="020B0604020202020204" pitchFamily="34" charset="0"/>
                <a:ea typeface="仿宋" panose="02010609060101010101" pitchFamily="49" charset="-122"/>
              </a:rPr>
              <a:t>中旬赴美。预计赴美检验考察时</a:t>
            </a:r>
            <a:r>
              <a:rPr lang="en-US" altLang="zh-CN" dirty="0">
                <a:latin typeface="仿宋" panose="02010609060101010101" pitchFamily="49" charset="-122"/>
                <a:ea typeface="仿宋" panose="02010609060101010101" pitchFamily="49" charset="-122"/>
              </a:rPr>
              <a:t>间需20天，</a:t>
            </a:r>
            <a:r>
              <a:rPr lang="zh-CN" altLang="en-US" dirty="0">
                <a:latin typeface="Arial" panose="020B0604020202020204" pitchFamily="34" charset="0"/>
                <a:ea typeface="仿宋" panose="02010609060101010101" pitchFamily="49" charset="-122"/>
              </a:rPr>
              <a:t>所需外汇由我局按有关规定自行解决。</a:t>
            </a:r>
            <a:endParaRPr lang="zh-CN" altLang="zh-CN" dirty="0">
              <a:latin typeface="仿宋" panose="02010609060101010101" pitchFamily="49" charset="-122"/>
              <a:ea typeface="仿宋" panose="02010609060101010101" pitchFamily="49" charset="-122"/>
            </a:endParaRPr>
          </a:p>
          <a:p>
            <a:pPr>
              <a:spcBef>
                <a:spcPct val="20000"/>
              </a:spcBef>
              <a:buClr>
                <a:srgbClr val="808080"/>
              </a:buClr>
              <a:buSzPct val="75000"/>
            </a:pPr>
            <a:r>
              <a:rPr lang="en-US" altLang="zh-CN" dirty="0">
                <a:latin typeface="仿宋" panose="02010609060101010101" pitchFamily="49" charset="-122"/>
                <a:ea typeface="仿宋" panose="02010609060101010101" pitchFamily="49" charset="-122"/>
              </a:rPr>
              <a:t>    </a:t>
            </a:r>
            <a:r>
              <a:rPr lang="zh-CN" altLang="zh-CN" dirty="0">
                <a:latin typeface="仿宋" panose="02010609060101010101" pitchFamily="49" charset="-122"/>
                <a:ea typeface="仿宋" panose="02010609060101010101" pitchFamily="49" charset="-122"/>
              </a:rPr>
              <a:t>妥否，请批复。</a:t>
            </a:r>
            <a:endParaRPr lang="zh-CN" altLang="zh-CN" dirty="0">
              <a:latin typeface="仿宋" panose="02010609060101010101" pitchFamily="49" charset="-122"/>
              <a:ea typeface="仿宋" panose="02010609060101010101" pitchFamily="49" charset="-122"/>
            </a:endParaRPr>
          </a:p>
          <a:p>
            <a:pPr>
              <a:spcBef>
                <a:spcPct val="20000"/>
              </a:spcBef>
              <a:buClr>
                <a:srgbClr val="808080"/>
              </a:buClr>
              <a:buSzPct val="75000"/>
            </a:pPr>
            <a:endParaRPr lang="zh-CN" altLang="zh-CN" dirty="0">
              <a:latin typeface="仿宋" panose="02010609060101010101" pitchFamily="49" charset="-122"/>
              <a:ea typeface="仿宋" panose="02010609060101010101" pitchFamily="49" charset="-122"/>
            </a:endParaRPr>
          </a:p>
          <a:p>
            <a:pPr>
              <a:spcBef>
                <a:spcPct val="20000"/>
              </a:spcBef>
              <a:buClr>
                <a:srgbClr val="808080"/>
              </a:buClr>
              <a:buSzPct val="75000"/>
            </a:pPr>
            <a:r>
              <a:rPr lang="zh-CN" altLang="zh-CN" dirty="0">
                <a:latin typeface="仿宋" panose="02010609060101010101" pitchFamily="49" charset="-122"/>
                <a:ea typeface="仿宋" panose="02010609060101010101" pitchFamily="49" charset="-122"/>
              </a:rPr>
              <a:t>    附件：</a:t>
            </a:r>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引进设备合同</a:t>
            </a:r>
            <a:endParaRPr lang="zh-CN" altLang="en-US" dirty="0">
              <a:latin typeface="仿宋" panose="02010609060101010101" pitchFamily="49" charset="-122"/>
              <a:ea typeface="仿宋" panose="02010609060101010101" pitchFamily="49" charset="-122"/>
            </a:endParaRPr>
          </a:p>
          <a:p>
            <a:pPr>
              <a:spcBef>
                <a:spcPct val="20000"/>
              </a:spcBef>
              <a:buClr>
                <a:srgbClr val="808080"/>
              </a:buClr>
              <a:buSzPct val="75000"/>
            </a:pPr>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美方邀请函</a:t>
            </a:r>
            <a:endParaRPr lang="zh-CN" altLang="en-US" dirty="0">
              <a:latin typeface="仿宋" panose="02010609060101010101" pitchFamily="49" charset="-122"/>
              <a:ea typeface="仿宋" panose="02010609060101010101" pitchFamily="49" charset="-122"/>
            </a:endParaRPr>
          </a:p>
          <a:p>
            <a:pPr>
              <a:spcBef>
                <a:spcPct val="20000"/>
              </a:spcBef>
              <a:buClr>
                <a:srgbClr val="808080"/>
              </a:buClr>
              <a:buSzPct val="75000"/>
            </a:pPr>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3.</a:t>
            </a:r>
            <a:r>
              <a:rPr lang="zh-CN" altLang="en-US" dirty="0">
                <a:latin typeface="仿宋" panose="02010609060101010101" pitchFamily="49" charset="-122"/>
                <a:ea typeface="仿宋" panose="02010609060101010101" pitchFamily="49" charset="-122"/>
              </a:rPr>
              <a:t>赴美代表团成员简况</a:t>
            </a:r>
            <a:endParaRPr lang="en-US" altLang="zh-CN" dirty="0">
              <a:latin typeface="仿宋" panose="02010609060101010101" pitchFamily="49" charset="-122"/>
              <a:ea typeface="仿宋" panose="02010609060101010101" pitchFamily="49" charset="-122"/>
            </a:endParaRPr>
          </a:p>
          <a:p>
            <a:pPr>
              <a:spcBef>
                <a:spcPct val="20000"/>
              </a:spcBef>
              <a:buClr>
                <a:srgbClr val="808080"/>
              </a:buClr>
              <a:buSzPct val="75000"/>
            </a:pPr>
            <a:r>
              <a:rPr lang="zh-CN" altLang="zh-CN"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4.</a:t>
            </a:r>
            <a:r>
              <a:rPr lang="zh-CN" altLang="en-US" dirty="0">
                <a:latin typeface="仿宋" panose="02010609060101010101" pitchFamily="49" charset="-122"/>
                <a:ea typeface="仿宋" panose="02010609060101010101" pitchFamily="49" charset="-122"/>
              </a:rPr>
              <a:t>赴美经费预算</a:t>
            </a:r>
            <a:endParaRPr lang="zh-CN" altLang="en-US" dirty="0">
              <a:latin typeface="仿宋" panose="02010609060101010101" pitchFamily="49" charset="-122"/>
              <a:ea typeface="仿宋" panose="02010609060101010101" pitchFamily="49" charset="-122"/>
            </a:endParaRPr>
          </a:p>
          <a:p>
            <a:pPr>
              <a:spcBef>
                <a:spcPct val="20000"/>
              </a:spcBef>
              <a:buClr>
                <a:srgbClr val="808080"/>
              </a:buClr>
              <a:buSzPct val="75000"/>
            </a:pPr>
            <a:endParaRPr lang="zh-CN" altLang="zh-CN" dirty="0">
              <a:latin typeface="仿宋" panose="02010609060101010101" pitchFamily="49" charset="-122"/>
              <a:ea typeface="仿宋" panose="02010609060101010101" pitchFamily="49" charset="-122"/>
            </a:endParaRPr>
          </a:p>
          <a:p>
            <a:pPr>
              <a:spcBef>
                <a:spcPct val="20000"/>
              </a:spcBef>
              <a:buClr>
                <a:srgbClr val="808080"/>
              </a:buClr>
              <a:buSzPct val="75000"/>
            </a:pPr>
            <a:r>
              <a:rPr lang="en-US" altLang="zh-CN" dirty="0">
                <a:latin typeface="仿宋" panose="02010609060101010101" pitchFamily="49" charset="-122"/>
                <a:ea typeface="仿宋" panose="02010609060101010101" pitchFamily="49" charset="-122"/>
              </a:rPr>
              <a:t>                                                                                                    </a:t>
            </a:r>
            <a:r>
              <a:rPr lang="zh-CN" altLang="en-US" dirty="0">
                <a:latin typeface="Arial" panose="020B0604020202020204" pitchFamily="34" charset="0"/>
                <a:ea typeface="仿宋" panose="02010609060101010101" pitchFamily="49" charset="-122"/>
              </a:rPr>
              <a:t>××省外资局（印章）</a:t>
            </a:r>
            <a:endParaRPr lang="zh-CN" altLang="zh-CN" dirty="0">
              <a:latin typeface="仿宋" panose="02010609060101010101" pitchFamily="49" charset="-122"/>
              <a:ea typeface="仿宋" panose="02010609060101010101" pitchFamily="49" charset="-122"/>
            </a:endParaRPr>
          </a:p>
          <a:p>
            <a:pPr>
              <a:spcBef>
                <a:spcPct val="20000"/>
              </a:spcBef>
              <a:buClr>
                <a:srgbClr val="808080"/>
              </a:buClr>
              <a:buSzPct val="75000"/>
            </a:pPr>
            <a:r>
              <a:rPr lang="en-US" altLang="zh-CN" dirty="0">
                <a:latin typeface="仿宋" panose="02010609060101010101" pitchFamily="49" charset="-122"/>
                <a:ea typeface="仿宋" panose="02010609060101010101" pitchFamily="49" charset="-122"/>
              </a:rPr>
              <a:t>                                          2022</a:t>
            </a:r>
            <a:r>
              <a:rPr lang="zh-CN" altLang="zh-CN" dirty="0">
                <a:latin typeface="仿宋" panose="02010609060101010101" pitchFamily="49" charset="-122"/>
                <a:ea typeface="仿宋" panose="02010609060101010101" pitchFamily="49" charset="-122"/>
              </a:rPr>
              <a:t>年</a:t>
            </a:r>
            <a:r>
              <a:rPr lang="en-US" altLang="zh-CN" dirty="0">
                <a:latin typeface="仿宋" panose="02010609060101010101" pitchFamily="49" charset="-122"/>
                <a:ea typeface="仿宋" panose="02010609060101010101" pitchFamily="49" charset="-122"/>
              </a:rPr>
              <a:t>12</a:t>
            </a:r>
            <a:r>
              <a:rPr lang="zh-CN" altLang="zh-CN" dirty="0">
                <a:latin typeface="仿宋" panose="02010609060101010101" pitchFamily="49" charset="-122"/>
                <a:ea typeface="仿宋" panose="02010609060101010101" pitchFamily="49" charset="-122"/>
              </a:rPr>
              <a:t>月</a:t>
            </a:r>
            <a:r>
              <a:rPr lang="en-US" altLang="zh-CN" dirty="0">
                <a:latin typeface="仿宋" panose="02010609060101010101" pitchFamily="49" charset="-122"/>
                <a:ea typeface="仿宋" panose="02010609060101010101" pitchFamily="49" charset="-122"/>
              </a:rPr>
              <a:t>10</a:t>
            </a:r>
            <a:r>
              <a:rPr lang="zh-CN" altLang="zh-CN" dirty="0">
                <a:latin typeface="仿宋" panose="02010609060101010101" pitchFamily="49" charset="-122"/>
                <a:ea typeface="仿宋" panose="02010609060101010101" pitchFamily="49" charset="-122"/>
              </a:rPr>
              <a:t>日</a:t>
            </a:r>
            <a:endParaRPr lang="zh-CN" altLang="zh-CN" dirty="0">
              <a:latin typeface="仿宋" panose="02010609060101010101" pitchFamily="49" charset="-122"/>
              <a:ea typeface="仿宋" panose="02010609060101010101" pitchFamily="49" charset="-122"/>
            </a:endParaRPr>
          </a:p>
          <a:p>
            <a:pPr>
              <a:spcBef>
                <a:spcPct val="20000"/>
              </a:spcBef>
              <a:buClr>
                <a:srgbClr val="808080"/>
              </a:buClr>
              <a:buSzPct val="75000"/>
            </a:pPr>
            <a:r>
              <a:rPr lang="zh-CN" altLang="en-US" sz="2000" dirty="0">
                <a:latin typeface="仿宋" panose="02010609060101010101" pitchFamily="49" charset="-122"/>
                <a:ea typeface="仿宋" panose="02010609060101010101" pitchFamily="49" charset="-122"/>
              </a:rPr>
              <a:t>    （联系人：</a:t>
            </a:r>
            <a:r>
              <a:rPr lang="zh-CN" altLang="en-US" sz="2000" dirty="0">
                <a:latin typeface="Arial" panose="020B0604020202020204" pitchFamily="34" charset="0"/>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，联系电话：</a:t>
            </a:r>
            <a:r>
              <a:rPr lang="zh-CN" altLang="en-US" sz="2000" dirty="0">
                <a:latin typeface="Arial" panose="020B0604020202020204" pitchFamily="34" charset="0"/>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p:txBody>
      </p:sp>
    </p:spTree>
  </p:cSld>
  <p:clrMapOvr>
    <a:masterClrMapping/>
  </p:clrMapOvr>
  <p:transition advTm="1000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4146"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
        <p:nvSpPr>
          <p:cNvPr id="2" name="文本框 1"/>
          <p:cNvSpPr txBox="1"/>
          <p:nvPr/>
        </p:nvSpPr>
        <p:spPr>
          <a:xfrm>
            <a:off x="1691632" y="1917056"/>
            <a:ext cx="5027937" cy="2910206"/>
          </a:xfrm>
          <a:prstGeom prst="rect">
            <a:avLst/>
          </a:prstGeom>
          <a:noFill/>
          <a:ln>
            <a:noFill/>
          </a:ln>
        </p:spPr>
        <p:txBody>
          <a:bodyPr>
            <a:spAutoFit/>
          </a:bodyPr>
          <a:lstStyle/>
          <a:p>
            <a:pPr marL="342900" marR="0" indent="-342900" defTabSz="914400" eaLnBrk="0" hangingPunct="0">
              <a:spcBef>
                <a:spcPct val="20000"/>
              </a:spcBef>
              <a:buClrTx/>
              <a:buSzTx/>
              <a:buFont typeface="Wingdings" panose="05000000000000000000" charset="0"/>
              <a:buChar char="ü"/>
              <a:defRPr/>
            </a:pPr>
            <a:r>
              <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sym typeface="+mn-ea"/>
              </a:rPr>
              <a:t>任务目标</a:t>
            </a:r>
            <a:endParaRPr kumimoji="0" lang="zh-CN" altLang="en-US" sz="3200" kern="0" cap="none" spc="0" normalizeH="0" baseline="0" noProof="1">
              <a:gradFill>
                <a:gsLst>
                  <a:gs pos="21000">
                    <a:srgbClr val="53575C"/>
                  </a:gs>
                  <a:gs pos="88000">
                    <a:srgbClr val="C5C7CA"/>
                  </a:gs>
                </a:gsLst>
                <a:lin ang="5400000"/>
              </a:gradFill>
              <a:latin typeface="黑体" panose="02010609060101010101" pitchFamily="49" charset="-122"/>
              <a:ea typeface="黑体" panose="02010609060101010101" pitchFamily="49" charset="-122"/>
              <a:cs typeface="楷体" panose="02010609060101010101" pitchFamily="49" charset="-122"/>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理解和掌握批复的含义、类型、结构、写法，以及写作注意事项。</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a:p>
            <a:pPr marL="342900" marR="0" indent="-342900" defTabSz="914400" eaLnBrk="0" hangingPunct="0">
              <a:spcBef>
                <a:spcPct val="20000"/>
              </a:spcBef>
              <a:buClrTx/>
              <a:buSzTx/>
              <a:buFontTx/>
              <a:buChar char="•"/>
              <a:defRPr/>
            </a:pPr>
            <a:r>
              <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rPr>
              <a:t>能够撰写求准性（求助性）请示的批复。</a:t>
            </a:r>
            <a:endParaRPr kumimoji="0" lang="zh-CN" altLang="en-US" sz="2800" kern="0" cap="none" spc="0" normalizeH="0" baseline="0" noProof="1">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7659" name="Picture 9" descr="C:\Documents and Settings\aurora\My Documents\my profile\the challengec cup for win\素材\省答辩PPT素材\aiimg_com_01.gif"/>
          <p:cNvPicPr>
            <a:picLocks noChangeAspect="1"/>
          </p:cNvPicPr>
          <p:nvPr>
            <p:custDataLst>
              <p:tags r:id="rId2"/>
            </p:custDataLst>
          </p:nvPr>
        </p:nvPicPr>
        <p:blipFill>
          <a:blip r:embed="rId3"/>
          <a:stretch>
            <a:fillRect/>
          </a:stretch>
        </p:blipFill>
        <p:spPr>
          <a:xfrm>
            <a:off x="6804025" y="909638"/>
            <a:ext cx="1790700" cy="4903787"/>
          </a:xfrm>
          <a:prstGeom prst="rect">
            <a:avLst/>
          </a:prstGeom>
          <a:noFill/>
          <a:ln w="9525">
            <a:noFill/>
          </a:ln>
        </p:spPr>
      </p:pic>
      <p:sp>
        <p:nvSpPr>
          <p:cNvPr id="134149" name="标题 1"/>
          <p:cNvSpPr>
            <a:spLocks noGrp="1"/>
          </p:cNvSpPr>
          <p:nvPr>
            <p:ph type="title"/>
            <p:custDataLst>
              <p:tags r:id="rId4"/>
            </p:custDataLst>
          </p:nvPr>
        </p:nvSpPr>
        <p:spPr>
          <a:xfrm>
            <a:off x="1619250" y="476250"/>
            <a:ext cx="4886325" cy="1143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第四节 批复</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fade">
                                      <p:cBhvr>
                                        <p:cTn id="7" dur="20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内容占位符 2"/>
          <p:cNvSpPr>
            <a:spLocks noGrp="1"/>
          </p:cNvSpPr>
          <p:nvPr>
            <p:ph idx="1"/>
          </p:nvPr>
        </p:nvSpPr>
        <p:spPr>
          <a:xfrm>
            <a:off x="1466850" y="765175"/>
            <a:ext cx="3881438" cy="4103688"/>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一、批复的定义</a:t>
            </a:r>
            <a:endParaRPr lang="zh-CN" altLang="en-US" b="1" dirty="0">
              <a:latin typeface="黑体" panose="02010609060101010101" pitchFamily="49" charset="-122"/>
              <a:ea typeface="黑体" panose="02010609060101010101" pitchFamily="49" charset="-122"/>
            </a:endParaRPr>
          </a:p>
          <a:p>
            <a:pPr marL="0" indent="0">
              <a:buFont typeface="Wingdings" panose="05000000000000000000" pitchFamily="2" charset="2"/>
              <a:buChar char="Ø"/>
            </a:pPr>
            <a:r>
              <a:rPr lang="en-US" altLang="zh-CN" sz="2800" dirty="0">
                <a:latin typeface="黑体" panose="02010609060101010101" pitchFamily="49" charset="-122"/>
                <a:ea typeface="黑体" panose="02010609060101010101" pitchFamily="49" charset="-122"/>
              </a:rPr>
              <a:t> </a:t>
            </a:r>
            <a:r>
              <a:rPr lang="zh-CN" altLang="en-US" sz="2800" dirty="0">
                <a:solidFill>
                  <a:srgbClr val="7030A0"/>
                </a:solidFill>
                <a:latin typeface="黑体" panose="02010609060101010101" pitchFamily="49" charset="-122"/>
                <a:ea typeface="黑体" panose="02010609060101010101" pitchFamily="49" charset="-122"/>
              </a:rPr>
              <a:t>批复</a:t>
            </a:r>
            <a:r>
              <a:rPr lang="en-US" altLang="zh-CN" sz="2800" dirty="0">
                <a:solidFill>
                  <a:srgbClr val="7030A0"/>
                </a:solidFill>
                <a:latin typeface="黑体" panose="02010609060101010101" pitchFamily="49" charset="-122"/>
                <a:ea typeface="黑体" panose="02010609060101010101" pitchFamily="49" charset="-122"/>
              </a:rPr>
              <a:t>“</a:t>
            </a:r>
            <a:r>
              <a:rPr lang="zh-CN" altLang="en-US" sz="2800" dirty="0">
                <a:solidFill>
                  <a:srgbClr val="7030A0"/>
                </a:solidFill>
                <a:latin typeface="黑体" panose="02010609060101010101" pitchFamily="49" charset="-122"/>
                <a:ea typeface="黑体" panose="02010609060101010101" pitchFamily="49" charset="-122"/>
              </a:rPr>
              <a:t>适用于答复下级机关请示事项</a:t>
            </a:r>
            <a:r>
              <a:rPr lang="en-US" altLang="zh-CN" sz="2800" dirty="0">
                <a:solidFill>
                  <a:srgbClr val="7030A0"/>
                </a:solidFill>
                <a:latin typeface="黑体" panose="02010609060101010101" pitchFamily="49" charset="-122"/>
                <a:ea typeface="黑体" panose="02010609060101010101" pitchFamily="49" charset="-122"/>
              </a:rPr>
              <a:t>”</a:t>
            </a:r>
            <a:r>
              <a:rPr lang="zh-CN" altLang="en-US" sz="2800" dirty="0">
                <a:solidFill>
                  <a:srgbClr val="7030A0"/>
                </a:solidFill>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批复属于下行文，是上级机关针对下级机关呈报的请示而制发的</a:t>
            </a:r>
            <a:r>
              <a:rPr lang="zh-CN" altLang="en-US" sz="2800" dirty="0">
                <a:solidFill>
                  <a:srgbClr val="FF0000"/>
                </a:solidFill>
                <a:latin typeface="黑体" panose="02010609060101010101" pitchFamily="49" charset="-122"/>
                <a:ea typeface="黑体" panose="02010609060101010101" pitchFamily="49" charset="-122"/>
              </a:rPr>
              <a:t>指导性</a:t>
            </a:r>
            <a:r>
              <a:rPr lang="zh-CN" altLang="en-US" sz="2800" dirty="0">
                <a:latin typeface="黑体" panose="02010609060101010101" pitchFamily="49" charset="-122"/>
                <a:ea typeface="黑体" panose="02010609060101010101" pitchFamily="49" charset="-122"/>
              </a:rPr>
              <a:t>公文，它是各级党政机关使用频率最高的公文之一。</a:t>
            </a:r>
            <a:endParaRPr lang="zh-CN" altLang="en-US" sz="2800" dirty="0">
              <a:latin typeface="黑体" panose="02010609060101010101" pitchFamily="49" charset="-122"/>
              <a:ea typeface="黑体" panose="02010609060101010101" pitchFamily="49" charset="-122"/>
            </a:endParaRPr>
          </a:p>
        </p:txBody>
      </p:sp>
      <p:pic>
        <p:nvPicPr>
          <p:cNvPr id="135171"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35172" name="图片 2"/>
          <p:cNvPicPr>
            <a:picLocks noChangeAspect="1"/>
          </p:cNvPicPr>
          <p:nvPr/>
        </p:nvPicPr>
        <p:blipFill>
          <a:blip r:embed="rId2"/>
          <a:stretch>
            <a:fillRect/>
          </a:stretch>
        </p:blipFill>
        <p:spPr>
          <a:xfrm>
            <a:off x="5580063" y="1123950"/>
            <a:ext cx="2871787" cy="4102100"/>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内容占位符 2"/>
          <p:cNvSpPr>
            <a:spLocks noGrp="1"/>
          </p:cNvSpPr>
          <p:nvPr>
            <p:ph idx="1"/>
          </p:nvPr>
        </p:nvSpPr>
        <p:spPr>
          <a:xfrm>
            <a:off x="1547813" y="404813"/>
            <a:ext cx="7032625" cy="5461000"/>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二、批复的分类</a:t>
            </a:r>
            <a:endParaRPr lang="zh-CN" altLang="en-US" b="1" dirty="0">
              <a:latin typeface="黑体" panose="02010609060101010101" pitchFamily="49" charset="-122"/>
              <a:ea typeface="黑体" panose="02010609060101010101" pitchFamily="49" charset="-122"/>
            </a:endParaRPr>
          </a:p>
          <a:p>
            <a:pPr marL="0" indent="0"/>
            <a:r>
              <a:rPr lang="zh-CN" altLang="en-US" sz="2800" dirty="0">
                <a:solidFill>
                  <a:srgbClr val="7030A0"/>
                </a:solidFill>
                <a:latin typeface="黑体" panose="02010609060101010101" pitchFamily="49" charset="-122"/>
                <a:ea typeface="黑体" panose="02010609060101010101" pitchFamily="49" charset="-122"/>
              </a:rPr>
              <a:t>根据内容和性质，</a:t>
            </a:r>
            <a:r>
              <a:rPr lang="zh-CN" altLang="zh-CN" sz="2800" dirty="0">
                <a:solidFill>
                  <a:srgbClr val="7030A0"/>
                </a:solidFill>
                <a:latin typeface="黑体" panose="02010609060101010101" pitchFamily="49" charset="-122"/>
                <a:ea typeface="黑体" panose="02010609060101010101" pitchFamily="49" charset="-122"/>
              </a:rPr>
              <a:t>批复</a:t>
            </a:r>
            <a:r>
              <a:rPr lang="zh-CN" altLang="en-US" sz="2800" dirty="0">
                <a:solidFill>
                  <a:srgbClr val="7030A0"/>
                </a:solidFill>
                <a:latin typeface="黑体" panose="02010609060101010101" pitchFamily="49" charset="-122"/>
                <a:ea typeface="黑体" panose="02010609060101010101" pitchFamily="49" charset="-122"/>
              </a:rPr>
              <a:t>可分为</a:t>
            </a:r>
            <a:r>
              <a:rPr lang="zh-CN" altLang="zh-CN" sz="2800" dirty="0">
                <a:solidFill>
                  <a:srgbClr val="7030A0"/>
                </a:solidFill>
                <a:latin typeface="黑体" panose="02010609060101010101" pitchFamily="49" charset="-122"/>
                <a:ea typeface="黑体" panose="02010609060101010101" pitchFamily="49" charset="-122"/>
              </a:rPr>
              <a:t>：</a:t>
            </a:r>
            <a:endParaRPr lang="zh-CN" altLang="en-US" sz="2800" dirty="0">
              <a:solidFill>
                <a:srgbClr val="7030A0"/>
              </a:solidFill>
              <a:latin typeface="黑体" panose="02010609060101010101" pitchFamily="49" charset="-122"/>
              <a:ea typeface="黑体" panose="02010609060101010101" pitchFamily="49" charset="-122"/>
            </a:endParaRPr>
          </a:p>
          <a:p>
            <a:pPr marL="0" indent="0">
              <a:buNone/>
            </a:pPr>
            <a:r>
              <a:rPr lang="en-US" altLang="zh-CN" sz="2800" dirty="0">
                <a:latin typeface="黑体" panose="02010609060101010101" pitchFamily="49" charset="-122"/>
                <a:ea typeface="黑体" panose="02010609060101010101" pitchFamily="49" charset="-122"/>
              </a:rPr>
              <a:t>1.</a:t>
            </a:r>
            <a:r>
              <a:rPr lang="zh-CN" altLang="en-US" sz="2800" dirty="0">
                <a:solidFill>
                  <a:srgbClr val="FF0000"/>
                </a:solidFill>
                <a:ea typeface="黑体" panose="02010609060101010101" pitchFamily="49" charset="-122"/>
              </a:rPr>
              <a:t>求示性请示的批复</a:t>
            </a:r>
            <a:r>
              <a:rPr lang="zh-CN" altLang="en-US" sz="2800" dirty="0">
                <a:ea typeface="黑体" panose="02010609060101010101" pitchFamily="49" charset="-122"/>
              </a:rPr>
              <a:t>是上级机关针对下级机关要求给予</a:t>
            </a:r>
            <a:r>
              <a:rPr lang="zh-CN" altLang="zh-CN" sz="2800" dirty="0">
                <a:ea typeface="黑体" panose="02010609060101010101" pitchFamily="49" charset="-122"/>
              </a:rPr>
              <a:t>指示、裁决</a:t>
            </a:r>
            <a:r>
              <a:rPr lang="zh-CN" altLang="en-US" sz="2800" dirty="0">
                <a:ea typeface="黑体" panose="02010609060101010101" pitchFamily="49" charset="-122"/>
              </a:rPr>
              <a:t>的批复，批复的内容是</a:t>
            </a:r>
            <a:r>
              <a:rPr lang="zh-CN" altLang="en-US" sz="2800" dirty="0">
                <a:solidFill>
                  <a:srgbClr val="FF0000"/>
                </a:solidFill>
                <a:ea typeface="黑体" panose="02010609060101010101" pitchFamily="49" charset="-122"/>
              </a:rPr>
              <a:t>指导性意见</a:t>
            </a:r>
            <a:r>
              <a:rPr lang="zh-CN" altLang="en-US" sz="2800" dirty="0">
                <a:ea typeface="黑体" panose="02010609060101010101" pitchFamily="49" charset="-122"/>
              </a:rPr>
              <a:t>，</a:t>
            </a:r>
            <a:r>
              <a:rPr lang="zh-CN" altLang="zh-CN" sz="2800" dirty="0">
                <a:ea typeface="黑体" panose="02010609060101010101" pitchFamily="49" charset="-122"/>
              </a:rPr>
              <a:t>而没有批准性意见，</a:t>
            </a:r>
            <a:r>
              <a:rPr lang="zh-CN" altLang="en-US" sz="2800" dirty="0">
                <a:ea typeface="黑体" panose="02010609060101010101" pitchFamily="49" charset="-122"/>
              </a:rPr>
              <a:t>如</a:t>
            </a:r>
            <a:r>
              <a:rPr lang="zh-CN" altLang="zh-CN" sz="2800" dirty="0">
                <a:ea typeface="黑体" panose="02010609060101010101" pitchFamily="49" charset="-122"/>
              </a:rPr>
              <a:t>《</a:t>
            </a:r>
            <a:r>
              <a:rPr lang="zh-CN" altLang="en-US" sz="2800" dirty="0">
                <a:ea typeface="黑体" panose="02010609060101010101" pitchFamily="49" charset="-122"/>
                <a:sym typeface="宋体" panose="02010600030101010101" pitchFamily="2" charset="-122"/>
              </a:rPr>
              <a:t>××</a:t>
            </a:r>
            <a:r>
              <a:rPr lang="zh-CN" altLang="zh-CN" sz="2800" dirty="0">
                <a:ea typeface="黑体" panose="02010609060101010101" pitchFamily="49" charset="-122"/>
              </a:rPr>
              <a:t>市</a:t>
            </a:r>
            <a:r>
              <a:rPr lang="zh-CN" altLang="en-US" sz="2800" dirty="0">
                <a:ea typeface="黑体" panose="02010609060101010101" pitchFamily="49" charset="-122"/>
              </a:rPr>
              <a:t>发展和改革局关于</a:t>
            </a:r>
            <a:r>
              <a:rPr lang="zh-CN" altLang="en-US" sz="2800" dirty="0">
                <a:ea typeface="黑体" panose="02010609060101010101" pitchFamily="49" charset="-122"/>
                <a:sym typeface="宋体" panose="02010600030101010101" pitchFamily="2" charset="-122"/>
              </a:rPr>
              <a:t>××</a:t>
            </a:r>
            <a:r>
              <a:rPr lang="zh-CN" altLang="en-US" sz="2800" dirty="0">
                <a:ea typeface="黑体" panose="02010609060101010101" pitchFamily="49" charset="-122"/>
              </a:rPr>
              <a:t>县</a:t>
            </a:r>
            <a:r>
              <a:rPr lang="zh-CN" altLang="en-US" sz="2800" dirty="0">
                <a:ea typeface="黑体" panose="02010609060101010101" pitchFamily="49" charset="-122"/>
                <a:sym typeface="宋体" panose="02010600030101010101" pitchFamily="2" charset="-122"/>
              </a:rPr>
              <a:t>××</a:t>
            </a:r>
            <a:r>
              <a:rPr lang="zh-CN" altLang="en-US" sz="2800" dirty="0">
                <a:ea typeface="黑体" panose="02010609060101010101" pitchFamily="49" charset="-122"/>
              </a:rPr>
              <a:t>水电站上网电价的批复</a:t>
            </a:r>
            <a:r>
              <a:rPr lang="zh-CN" altLang="zh-CN" sz="2800" dirty="0">
                <a:ea typeface="黑体" panose="02010609060101010101" pitchFamily="49" charset="-122"/>
              </a:rPr>
              <a:t>》</a:t>
            </a:r>
            <a:r>
              <a:rPr lang="zh-CN" altLang="en-US" sz="2800" dirty="0">
                <a:ea typeface="黑体" panose="02010609060101010101" pitchFamily="49" charset="-122"/>
              </a:rPr>
              <a:t>。</a:t>
            </a:r>
            <a:endParaRPr lang="zh-CN" altLang="en-US" sz="2800" dirty="0">
              <a:ea typeface="黑体" panose="02010609060101010101" pitchFamily="49" charset="-122"/>
            </a:endParaRPr>
          </a:p>
          <a:p>
            <a:pPr marL="0" indent="0">
              <a:buNone/>
            </a:pPr>
            <a:r>
              <a:rPr lang="en-US" altLang="zh-CN" sz="2800" dirty="0">
                <a:latin typeface="黑体" panose="02010609060101010101" pitchFamily="49" charset="-122"/>
                <a:ea typeface="黑体" panose="02010609060101010101" pitchFamily="49" charset="-122"/>
                <a:sym typeface="宋体" panose="02010600030101010101" pitchFamily="2" charset="-122"/>
              </a:rPr>
              <a:t>2</a:t>
            </a:r>
            <a:r>
              <a:rPr lang="zh-CN" altLang="en-US"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ea typeface="黑体" panose="02010609060101010101" pitchFamily="49" charset="-122"/>
                <a:sym typeface="宋体" panose="02010600030101010101" pitchFamily="2" charset="-122"/>
              </a:rPr>
              <a:t>求准性请示的批复</a:t>
            </a:r>
            <a:r>
              <a:rPr lang="zh-CN" altLang="en-US" sz="2800" dirty="0">
                <a:ea typeface="黑体" panose="02010609060101010101" pitchFamily="49" charset="-122"/>
                <a:sym typeface="宋体" panose="02010600030101010101" pitchFamily="2" charset="-122"/>
              </a:rPr>
              <a:t>是上级机关针对下级机关要求给予批准、允许的批复，批复的内容可分为</a:t>
            </a:r>
            <a:r>
              <a:rPr lang="zh-CN" altLang="en-US" sz="2800" dirty="0">
                <a:solidFill>
                  <a:srgbClr val="FF0000"/>
                </a:solidFill>
                <a:ea typeface="黑体" panose="02010609060101010101" pitchFamily="49" charset="-122"/>
                <a:sym typeface="宋体" panose="02010600030101010101" pitchFamily="2" charset="-122"/>
              </a:rPr>
              <a:t>同意、部分同意</a:t>
            </a:r>
            <a:r>
              <a:rPr lang="zh-CN" altLang="en-US" sz="2800" dirty="0">
                <a:ea typeface="黑体" panose="02010609060101010101" pitchFamily="49" charset="-122"/>
                <a:sym typeface="宋体" panose="02010600030101010101" pitchFamily="2" charset="-122"/>
              </a:rPr>
              <a:t>和</a:t>
            </a:r>
            <a:r>
              <a:rPr lang="zh-CN" altLang="en-US" sz="2800" dirty="0">
                <a:solidFill>
                  <a:srgbClr val="FF0000"/>
                </a:solidFill>
                <a:ea typeface="黑体" panose="02010609060101010101" pitchFamily="49" charset="-122"/>
                <a:sym typeface="宋体" panose="02010600030101010101" pitchFamily="2" charset="-122"/>
              </a:rPr>
              <a:t>不同意</a:t>
            </a:r>
            <a:r>
              <a:rPr lang="zh-CN" altLang="en-US" sz="2800" dirty="0">
                <a:ea typeface="黑体" panose="02010609060101010101" pitchFamily="49" charset="-122"/>
                <a:sym typeface="宋体" panose="02010600030101010101" pitchFamily="2" charset="-122"/>
              </a:rPr>
              <a:t>三类，如《国务院关于同意设立“中国人民警察节”的批复》。</a:t>
            </a:r>
            <a:endParaRPr lang="zh-CN" altLang="en-US" sz="2800" dirty="0">
              <a:ea typeface="黑体" panose="02010609060101010101" pitchFamily="49" charset="-122"/>
            </a:endParaRPr>
          </a:p>
          <a:p>
            <a:pPr marL="0" indent="0">
              <a:buNone/>
            </a:pP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宋体" panose="02010600030101010101" pitchFamily="2" charset="-122"/>
            </a:endParaRPr>
          </a:p>
        </p:txBody>
      </p:sp>
      <p:pic>
        <p:nvPicPr>
          <p:cNvPr id="136195"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内容占位符 2"/>
          <p:cNvSpPr>
            <a:spLocks noGrp="1"/>
          </p:cNvSpPr>
          <p:nvPr>
            <p:ph idx="1"/>
          </p:nvPr>
        </p:nvSpPr>
        <p:spPr>
          <a:xfrm>
            <a:off x="1476375" y="549275"/>
            <a:ext cx="3594100" cy="3175000"/>
          </a:xfrm>
        </p:spPr>
        <p:txBody>
          <a:bodyPr vert="horz" wrap="square" lIns="91440" tIns="45720" rIns="91440" bIns="45720" anchor="t" anchorCtr="0"/>
          <a:p>
            <a:pPr marL="0" indent="0">
              <a:buNone/>
            </a:pPr>
            <a:r>
              <a:rPr lang="en-US" altLang="zh-CN" sz="2800" dirty="0">
                <a:ea typeface="黑体" panose="02010609060101010101" pitchFamily="49" charset="-122"/>
              </a:rPr>
              <a:t>3.</a:t>
            </a:r>
            <a:r>
              <a:rPr lang="en-US" altLang="zh-CN" sz="2800" dirty="0">
                <a:solidFill>
                  <a:srgbClr val="FF0000"/>
                </a:solidFill>
                <a:ea typeface="黑体" panose="02010609060101010101" pitchFamily="49" charset="-122"/>
              </a:rPr>
              <a:t>求助性请示的批复</a:t>
            </a:r>
            <a:r>
              <a:rPr lang="en-US" altLang="zh-CN" sz="2800" dirty="0">
                <a:ea typeface="黑体" panose="02010609060101010101" pitchFamily="49" charset="-122"/>
              </a:rPr>
              <a:t>是上级机关针对下级机关要求予以支持、帮助的批复，如《关于增加“十四五”期间技术改造项目投资的批复》。</a:t>
            </a:r>
            <a:endParaRPr lang="en-US" altLang="zh-CN" sz="2800" dirty="0">
              <a:ea typeface="黑体" panose="02010609060101010101" pitchFamily="49" charset="-122"/>
            </a:endParaRPr>
          </a:p>
          <a:p>
            <a:pPr marL="0" indent="0">
              <a:buNone/>
            </a:pPr>
            <a:endParaRPr lang="zh-CN" altLang="en-US" sz="2800" dirty="0">
              <a:latin typeface="宋体" panose="02010600030101010101" pitchFamily="2" charset="-122"/>
            </a:endParaRPr>
          </a:p>
        </p:txBody>
      </p:sp>
      <p:pic>
        <p:nvPicPr>
          <p:cNvPr id="137219"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pic>
        <p:nvPicPr>
          <p:cNvPr id="137220" name="图片 1" descr="W020200121420261504626"/>
          <p:cNvPicPr>
            <a:picLocks noChangeAspect="1"/>
          </p:cNvPicPr>
          <p:nvPr/>
        </p:nvPicPr>
        <p:blipFill>
          <a:blip r:embed="rId2"/>
          <a:stretch>
            <a:fillRect/>
          </a:stretch>
        </p:blipFill>
        <p:spPr>
          <a:xfrm>
            <a:off x="5292725" y="1339850"/>
            <a:ext cx="3330575" cy="4308475"/>
          </a:xfrm>
          <a:prstGeom prst="rect">
            <a:avLst/>
          </a:prstGeom>
          <a:noFill/>
          <a:ln w="9525" cap="flat" cmpd="sng">
            <a:solidFill>
              <a:srgbClr val="0070C0"/>
            </a:solidFill>
            <a:prstDash val="solid"/>
            <a:round/>
            <a:headEnd type="none" w="med" len="med"/>
            <a:tailEnd type="none" w="med" len="med"/>
          </a:ln>
        </p:spPr>
      </p:pic>
    </p:spTree>
  </p:cSld>
  <p:clrMapOvr>
    <a:masterClrMapping/>
  </p:clrMapOvr>
  <p:transition advTm="1000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内容占位符 2"/>
          <p:cNvSpPr>
            <a:spLocks noGrp="1"/>
          </p:cNvSpPr>
          <p:nvPr>
            <p:ph idx="1"/>
          </p:nvPr>
        </p:nvSpPr>
        <p:spPr>
          <a:xfrm>
            <a:off x="1403350" y="404813"/>
            <a:ext cx="7335838" cy="5611812"/>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三、批复的特点</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1.</a:t>
            </a:r>
            <a:r>
              <a:rPr lang="zh-CN" altLang="en-US" sz="2800" dirty="0">
                <a:solidFill>
                  <a:srgbClr val="7030A0"/>
                </a:solidFill>
                <a:latin typeface="黑体" panose="02010609060101010101" pitchFamily="49" charset="-122"/>
                <a:ea typeface="黑体" panose="02010609060101010101" pitchFamily="49" charset="-122"/>
              </a:rPr>
              <a:t>被动性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批复因应请示而被动行文，一请示一批复，先请示后批复，不请示不批复。</a:t>
            </a:r>
            <a:endParaRPr lang="zh-CN" altLang="en-US" sz="2800" dirty="0">
              <a:latin typeface="黑体" panose="02010609060101010101" pitchFamily="49" charset="-122"/>
              <a:ea typeface="黑体" panose="02010609060101010101" pitchFamily="49" charset="-122"/>
            </a:endParaRPr>
          </a:p>
          <a:p>
            <a:pPr marL="0" indent="0">
              <a:buNone/>
            </a:pPr>
            <a:r>
              <a:rPr lang="en-US" altLang="zh-CN" sz="2800" dirty="0">
                <a:solidFill>
                  <a:srgbClr val="7030A0"/>
                </a:solidFill>
                <a:latin typeface="黑体" panose="02010609060101010101" pitchFamily="49" charset="-122"/>
                <a:ea typeface="黑体" panose="02010609060101010101" pitchFamily="49" charset="-122"/>
              </a:rPr>
              <a:t>2.</a:t>
            </a:r>
            <a:r>
              <a:rPr lang="zh-CN" altLang="en-US" sz="2800" dirty="0">
                <a:solidFill>
                  <a:srgbClr val="7030A0"/>
                </a:solidFill>
                <a:latin typeface="黑体" panose="02010609060101010101" pitchFamily="49" charset="-122"/>
                <a:ea typeface="黑体" panose="02010609060101010101" pitchFamily="49" charset="-122"/>
              </a:rPr>
              <a:t>针对性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rPr>
              <a:t>批复只针对下级机关的请示而制发，内容必须针对所请示的事项，对非请示机关不产生直接影响。</a:t>
            </a:r>
            <a:endParaRPr lang="zh-CN" altLang="en-US" sz="2800" dirty="0">
              <a:latin typeface="黑体" panose="02010609060101010101" pitchFamily="49" charset="-122"/>
              <a:ea typeface="黑体" panose="02010609060101010101" pitchFamily="49" charset="-122"/>
            </a:endParaRPr>
          </a:p>
          <a:p>
            <a:pPr marL="0" indent="0">
              <a:buNone/>
            </a:pPr>
            <a:r>
              <a:rPr lang="zh-CN" altLang="en-US" sz="2800" dirty="0">
                <a:solidFill>
                  <a:srgbClr val="7030A0"/>
                </a:solidFill>
                <a:latin typeface="黑体" panose="02010609060101010101" pitchFamily="49" charset="-122"/>
                <a:ea typeface="黑体" panose="02010609060101010101" pitchFamily="49" charset="-122"/>
                <a:sym typeface="宋体" panose="02010600030101010101" pitchFamily="2" charset="-122"/>
              </a:rPr>
              <a:t>3.权威性</a:t>
            </a:r>
            <a:endParaRPr lang="zh-CN" altLang="en-US" sz="2800" dirty="0">
              <a:solidFill>
                <a:srgbClr val="7030A0"/>
              </a:solidFill>
              <a:latin typeface="黑体" panose="02010609060101010101" pitchFamily="49" charset="-122"/>
              <a:ea typeface="黑体" panose="02010609060101010101" pitchFamily="49"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批复代表上级机关的权力和意志，是下级机关办事的依据，下级机关必须遵守执行。</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黑体" panose="02010609060101010101" pitchFamily="49" charset="-122"/>
              <a:ea typeface="黑体" panose="02010609060101010101" pitchFamily="49" charset="-122"/>
            </a:endParaRPr>
          </a:p>
        </p:txBody>
      </p:sp>
      <p:pic>
        <p:nvPicPr>
          <p:cNvPr id="138243"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内容占位符 2"/>
          <p:cNvSpPr>
            <a:spLocks noGrp="1"/>
          </p:cNvSpPr>
          <p:nvPr>
            <p:ph idx="1"/>
          </p:nvPr>
        </p:nvSpPr>
        <p:spPr>
          <a:xfrm>
            <a:off x="1390650" y="404813"/>
            <a:ext cx="7404100" cy="5686425"/>
          </a:xfrm>
        </p:spPr>
        <p:txBody>
          <a:bodyPr vert="horz" wrap="square" lIns="91440" tIns="45720" rIns="91440" bIns="45720" anchor="t" anchorCtr="0"/>
          <a:p>
            <a:pPr marL="0" indent="0">
              <a:buNone/>
            </a:pPr>
            <a:r>
              <a:rPr lang="zh-CN" altLang="en-US" b="1" dirty="0">
                <a:latin typeface="黑体" panose="02010609060101010101" pitchFamily="49" charset="-122"/>
                <a:ea typeface="黑体" panose="02010609060101010101" pitchFamily="49" charset="-122"/>
              </a:rPr>
              <a:t>四、批复的写作</a:t>
            </a:r>
            <a:endParaRPr lang="zh-CN" altLang="en-US" b="1" dirty="0">
              <a:latin typeface="黑体" panose="02010609060101010101" pitchFamily="49" charset="-122"/>
              <a:ea typeface="黑体" panose="02010609060101010101" pitchFamily="49" charset="-122"/>
            </a:endParaRPr>
          </a:p>
          <a:p>
            <a:pPr marL="0" indent="0">
              <a:buNone/>
            </a:pPr>
            <a:r>
              <a:rPr lang="zh-CN" altLang="en-US" sz="2800" b="1" dirty="0">
                <a:latin typeface="黑体" panose="02010609060101010101" pitchFamily="49" charset="-122"/>
                <a:ea typeface="黑体" panose="02010609060101010101" pitchFamily="49" charset="-122"/>
              </a:rPr>
              <a:t>（一）批复的行文结构</a:t>
            </a:r>
            <a:endParaRPr lang="zh-CN" altLang="en-US" b="1" dirty="0">
              <a:latin typeface="黑体" panose="02010609060101010101" pitchFamily="49" charset="-122"/>
              <a:ea typeface="黑体" panose="02010609060101010101" pitchFamily="49" charset="-122"/>
            </a:endParaRPr>
          </a:p>
          <a:p>
            <a:pPr marL="0" indent="0">
              <a:buNone/>
            </a:pPr>
            <a:r>
              <a:rPr lang="en-US" altLang="zh-CN" sz="2800" b="1" dirty="0">
                <a:solidFill>
                  <a:srgbClr val="7030A0"/>
                </a:solidFill>
                <a:latin typeface="黑体" panose="02010609060101010101" pitchFamily="49" charset="-122"/>
                <a:ea typeface="黑体" panose="02010609060101010101" pitchFamily="49" charset="-122"/>
              </a:rPr>
              <a:t>1.</a:t>
            </a:r>
            <a:r>
              <a:rPr lang="zh-CN" altLang="en-US" sz="2800" b="1" dirty="0">
                <a:solidFill>
                  <a:srgbClr val="7030A0"/>
                </a:solidFill>
                <a:latin typeface="黑体" panose="02010609060101010101" pitchFamily="49" charset="-122"/>
                <a:ea typeface="黑体" panose="02010609060101010101" pitchFamily="49" charset="-122"/>
              </a:rPr>
              <a:t>标题</a:t>
            </a:r>
            <a:endParaRPr lang="zh-CN" altLang="en-US" sz="2800" b="1" dirty="0">
              <a:solidFill>
                <a:srgbClr val="7030A0"/>
              </a:solidFill>
              <a:latin typeface="黑体" panose="02010609060101010101" pitchFamily="49" charset="-122"/>
              <a:ea typeface="黑体" panose="02010609060101010101" pitchFamily="49" charset="-122"/>
            </a:endParaRPr>
          </a:p>
          <a:p>
            <a:pPr marL="0" indent="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）完整式标题。</a:t>
            </a:r>
            <a:r>
              <a:rPr lang="zh-CN" altLang="en-US" sz="2800" dirty="0">
                <a:ea typeface="黑体" panose="02010609060101010101" pitchFamily="49" charset="-122"/>
              </a:rPr>
              <a:t>由“</a:t>
            </a:r>
            <a:r>
              <a:rPr lang="zh-CN" altLang="en-US" sz="2800" dirty="0">
                <a:solidFill>
                  <a:srgbClr val="FF0000"/>
                </a:solidFill>
                <a:ea typeface="黑体" panose="02010609060101010101" pitchFamily="49" charset="-122"/>
              </a:rPr>
              <a:t>发文机关</a:t>
            </a:r>
            <a:r>
              <a:rPr lang="zh-CN" altLang="zh-CN" sz="2800" dirty="0">
                <a:solidFill>
                  <a:srgbClr val="FF0000"/>
                </a:solidFill>
                <a:ea typeface="黑体" panose="02010609060101010101" pitchFamily="49" charset="-122"/>
              </a:rPr>
              <a:t>+</a:t>
            </a:r>
            <a:r>
              <a:rPr lang="zh-CN" altLang="en-US" sz="2800" dirty="0">
                <a:solidFill>
                  <a:srgbClr val="FF0000"/>
                </a:solidFill>
                <a:ea typeface="黑体" panose="02010609060101010101" pitchFamily="49" charset="-122"/>
              </a:rPr>
              <a:t>事由</a:t>
            </a:r>
            <a:r>
              <a:rPr lang="zh-CN" altLang="zh-CN" sz="2800" dirty="0">
                <a:solidFill>
                  <a:srgbClr val="FF0000"/>
                </a:solidFill>
                <a:ea typeface="黑体" panose="02010609060101010101" pitchFamily="49" charset="-122"/>
              </a:rPr>
              <a:t>+</a:t>
            </a:r>
            <a:r>
              <a:rPr lang="zh-CN" altLang="en-US" sz="2800" dirty="0">
                <a:solidFill>
                  <a:srgbClr val="FF0000"/>
                </a:solidFill>
                <a:ea typeface="黑体" panose="02010609060101010101" pitchFamily="49" charset="-122"/>
              </a:rPr>
              <a:t>文种</a:t>
            </a:r>
            <a:r>
              <a:rPr lang="zh-CN" altLang="en-US" sz="2800" dirty="0">
                <a:ea typeface="黑体" panose="02010609060101010101" pitchFamily="49" charset="-122"/>
              </a:rPr>
              <a:t>”构成，如</a:t>
            </a:r>
            <a:r>
              <a:rPr lang="zh-CN" altLang="zh-CN" sz="2800" dirty="0">
                <a:ea typeface="黑体" panose="02010609060101010101" pitchFamily="49" charset="-122"/>
              </a:rPr>
              <a:t>《</a:t>
            </a:r>
            <a:r>
              <a:rPr lang="zh-CN" altLang="en-US" sz="2800" dirty="0">
                <a:ea typeface="黑体" panose="02010609060101010101" pitchFamily="49" charset="-122"/>
              </a:rPr>
              <a:t>中共中央 国务院关于对</a:t>
            </a:r>
            <a:r>
              <a:rPr lang="zh-CN" altLang="zh-CN" sz="2800" dirty="0">
                <a:ea typeface="黑体" panose="02010609060101010101" pitchFamily="49" charset="-122"/>
              </a:rPr>
              <a:t>&lt;</a:t>
            </a:r>
            <a:r>
              <a:rPr lang="zh-CN" altLang="en-US" sz="2800" dirty="0">
                <a:ea typeface="黑体" panose="02010609060101010101" pitchFamily="49" charset="-122"/>
              </a:rPr>
              <a:t>首都功能核心区控制性详细规划（街区层面）（</a:t>
            </a:r>
            <a:r>
              <a:rPr lang="zh-CN" altLang="zh-CN" sz="2800" dirty="0">
                <a:ea typeface="黑体" panose="02010609060101010101" pitchFamily="49" charset="-122"/>
              </a:rPr>
              <a:t>2018</a:t>
            </a:r>
            <a:r>
              <a:rPr lang="zh-CN" altLang="en-US" sz="2800" dirty="0">
                <a:ea typeface="黑体" panose="02010609060101010101" pitchFamily="49" charset="-122"/>
              </a:rPr>
              <a:t>年</a:t>
            </a:r>
            <a:r>
              <a:rPr lang="zh-CN" altLang="zh-CN" sz="2800" dirty="0">
                <a:ea typeface="黑体" panose="02010609060101010101" pitchFamily="49" charset="-122"/>
              </a:rPr>
              <a:t>-2035</a:t>
            </a:r>
            <a:r>
              <a:rPr lang="zh-CN" altLang="en-US" sz="2800" dirty="0">
                <a:ea typeface="黑体" panose="02010609060101010101" pitchFamily="49" charset="-122"/>
              </a:rPr>
              <a:t>年）</a:t>
            </a:r>
            <a:r>
              <a:rPr lang="zh-CN" altLang="zh-CN" sz="2800" dirty="0">
                <a:ea typeface="黑体" panose="02010609060101010101" pitchFamily="49" charset="-122"/>
              </a:rPr>
              <a:t>&gt;</a:t>
            </a:r>
            <a:r>
              <a:rPr lang="zh-CN" altLang="en-US" sz="2800" dirty="0">
                <a:ea typeface="黑体" panose="02010609060101010101" pitchFamily="49" charset="-122"/>
              </a:rPr>
              <a:t>的批复</a:t>
            </a:r>
            <a:r>
              <a:rPr lang="zh-CN" altLang="zh-CN" sz="2800" dirty="0">
                <a:ea typeface="黑体" panose="02010609060101010101" pitchFamily="49" charset="-122"/>
              </a:rPr>
              <a:t>》</a:t>
            </a:r>
            <a:r>
              <a:rPr lang="zh-CN" altLang="en-US" sz="2800" dirty="0">
                <a:ea typeface="黑体" panose="02010609060101010101" pitchFamily="49" charset="-122"/>
              </a:rPr>
              <a:t>。</a:t>
            </a:r>
            <a:endParaRPr lang="zh-CN" altLang="en-US" sz="2800" dirty="0">
              <a:ea typeface="黑体" panose="02010609060101010101" pitchFamily="49" charset="-122"/>
            </a:endParaRPr>
          </a:p>
          <a:p>
            <a:pPr marL="0" indent="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）省略式标题。由</a:t>
            </a:r>
            <a:r>
              <a:rPr lang="en-US" altLang="zh-CN" sz="2800" dirty="0">
                <a:latin typeface="黑体" panose="02010609060101010101" pitchFamily="49" charset="-122"/>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事由</a:t>
            </a:r>
            <a:r>
              <a:rPr lang="en-US" altLang="zh-CN" sz="2800" dirty="0">
                <a:solidFill>
                  <a:srgbClr val="FF0000"/>
                </a:solidFill>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文种</a:t>
            </a:r>
            <a:r>
              <a:rPr lang="en-US"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构成，如</a:t>
            </a:r>
            <a:r>
              <a:rPr lang="zh-CN"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关于同意“尚志路”等道路命名的批复</a:t>
            </a:r>
            <a:r>
              <a:rPr lang="zh-CN" altLang="zh-CN" sz="2800" dirty="0">
                <a:latin typeface="黑体" panose="02010609060101010101" pitchFamily="49" charset="-122"/>
                <a:ea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sym typeface="宋体" panose="02010600030101010101" pitchFamily="2" charset="-122"/>
              </a:rPr>
              <a:t>。</a:t>
            </a: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a:p>
            <a:pPr marL="0" indent="0"/>
            <a:r>
              <a:rPr lang="zh-CN" altLang="en-US" sz="2800" dirty="0">
                <a:latin typeface="黑体" panose="02010609060101010101" pitchFamily="49" charset="-122"/>
                <a:ea typeface="黑体" panose="02010609060101010101" pitchFamily="49" charset="-122"/>
                <a:sym typeface="宋体" panose="02010600030101010101" pitchFamily="2" charset="-122"/>
              </a:rPr>
              <a:t>可在标题中表明对所请示问题的态度，如《国务院</a:t>
            </a:r>
            <a:r>
              <a:rPr lang="en-US" altLang="zh-CN" sz="2800" dirty="0">
                <a:latin typeface="黑体" panose="02010609060101010101" pitchFamily="49" charset="-122"/>
                <a:ea typeface="黑体" panose="02010609060101010101" pitchFamily="49" charset="-122"/>
                <a:sym typeface="宋体" panose="02010600030101010101" pitchFamily="2" charset="-122"/>
              </a:rPr>
              <a:t> </a:t>
            </a:r>
            <a:r>
              <a:rPr lang="zh-CN" altLang="en-US" sz="2800" dirty="0">
                <a:latin typeface="黑体" panose="02010609060101010101" pitchFamily="49" charset="-122"/>
                <a:ea typeface="黑体" panose="02010609060101010101" pitchFamily="49" charset="-122"/>
                <a:sym typeface="宋体" panose="02010600030101010101" pitchFamily="2" charset="-122"/>
              </a:rPr>
              <a:t>中央军委关于</a:t>
            </a:r>
            <a:r>
              <a:rPr lang="zh-CN" altLang="en-US" sz="2800" dirty="0">
                <a:solidFill>
                  <a:srgbClr val="FF0000"/>
                </a:solidFill>
                <a:latin typeface="黑体" panose="02010609060101010101" pitchFamily="49" charset="-122"/>
                <a:ea typeface="黑体" panose="02010609060101010101" pitchFamily="49" charset="-122"/>
                <a:sym typeface="宋体" panose="02010600030101010101" pitchFamily="2" charset="-122"/>
              </a:rPr>
              <a:t>同意</a:t>
            </a:r>
            <a:r>
              <a:rPr lang="zh-CN" altLang="en-US" sz="2800" dirty="0">
                <a:latin typeface="黑体" panose="02010609060101010101" pitchFamily="49" charset="-122"/>
                <a:ea typeface="黑体" panose="02010609060101010101" pitchFamily="49" charset="-122"/>
                <a:sym typeface="宋体" panose="02010600030101010101" pitchFamily="2" charset="-122"/>
              </a:rPr>
              <a:t>新建湖南邵阳武冈民有机场的批复》。</a:t>
            </a:r>
            <a:endParaRPr lang="zh-CN" altLang="en-US" sz="2800" dirty="0">
              <a:latin typeface="黑体" panose="02010609060101010101" pitchFamily="49" charset="-122"/>
              <a:ea typeface="黑体" panose="02010609060101010101" pitchFamily="49" charset="-122"/>
            </a:endParaRPr>
          </a:p>
          <a:p>
            <a:pPr marL="0" indent="0">
              <a:buNone/>
            </a:pPr>
            <a:endParaRPr lang="zh-CN" altLang="en-US" sz="2800" dirty="0">
              <a:latin typeface="黑体" panose="02010609060101010101" pitchFamily="49" charset="-122"/>
              <a:ea typeface="黑体" panose="02010609060101010101" pitchFamily="49" charset="-122"/>
              <a:sym typeface="宋体" panose="02010600030101010101" pitchFamily="2" charset="-122"/>
            </a:endParaRPr>
          </a:p>
        </p:txBody>
      </p:sp>
      <p:pic>
        <p:nvPicPr>
          <p:cNvPr id="139267" name="图片 5"/>
          <p:cNvPicPr>
            <a:picLocks noChangeAspect="1"/>
          </p:cNvPicPr>
          <p:nvPr/>
        </p:nvPicPr>
        <p:blipFill>
          <a:blip r:embed="rId1"/>
          <a:stretch>
            <a:fillRect/>
          </a:stretch>
        </p:blipFill>
        <p:spPr>
          <a:xfrm>
            <a:off x="7662863" y="6137275"/>
            <a:ext cx="1333500" cy="334963"/>
          </a:xfrm>
          <a:prstGeom prst="rect">
            <a:avLst/>
          </a:prstGeom>
          <a:noFill/>
          <a:ln w="9525">
            <a:noFill/>
          </a:ln>
        </p:spPr>
      </p:pic>
    </p:spTree>
  </p:cSld>
  <p:clrMapOvr>
    <a:masterClrMapping/>
  </p:clrMapOvr>
  <p:transition advTm="10000"/>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99323277314_1_1"/>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SLIDE_MODEL_TYPE" val="timeline"/>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SLIDE_MODEL_TYPE" val="dynamicNum"/>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SLIDE_MODEL_TYPE" val="dynamicNum"/>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PP_MARK_KEY" val="a4d9d226-e17b-4002-bbe2-9a2a2568ebfc"/>
  <p:tag name="COMMONDATA" val="eyJoZGlkIjoiNmRhNzVjOGY3MzE5NmEwMGI4NGE1MzViMDFiOTMwYzE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UNIT_PLACING_PICTURE_USER_VIEWPORT" val="{&quot;height&quot;:3264,&quot;width&quot;:6282.500787401575}"/>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程华平老师发言">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rgbClr val="3366FF"/>
          </a:solid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43310</Words>
  <Application>WPS 演示</Application>
  <PresentationFormat>全屏显示(4:3)</PresentationFormat>
  <Paragraphs>1650</Paragraphs>
  <Slides>242</Slides>
  <Notes>0</Notes>
  <HiddenSlides>0</HiddenSlides>
  <MMClips>0</MMClips>
  <ScaleCrop>false</ScaleCrop>
  <HeadingPairs>
    <vt:vector size="8" baseType="variant">
      <vt:variant>
        <vt:lpstr>已用的字体</vt:lpstr>
      </vt:variant>
      <vt:variant>
        <vt:i4>23</vt:i4>
      </vt:variant>
      <vt:variant>
        <vt:lpstr>主题</vt:lpstr>
      </vt:variant>
      <vt:variant>
        <vt:i4>37</vt:i4>
      </vt:variant>
      <vt:variant>
        <vt:lpstr>嵌入 OLE 服务器</vt:lpstr>
      </vt:variant>
      <vt:variant>
        <vt:i4>3</vt:i4>
      </vt:variant>
      <vt:variant>
        <vt:lpstr>幻灯片标题</vt:lpstr>
      </vt:variant>
      <vt:variant>
        <vt:i4>242</vt:i4>
      </vt:variant>
    </vt:vector>
  </HeadingPairs>
  <TitlesOfParts>
    <vt:vector size="305" baseType="lpstr">
      <vt:lpstr>Arial</vt:lpstr>
      <vt:lpstr>宋体</vt:lpstr>
      <vt:lpstr>Wingdings</vt:lpstr>
      <vt:lpstr>黑体</vt:lpstr>
      <vt:lpstr>Wingdings</vt:lpstr>
      <vt:lpstr>楷体</vt:lpstr>
      <vt:lpstr>华文楷体</vt:lpstr>
      <vt:lpstr>幼圆</vt:lpstr>
      <vt:lpstr>微软雅黑</vt:lpstr>
      <vt:lpstr>等线</vt:lpstr>
      <vt:lpstr>Arial Unicode MS</vt:lpstr>
      <vt:lpstr>Calibri</vt:lpstr>
      <vt:lpstr>仿宋</vt:lpstr>
      <vt:lpstr>Times New Roman</vt:lpstr>
      <vt:lpstr>楷体_GB2312</vt:lpstr>
      <vt:lpstr>新宋体</vt:lpstr>
      <vt:lpstr>华文仿宋</vt:lpstr>
      <vt:lpstr>华文新魏</vt:lpstr>
      <vt:lpstr>Wingdings 2</vt:lpstr>
      <vt:lpstr>Cambria</vt:lpstr>
      <vt:lpstr>Wingdings 2</vt:lpstr>
      <vt:lpstr>楷体_GB2312</vt:lpstr>
      <vt:lpstr>方正楷体_GB2312</vt:lpstr>
      <vt:lpstr>程华平老师发言</vt:lpstr>
      <vt:lpstr>1_程华平老师发言</vt:lpstr>
      <vt:lpstr>2_程华平老师发言</vt:lpstr>
      <vt:lpstr>3_程华平老师发言</vt:lpstr>
      <vt:lpstr>4_程华平老师发言</vt:lpstr>
      <vt:lpstr>5_程华平老师发言</vt:lpstr>
      <vt:lpstr>6_程华平老师发言</vt:lpstr>
      <vt:lpstr>7_程华平老师发言</vt:lpstr>
      <vt:lpstr>8_程华平老师发言</vt:lpstr>
      <vt:lpstr>9_程华平老师发言</vt:lpstr>
      <vt:lpstr>10_程华平老师发言</vt:lpstr>
      <vt:lpstr>11_程华平老师发言</vt:lpstr>
      <vt:lpstr>12_程华平老师发言</vt:lpstr>
      <vt:lpstr>13_程华平老师发言</vt:lpstr>
      <vt:lpstr>14_程华平老师发言</vt:lpstr>
      <vt:lpstr>15_程华平老师发言</vt:lpstr>
      <vt:lpstr>16_程华平老师发言</vt:lpstr>
      <vt:lpstr>17_程华平老师发言</vt:lpstr>
      <vt:lpstr>18_程华平老师发言</vt:lpstr>
      <vt:lpstr>19_程华平老师发言</vt:lpstr>
      <vt:lpstr>20_程华平老师发言</vt:lpstr>
      <vt:lpstr>21_程华平老师发言</vt:lpstr>
      <vt:lpstr>22_程华平老师发言</vt:lpstr>
      <vt:lpstr>23_程华平老师发言</vt:lpstr>
      <vt:lpstr>24_程华平老师发言</vt:lpstr>
      <vt:lpstr>25_程华平老师发言</vt:lpstr>
      <vt:lpstr>26_程华平老师发言</vt:lpstr>
      <vt:lpstr>27_程华平老师发言</vt:lpstr>
      <vt:lpstr>28_程华平老师发言</vt:lpstr>
      <vt:lpstr>29_程华平老师发言</vt:lpstr>
      <vt:lpstr>30_程华平老师发言</vt:lpstr>
      <vt:lpstr>31_程华平老师发言</vt:lpstr>
      <vt:lpstr>32_程华平老师发言</vt:lpstr>
      <vt:lpstr>33_程华平老师发言</vt:lpstr>
      <vt:lpstr>34_程华平老师发言</vt:lpstr>
      <vt:lpstr>35_程华平老师发言</vt:lpstr>
      <vt:lpstr>36_程华平老师发言</vt:lpstr>
      <vt:lpstr>Equation.KSEE3</vt:lpstr>
      <vt:lpstr>Equation.KSEE3</vt:lpstr>
      <vt:lpstr>Equation.KSEE3</vt:lpstr>
      <vt:lpstr>PowerPoint 演示文稿</vt:lpstr>
      <vt:lpstr>课程性质</vt:lpstr>
      <vt:lpstr>PowerPoint 演示文稿</vt:lpstr>
      <vt:lpstr>课程内容</vt:lpstr>
      <vt:lpstr>课程考核</vt:lpstr>
      <vt:lpstr>   绪论  </vt:lpstr>
      <vt:lpstr>第一节 应用文概述</vt:lpstr>
      <vt:lpstr>《面朝大海，春暖花开》</vt:lpstr>
      <vt:lpstr>建筑防腐蚀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应用文的构成要素</vt:lpstr>
      <vt:lpstr>PowerPoint 演示文稿</vt:lpstr>
      <vt:lpstr>第三节 应用文的写作过程</vt:lpstr>
      <vt:lpstr>PowerPoint 演示文稿</vt:lpstr>
      <vt:lpstr>PowerPoint 演示文稿</vt:lpstr>
      <vt:lpstr>PowerPoint 演示文稿</vt:lpstr>
      <vt:lpstr>PowerPoint 演示文稿</vt:lpstr>
      <vt:lpstr>PowerPoint 演示文稿</vt:lpstr>
      <vt:lpstr>PowerPoint 演示文稿</vt:lpstr>
      <vt:lpstr> 第一章   公务文书  </vt:lpstr>
      <vt:lpstr>第一节 公务文书概述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标题说明</vt:lpstr>
      <vt:lpstr>标题结构</vt:lpstr>
      <vt:lpstr>PowerPoint 演示文稿</vt:lpstr>
      <vt:lpstr>附件说明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报告注意事项</vt:lpstr>
      <vt:lpstr>练习</vt:lpstr>
      <vt:lpstr>病文改错</vt:lpstr>
      <vt:lpstr>病文分析</vt:lpstr>
      <vt:lpstr>PowerPoint 演示文稿</vt:lpstr>
      <vt:lpstr>PowerPoint 演示文稿</vt:lpstr>
      <vt:lpstr>PowerPoint 演示文稿</vt:lpstr>
      <vt:lpstr>PowerPoint 演示文稿</vt:lpstr>
      <vt:lpstr>第三节 请示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多项选择</vt:lpstr>
      <vt:lpstr>病文分析</vt:lpstr>
      <vt:lpstr>PowerPoint 演示文稿</vt:lpstr>
      <vt:lpstr>PowerPoint 演示文稿</vt:lpstr>
      <vt:lpstr>PowerPoint 演示文稿</vt:lpstr>
      <vt:lpstr>PowerPoint 演示文稿</vt:lpstr>
      <vt:lpstr>第四节 批复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病文分析</vt:lpstr>
      <vt:lpstr>PowerPoint 演示文稿</vt:lpstr>
      <vt:lpstr>PowerPoint 演示文稿</vt:lpstr>
      <vt:lpstr>PowerPoint 演示文稿</vt:lpstr>
      <vt:lpstr>PowerPoint 演示文稿</vt:lpstr>
      <vt:lpstr>PowerPoint 演示文稿</vt:lpstr>
      <vt:lpstr>第五节 通知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批转性通知</vt:lpstr>
      <vt:lpstr>批转性通知</vt:lpstr>
      <vt:lpstr>转发性通知</vt:lpstr>
      <vt:lpstr>病文分析</vt:lpstr>
      <vt:lpstr>修改：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练习：下面的会议通知有四处错误，请一一指出。 </vt:lpstr>
      <vt:lpstr>病文分析</vt:lpstr>
      <vt:lpstr>PowerPoint 演示文稿</vt:lpstr>
      <vt:lpstr>PowerPoint 演示文稿</vt:lpstr>
      <vt:lpstr>PowerPoint 演示文稿</vt:lpstr>
      <vt:lpstr>PowerPoint 演示文稿</vt:lpstr>
      <vt:lpstr>PowerPoint 演示文稿</vt:lpstr>
      <vt:lpstr>练习：</vt:lpstr>
      <vt:lpstr>第六节 通报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病文分析</vt:lpstr>
      <vt:lpstr>PowerPoint 演示文稿</vt:lpstr>
      <vt:lpstr>PowerPoint 演示文稿</vt:lpstr>
      <vt:lpstr>PowerPoint 演示文稿</vt:lpstr>
      <vt:lpstr>PowerPoint 演示文稿</vt:lpstr>
      <vt:lpstr>第七节 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比较哪一则函写得好</vt:lpstr>
      <vt:lpstr>病文分析</vt:lpstr>
      <vt:lpstr>PowerPoint 演示文稿</vt:lpstr>
      <vt:lpstr>PowerPoint 演示文稿</vt:lpstr>
      <vt:lpstr>PowerPoint 演示文稿</vt:lpstr>
      <vt:lpstr>PowerPoint 演示文稿</vt:lpstr>
      <vt:lpstr>PowerPoint 演示文稿</vt:lpstr>
      <vt:lpstr>PowerPoint 演示文稿</vt:lpstr>
      <vt:lpstr> 第二章   事务文书  </vt:lpstr>
      <vt:lpstr>第一节 计划</vt:lpstr>
      <vt:lpstr>PowerPoint 演示文稿</vt:lpstr>
      <vt:lpstr>PowerPoint 演示文稿</vt:lpstr>
      <vt:lpstr>PowerPoint 演示文稿</vt:lpstr>
      <vt:lpstr>指出下列不当的计划标题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病文分析：</vt:lpstr>
      <vt:lpstr>PowerPoint 演示文稿</vt:lpstr>
      <vt:lpstr>PowerPoint 演示文稿</vt:lpstr>
      <vt:lpstr>PowerPoint 演示文稿</vt:lpstr>
      <vt:lpstr>第二节 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病文分析</vt:lpstr>
      <vt:lpstr>PowerPoint 演示文稿</vt:lpstr>
      <vt:lpstr>PowerPoint 演示文稿</vt:lpstr>
      <vt:lpstr>PowerPoint 演示文稿</vt:lpstr>
      <vt:lpstr>PowerPoint 演示文稿</vt:lpstr>
      <vt:lpstr>PowerPoint 演示文稿</vt:lpstr>
      <vt:lpstr>练习：修改下面这份总结提纲</vt:lpstr>
      <vt:lpstr> 第三章   日常文书  </vt:lpstr>
      <vt:lpstr>第一节 求职信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病文修改</vt:lpstr>
      <vt:lpstr>PowerPoint 演示文稿</vt:lpstr>
      <vt:lpstr>PowerPoint 演示文稿</vt:lpstr>
      <vt:lpstr>PowerPoint 演示文稿</vt:lpstr>
      <vt:lpstr>PowerPoint 演示文稿</vt:lpstr>
      <vt:lpstr>PowerPoint 演示文稿</vt:lpstr>
    </vt:vector>
  </TitlesOfParts>
  <Company>高等教育出版社上海分社</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孙振威</dc:creator>
  <cp:lastModifiedBy>小鞠</cp:lastModifiedBy>
  <cp:revision>460</cp:revision>
  <dcterms:created xsi:type="dcterms:W3CDTF">2008-12-08T02:00:00Z</dcterms:created>
  <dcterms:modified xsi:type="dcterms:W3CDTF">2025-12-08T08:59:36Z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6C6414293D5349C18B370B138E7C01EB_13</vt:lpwstr>
  </property>
</Properties>
</file>